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12192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s://metatronics.global/" TargetMode="External"/><Relationship Id="rId6" Type="http://schemas.openxmlformats.org/officeDocument/2006/relationships/hyperlink" Target="https://t.me/MetatronicsBot" TargetMode="Externa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hyperlink" Target="https://metatronics.global/" TargetMode="External"/><Relationship Id="rId6" Type="http://schemas.openxmlformats.org/officeDocument/2006/relationships/hyperlink" Target="https://t.me/MetatronicsBot" TargetMode="External"/><Relationship Id="rId7" Type="http://schemas.openxmlformats.org/officeDocument/2006/relationships/hyperlink" Target="https://x.com/metatronics_" TargetMode="Externa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hyperlink" Target="https://metatronics.global/" TargetMode="External"/><Relationship Id="rId7" Type="http://schemas.openxmlformats.org/officeDocument/2006/relationships/hyperlink" Target="https://t.me/MetatronicsBot" TargetMode="Externa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hyperlink" Target="https://metatronics.global/" TargetMode="Externa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microsoft.com/office/2007/relationships/media" Target="../media/media1.mp4"/><Relationship Id="rId6" Type="http://schemas.openxmlformats.org/officeDocument/2006/relationships/video" Target="../media/media1.mp4"/><Relationship Id="rId7" Type="http://schemas.openxmlformats.org/officeDocument/2006/relationships/hyperlink" Target="https://metatronics.global/" TargetMode="Externa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1" name="Glow 951"/>
          <p:cNvSpPr/>
          <p:nvPr/>
        </p:nvSpPr>
        <p:spPr>
          <a:xfrm>
            <a:off x="2212848" y="-1143000"/>
            <a:ext cx="7772400" cy="7772400"/>
          </a:xfrm>
          <a:prstGeom prst="ellipse">
            <a:avLst/>
          </a:prstGeom>
          <a:gradFill>
            <a:gsLst>
              <a:gs pos="0">
                <a:srgbClr val="FFDD57">
                  <a:alpha val="5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50" name="Glow 950"/>
          <p:cNvSpPr/>
          <p:nvPr/>
        </p:nvSpPr>
        <p:spPr>
          <a:xfrm>
            <a:off x="-1280160" y="3474720"/>
            <a:ext cx="5486400" cy="5486400"/>
          </a:xfrm>
          <a:prstGeom prst="ellipse">
            <a:avLst/>
          </a:prstGeom>
          <a:gradFill>
            <a:gsLst>
              <a:gs pos="0">
                <a:srgbClr val="34D399">
                  <a:alpha val="5000"/>
                </a:srgbClr>
              </a:gs>
              <a:gs pos="100000">
                <a:srgbClr val="34D399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3695700" y="812800"/>
            <a:ext cx="4800600" cy="381000"/>
          </a:xfrm>
          <a:prstGeom prst="roundRect">
            <a:avLst>
              <a:gd name="adj" fmla="val 50000"/>
            </a:avLst>
          </a:prstGeom>
          <a:solidFill>
            <a:srgbClr val="0F1119"/>
          </a:solidFill>
          <a:ln w="1270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3981450" y="9588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254500" y="788797"/>
            <a:ext cx="1409700" cy="3810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50" b="0" i="0" spc="200">
                <a:solidFill>
                  <a:srgbClr val="8A96A8"/>
                </a:solidFill>
                <a:latin typeface="Noto Sans CJK KR"/>
                <a:ea typeface="Noto Sans CJK KR"/>
                <a:cs typeface="Noto Sans CJK KR"/>
              </a:rPr>
              <a:t>시스템 가동 중</a:t>
            </a:r>
          </a:p>
        </p:txBody>
      </p:sp>
      <p:cxnSp>
        <p:nvCxnSpPr>
          <p:cNvPr id="6" name="Connector 5"/>
          <p:cNvCxnSpPr/>
          <p:nvPr/>
        </p:nvCxnSpPr>
        <p:spPr>
          <a:xfrm>
            <a:off x="5753100" y="927100"/>
            <a:ext cx="0" cy="152400"/>
          </a:xfrm>
          <a:prstGeom prst="bentConnector3">
            <a:avLst/>
          </a:prstGeom>
          <a:ln w="12700">
            <a:solidFill>
              <a:srgbClr val="242A3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69000" y="788797"/>
            <a:ext cx="2324100" cy="3810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50" b="0" i="0" spc="200">
                <a:solidFill>
                  <a:srgbClr val="FFDD57"/>
                </a:solidFill>
                <a:latin typeface="Noto Sans CJK KR"/>
                <a:ea typeface="Noto Sans CJK KR"/>
                <a:cs typeface="Noto Sans CJK KR"/>
              </a:rPr>
              <a:t>139.0K+ 활성 회원</a:t>
            </a:r>
          </a:p>
        </p:txBody>
      </p:sp>
      <p:pic>
        <p:nvPicPr>
          <p:cNvPr id="8" name="Picture 7" descr="glow_gol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0" y="-508000"/>
            <a:ext cx="6350000" cy="6350000"/>
          </a:xfrm>
          <a:prstGeom prst="rect">
            <a:avLst/>
          </a:prstGeom>
        </p:spPr>
      </p:pic>
      <p:pic>
        <p:nvPicPr>
          <p:cNvPr id="9" name="Picture 8" descr="logo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2961" y="1371600"/>
            <a:ext cx="3526079" cy="2844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4438396"/>
            <a:ext cx="12242800" cy="4000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400" b="0" i="0">
                <a:solidFill>
                  <a:srgbClr val="8A96A8"/>
                </a:solidFill>
                <a:latin typeface="Noto Sans CJK KR"/>
                <a:ea typeface="Noto Sans CJK KR"/>
                <a:cs typeface="Noto Sans CJK KR"/>
              </a:rPr>
              <a:t>20+ AI 트레이딩 에이전트 기반 · 기본 지급 4%+ · 추천 기반 성장</a:t>
            </a:r>
          </a:p>
        </p:txBody>
      </p:sp>
      <p:cxnSp>
        <p:nvCxnSpPr>
          <p:cNvPr id="19" name="Connector 1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128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Noto Sans CJK KR"/>
                <a:ea typeface="Noto Sans CJK KR"/>
                <a:cs typeface="Noto Sans CJK KR"/>
                <a:hlinkClick r:id="rId5"/>
              </a:rPr>
              <a:t>metatronics.global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617200" y="6455283"/>
            <a:ext cx="15748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50">
                <a:solidFill>
                  <a:srgbClr val="FFDD57"/>
                </a:solidFill>
                <a:latin typeface="Noto Sans CJK KR"/>
                <a:ea typeface="Noto Sans CJK KR"/>
                <a:cs typeface="Noto Sans CJK KR"/>
              </a:rPr>
              <a:t>2026</a:t>
            </a:r>
          </a:p>
        </p:txBody>
      </p:sp>
      <p:sp>
        <p:nvSpPr>
          <p:cNvPr id="800" name="Chip 800"/>
          <p:cNvSpPr/>
          <p:nvPr/>
        </p:nvSpPr>
        <p:spPr>
          <a:xfrm>
            <a:off x="3824478" y="5175504"/>
            <a:ext cx="1501140" cy="420624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 w="12700">
            <a:solidFill>
              <a:srgbClr val="2A2F3D"/>
            </a:solidFill>
          </a:ln>
        </p:spPr>
        <p:txBody>
          <a:bodyPr lIns="0" rIns="0" tIns="0" bIns="0" anchor="ctr" wrap="none"/>
          <a:lstStyle/>
          <a:p>
            <a:pPr algn="ctr"/>
            <a:r>
              <a:rPr lang="en-US" sz="1200" b="1">
                <a:solidFill>
                  <a:srgbClr val="FFDD57"/>
                </a:solidFill>
                <a:latin typeface="Helvetica Neue"/>
              </a:rPr>
              <a:t>●  </a:t>
            </a:r>
            <a:r>
              <a:rPr lang="en-US" sz="1200" b="0">
                <a:solidFill>
                  <a:srgbClr val="EEF1F6"/>
                </a:solidFill>
                <a:latin typeface="Helvetica Neue"/>
              </a:rPr>
              <a:t>$20부터 입금</a:t>
            </a:r>
          </a:p>
        </p:txBody>
      </p:sp>
      <p:sp>
        <p:nvSpPr>
          <p:cNvPr id="801" name="Chip 801"/>
          <p:cNvSpPr/>
          <p:nvPr/>
        </p:nvSpPr>
        <p:spPr>
          <a:xfrm>
            <a:off x="5526786" y="5175504"/>
            <a:ext cx="1357884" cy="420624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 w="12700">
            <a:solidFill>
              <a:srgbClr val="2A2F3D"/>
            </a:solidFill>
          </a:ln>
        </p:spPr>
        <p:txBody>
          <a:bodyPr lIns="0" rIns="0" tIns="0" bIns="0" anchor="ctr" wrap="none"/>
          <a:lstStyle/>
          <a:p>
            <a:pPr algn="ctr"/>
            <a:r>
              <a:rPr lang="en-US" sz="1200" b="1">
                <a:solidFill>
                  <a:srgbClr val="34D399"/>
                </a:solidFill>
                <a:latin typeface="Helvetica Neue"/>
              </a:rPr>
              <a:t>●  </a:t>
            </a:r>
            <a:r>
              <a:rPr lang="en-US" sz="1200" b="0">
                <a:solidFill>
                  <a:srgbClr val="EEF1F6"/>
                </a:solidFill>
                <a:latin typeface="Helvetica Neue"/>
              </a:rPr>
              <a:t>KYC 불필요</a:t>
            </a:r>
          </a:p>
        </p:txBody>
      </p:sp>
      <p:sp>
        <p:nvSpPr>
          <p:cNvPr id="802" name="Chip 802"/>
          <p:cNvSpPr/>
          <p:nvPr/>
        </p:nvSpPr>
        <p:spPr>
          <a:xfrm>
            <a:off x="7085838" y="5175504"/>
            <a:ext cx="1278636" cy="420624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 w="12700">
            <a:solidFill>
              <a:srgbClr val="2A2F3D"/>
            </a:solidFill>
          </a:ln>
        </p:spPr>
        <p:txBody>
          <a:bodyPr lIns="0" rIns="0" tIns="0" bIns="0" anchor="ctr" wrap="none"/>
          <a:lstStyle/>
          <a:p>
            <a:pPr algn="ctr"/>
            <a:r>
              <a:rPr lang="en-US" sz="1200" b="1">
                <a:solidFill>
                  <a:srgbClr val="60A5FA"/>
                </a:solidFill>
                <a:latin typeface="Helvetica Neue"/>
              </a:rPr>
              <a:t>●  </a:t>
            </a:r>
            <a:r>
              <a:rPr lang="en-US" sz="1200" b="0">
                <a:solidFill>
                  <a:srgbClr val="EEF1F6"/>
                </a:solidFill>
                <a:latin typeface="Helvetica Neue"/>
              </a:rPr>
              <a:t>24/7 출금</a:t>
            </a:r>
          </a:p>
        </p:txBody>
      </p:sp>
      <p:sp>
        <p:nvSpPr>
          <p:cNvPr id="810" name="Open Mini App"/>
          <p:cNvSpPr/>
          <p:nvPr/>
        </p:nvSpPr>
        <p:spPr>
          <a:xfrm>
            <a:off x="5089906" y="5870448"/>
            <a:ext cx="2009140" cy="54864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>
            <a:outerShdw blurRad="190500" dist="25400" dir="5400000" rotWithShape="0">
              <a:srgbClr val="FFDD57">
                <a:alpha val="22000"/>
              </a:srgbClr>
            </a:outerShdw>
          </a:effectLst>
        </p:spPr>
        <p:txBody>
          <a:bodyPr lIns="0" rIns="0" tIns="0" bIns="0" anchor="ctr" wrap="none"/>
          <a:lstStyle/>
          <a:p>
            <a:pPr algn="ctr"/>
            <a:r>
              <a:rPr lang="en-US" sz="1400" b="1" u="none">
                <a:solidFill>
                  <a:srgbClr val="0C0E18"/>
                </a:solidFill>
                <a:latin typeface="Helvetica Neue"/>
                <a:hlinkClick r:id="rId6"/>
              </a:rPr>
              <a:t>Mini App 열기  →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8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8" dur="68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3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72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56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98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68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7" dur="68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14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64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806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848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89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932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998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4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082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19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232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274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69" name="Glow 969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68" name="Glow 968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C084FC">
                  <a:alpha val="6000"/>
                </a:srgbClr>
              </a:gs>
              <a:gs pos="100000">
                <a:srgbClr val="C084FC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50388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1066799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Noto Sans CJK KR"/>
                <a:ea typeface="Noto Sans CJK KR"/>
                <a:cs typeface="Noto Sans CJK KR"/>
              </a:rPr>
              <a:t>액티브 모델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Noto Sans CJK KR"/>
                <a:ea typeface="Noto Sans CJK KR"/>
                <a:cs typeface="Noto Sans CJK KR"/>
              </a:rPr>
              <a:t xml:space="preserve"/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Noto Sans CJK KR"/>
                <a:ea typeface="Noto Sans CJK KR"/>
                <a:cs typeface="Noto Sans CJK KR"/>
              </a:rPr>
              <a:t>파트너</a:t>
            </a:r>
            <a:r>
              <a:rPr sz="2900" b="1" i="0">
                <a:solidFill>
                  <a:srgbClr val="FFFFFF"/>
                </a:solidFill>
                <a:latin typeface="Noto Sans CJK KR"/>
                <a:ea typeface="Noto Sans CJK KR"/>
                <a:cs typeface="Noto Sans CJK KR"/>
              </a:rPr>
              <a:t xml:space="preserve">는 얼마나 벌 수 있나?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Noto Sans CJK KR"/>
                <a:ea typeface="Noto Sans CJK KR"/>
                <a:cs typeface="Noto Sans CJK KR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Noto Sans CJK KR"/>
                <a:ea typeface="Noto Sans CJK KR"/>
                <a:cs typeface="Noto Sans CJK KR"/>
              </a:rPr>
              <a:t>10</a:t>
            </a:r>
            <a:r>
              <a:rPr sz="950" b="0" i="0" spc="120">
                <a:solidFill>
                  <a:srgbClr val="6E788C"/>
                </a:solidFill>
                <a:latin typeface="Noto Sans CJK KR"/>
                <a:ea typeface="Noto Sans CJK KR"/>
                <a:cs typeface="Noto Sans CJK KR"/>
              </a:rPr>
              <a:t xml:space="preserve">   /   추천 구조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Noto Sans CJK KR"/>
                <a:ea typeface="Noto Sans CJK KR"/>
                <a:cs typeface="Noto Sans CJK KR"/>
                <a:hlinkClick r:id="rId4"/>
              </a:rPr>
              <a:t>metatronics.global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2800" y="1900682"/>
            <a:ext cx="4318000" cy="62738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40000"/>
              </a:lnSpc>
            </a:pPr>
            <a:r>
              <a:rPr sz="1300" b="0" i="0">
                <a:solidFill>
                  <a:srgbClr val="8A96A8"/>
                </a:solidFill>
                <a:latin typeface="Noto Sans CJK KR"/>
                <a:ea typeface="Noto Sans CJK KR"/>
                <a:cs typeface="Noto Sans CJK KR"/>
              </a:rPr>
              <a:t>커뮤니티 확장에 보상하는 추천 기반 성장 모델.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31850" y="26606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1066800" y="2557653"/>
            <a:ext cx="4064000" cy="4143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450" b="0" i="0">
                <a:solidFill>
                  <a:srgbClr val="FFFFFF"/>
                </a:solidFill>
                <a:latin typeface="Noto Sans CJK KR"/>
                <a:ea typeface="Noto Sans CJK KR"/>
                <a:cs typeface="Noto Sans CJK KR"/>
              </a:rPr>
              <a:t>현금 보너스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6800" y="2869311"/>
            <a:ext cx="4064000" cy="52578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30000"/>
              </a:lnSpc>
            </a:pPr>
            <a:r>
              <a:rPr sz="1150" b="0" i="0">
                <a:solidFill>
                  <a:srgbClr val="8A96A8"/>
                </a:solidFill>
                <a:latin typeface="Noto Sans CJK KR"/>
                <a:ea typeface="Noto Sans CJK KR"/>
                <a:cs typeface="Noto Sans CJK KR"/>
              </a:rPr>
              <a:t>고활동 사용자에게 최대 500,000 USDT의 대규모 현금 보상.</a:t>
            </a:r>
          </a:p>
        </p:txBody>
      </p:sp>
      <p:cxnSp>
        <p:nvCxnSpPr>
          <p:cNvPr id="16" name="Connector 15"/>
          <p:cNvCxnSpPr/>
          <p:nvPr/>
        </p:nvCxnSpPr>
        <p:spPr>
          <a:xfrm>
            <a:off x="812800" y="3454400"/>
            <a:ext cx="42672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831850" y="37274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1066800" y="3624453"/>
            <a:ext cx="4064000" cy="4143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450" b="0" i="0">
                <a:solidFill>
                  <a:srgbClr val="FFFFFF"/>
                </a:solidFill>
                <a:latin typeface="Noto Sans CJK KR"/>
                <a:ea typeface="Noto Sans CJK KR"/>
                <a:cs typeface="Noto Sans CJK KR"/>
              </a:rPr>
              <a:t>랭크 시스템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6800" y="3936111"/>
            <a:ext cx="4064000" cy="508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30000"/>
              </a:lnSpc>
            </a:pPr>
            <a:r>
              <a:rPr sz="1150" b="0" i="0">
                <a:solidFill>
                  <a:srgbClr val="8A96A8"/>
                </a:solidFill>
                <a:latin typeface="Noto Sans CJK KR"/>
                <a:ea typeface="Noto Sans CJK KR"/>
                <a:cs typeface="Noto Sans CJK KR"/>
              </a:rPr>
              <a:t>정해진 마일스톤 달성 시 보상하는 내장 랭크 제도.</a:t>
            </a:r>
          </a:p>
        </p:txBody>
      </p:sp>
      <p:cxnSp>
        <p:nvCxnSpPr>
          <p:cNvPr id="20" name="Connector 19"/>
          <p:cNvCxnSpPr/>
          <p:nvPr/>
        </p:nvCxnSpPr>
        <p:spPr>
          <a:xfrm>
            <a:off x="812800" y="4521200"/>
            <a:ext cx="42672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831850" y="47942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1066800" y="4691253"/>
            <a:ext cx="4064000" cy="4143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450" b="0" i="0">
                <a:solidFill>
                  <a:srgbClr val="FFFFFF"/>
                </a:solidFill>
                <a:latin typeface="Noto Sans CJK KR"/>
                <a:ea typeface="Noto Sans CJK KR"/>
                <a:cs typeface="Noto Sans CJK KR"/>
              </a:rPr>
              <a:t>KPI 보너스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66800" y="5002911"/>
            <a:ext cx="4064000" cy="508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30000"/>
              </a:lnSpc>
            </a:pPr>
            <a:r>
              <a:rPr sz="1150" b="0" i="0">
                <a:solidFill>
                  <a:srgbClr val="8A96A8"/>
                </a:solidFill>
                <a:latin typeface="Noto Sans CJK KR"/>
                <a:ea typeface="Noto Sans CJK KR"/>
                <a:cs typeface="Noto Sans CJK KR"/>
              </a:rPr>
              <a:t>상위 파트너를 위한 맞춤형 성과 기반 보너스.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486400" y="1930400"/>
            <a:ext cx="5892800" cy="4368800"/>
          </a:xfrm>
          <a:prstGeom prst="roundRect">
            <a:avLst>
              <a:gd name="adj" fmla="val 4069"/>
            </a:avLst>
          </a:prstGeom>
          <a:solidFill>
            <a:srgbClr val="0F1119"/>
          </a:solidFill>
          <a:ln w="12700">
            <a:solidFill>
              <a:srgbClr val="1B1F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5765800" y="2110740"/>
            <a:ext cx="59436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 spc="160">
                <a:solidFill>
                  <a:srgbClr val="8A96A8"/>
                </a:solidFill>
                <a:latin typeface="Noto Sans CJK KR"/>
                <a:ea typeface="Noto Sans CJK KR"/>
                <a:cs typeface="Noto Sans CJK KR"/>
              </a:rPr>
              <a:t>제휴 구조 — 10단계</a:t>
            </a:r>
          </a:p>
        </p:txBody>
      </p:sp>
      <p:cxnSp>
        <p:nvCxnSpPr>
          <p:cNvPr id="26" name="Connector 25"/>
          <p:cNvCxnSpPr/>
          <p:nvPr/>
        </p:nvCxnSpPr>
        <p:spPr>
          <a:xfrm>
            <a:off x="5765800" y="2438400"/>
            <a:ext cx="53340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765800" y="25205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Noto Sans CJK KR"/>
                <a:ea typeface="Noto Sans CJK KR"/>
                <a:cs typeface="Noto Sans CJK KR"/>
              </a:rPr>
              <a:t>라인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54800" y="2520569"/>
            <a:ext cx="1193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Noto Sans CJK KR"/>
                <a:ea typeface="Noto Sans CJK KR"/>
                <a:cs typeface="Noto Sans CJK KR"/>
              </a:rPr>
              <a:t>수수료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74200" y="2520569"/>
            <a:ext cx="1701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Noto Sans CJK KR"/>
                <a:ea typeface="Noto Sans CJK KR"/>
                <a:cs typeface="Noto Sans CJK KR"/>
              </a:rPr>
              <a:t>거래량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65800" y="28207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Noto Sans CJK KR"/>
                <a:ea typeface="Noto Sans CJK KR"/>
                <a:cs typeface="Noto Sans CJK KR"/>
              </a:rPr>
              <a:t>01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54800" y="28196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FFDD57"/>
                </a:solidFill>
                <a:latin typeface="Noto Sans CJK KR"/>
                <a:ea typeface="Noto Sans CJK KR"/>
                <a:cs typeface="Noto Sans CJK KR"/>
              </a:rPr>
              <a:t>10%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391400" y="29083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3" name="Rounded Rectangle 32"/>
          <p:cNvSpPr/>
          <p:nvPr/>
        </p:nvSpPr>
        <p:spPr>
          <a:xfrm>
            <a:off x="7391400" y="29083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4" name="TextBox 33"/>
          <p:cNvSpPr txBox="1"/>
          <p:nvPr/>
        </p:nvSpPr>
        <p:spPr>
          <a:xfrm>
            <a:off x="9474200" y="28219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CJK KR"/>
                <a:ea typeface="Noto Sans CJK KR"/>
                <a:cs typeface="Noto Sans CJK KR"/>
              </a:rPr>
              <a:t>$100 입금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765800" y="31509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Noto Sans CJK KR"/>
                <a:ea typeface="Noto Sans CJK KR"/>
                <a:cs typeface="Noto Sans CJK KR"/>
              </a:rPr>
              <a:t>02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654800" y="31498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FFDD57"/>
                </a:solidFill>
                <a:latin typeface="Noto Sans CJK KR"/>
                <a:ea typeface="Noto Sans CJK KR"/>
                <a:cs typeface="Noto Sans CJK KR"/>
              </a:rPr>
              <a:t>5%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391400" y="32385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8" name="Rounded Rectangle 37"/>
          <p:cNvSpPr/>
          <p:nvPr/>
        </p:nvSpPr>
        <p:spPr>
          <a:xfrm>
            <a:off x="7391400" y="3238500"/>
            <a:ext cx="444500" cy="508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9" name="TextBox 38"/>
          <p:cNvSpPr txBox="1"/>
          <p:nvPr/>
        </p:nvSpPr>
        <p:spPr>
          <a:xfrm>
            <a:off x="9474200" y="31521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CJK KR"/>
                <a:ea typeface="Noto Sans CJK KR"/>
                <a:cs typeface="Noto Sans CJK KR"/>
              </a:rPr>
              <a:t>$1,000 거래량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765800" y="34811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Noto Sans CJK KR"/>
                <a:ea typeface="Noto Sans CJK KR"/>
                <a:cs typeface="Noto Sans CJK KR"/>
              </a:rPr>
              <a:t>03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654800" y="34800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FFDD57"/>
                </a:solidFill>
                <a:latin typeface="Noto Sans CJK KR"/>
                <a:ea typeface="Noto Sans CJK KR"/>
                <a:cs typeface="Noto Sans CJK KR"/>
              </a:rPr>
              <a:t>3%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391400" y="35687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3" name="Rounded Rectangle 42"/>
          <p:cNvSpPr/>
          <p:nvPr/>
        </p:nvSpPr>
        <p:spPr>
          <a:xfrm>
            <a:off x="7391400" y="3568700"/>
            <a:ext cx="266700" cy="508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4" name="TextBox 43"/>
          <p:cNvSpPr txBox="1"/>
          <p:nvPr/>
        </p:nvSpPr>
        <p:spPr>
          <a:xfrm>
            <a:off x="9474200" y="34823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CJK KR"/>
                <a:ea typeface="Noto Sans CJK KR"/>
                <a:cs typeface="Noto Sans CJK KR"/>
              </a:rPr>
              <a:t>$2,000 거래량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765800" y="38113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Noto Sans CJK KR"/>
                <a:ea typeface="Noto Sans CJK KR"/>
                <a:cs typeface="Noto Sans CJK KR"/>
              </a:rPr>
              <a:t>04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654800" y="38102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60A5FA"/>
                </a:solidFill>
                <a:latin typeface="Noto Sans CJK KR"/>
                <a:ea typeface="Noto Sans CJK KR"/>
                <a:cs typeface="Noto Sans CJK KR"/>
              </a:rPr>
              <a:t>2%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391400" y="38989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8" name="Rounded Rectangle 47"/>
          <p:cNvSpPr/>
          <p:nvPr/>
        </p:nvSpPr>
        <p:spPr>
          <a:xfrm>
            <a:off x="7391400" y="3898900"/>
            <a:ext cx="177800" cy="508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9" name="TextBox 48"/>
          <p:cNvSpPr txBox="1"/>
          <p:nvPr/>
        </p:nvSpPr>
        <p:spPr>
          <a:xfrm>
            <a:off x="9474200" y="38125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CJK KR"/>
                <a:ea typeface="Noto Sans CJK KR"/>
                <a:cs typeface="Noto Sans CJK KR"/>
              </a:rPr>
              <a:t>$3,000 거래량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765800" y="41415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Noto Sans CJK KR"/>
                <a:ea typeface="Noto Sans CJK KR"/>
                <a:cs typeface="Noto Sans CJK KR"/>
              </a:rPr>
              <a:t>05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654800" y="41404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60A5FA"/>
                </a:solidFill>
                <a:latin typeface="Noto Sans CJK KR"/>
                <a:ea typeface="Noto Sans CJK KR"/>
                <a:cs typeface="Noto Sans CJK KR"/>
              </a:rPr>
              <a:t>1%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391400" y="42291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3" name="Rounded Rectangle 52"/>
          <p:cNvSpPr/>
          <p:nvPr/>
        </p:nvSpPr>
        <p:spPr>
          <a:xfrm>
            <a:off x="7391400" y="4229100"/>
            <a:ext cx="88900" cy="508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4" name="TextBox 53"/>
          <p:cNvSpPr txBox="1"/>
          <p:nvPr/>
        </p:nvSpPr>
        <p:spPr>
          <a:xfrm>
            <a:off x="9474200" y="41427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CJK KR"/>
                <a:ea typeface="Noto Sans CJK KR"/>
                <a:cs typeface="Noto Sans CJK KR"/>
              </a:rPr>
              <a:t>$4,000 거래량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765800" y="44717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Noto Sans CJK KR"/>
                <a:ea typeface="Noto Sans CJK KR"/>
                <a:cs typeface="Noto Sans CJK KR"/>
              </a:rPr>
              <a:t>06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654800" y="44706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60A5FA"/>
                </a:solidFill>
                <a:latin typeface="Noto Sans CJK KR"/>
                <a:ea typeface="Noto Sans CJK KR"/>
                <a:cs typeface="Noto Sans CJK KR"/>
              </a:rPr>
              <a:t>1%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7391400" y="45593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8" name="Rounded Rectangle 57"/>
          <p:cNvSpPr/>
          <p:nvPr/>
        </p:nvSpPr>
        <p:spPr>
          <a:xfrm>
            <a:off x="7391400" y="4559300"/>
            <a:ext cx="88900" cy="508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9" name="TextBox 58"/>
          <p:cNvSpPr txBox="1"/>
          <p:nvPr/>
        </p:nvSpPr>
        <p:spPr>
          <a:xfrm>
            <a:off x="9474200" y="44729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CJK KR"/>
                <a:ea typeface="Noto Sans CJK KR"/>
                <a:cs typeface="Noto Sans CJK KR"/>
              </a:rPr>
              <a:t>$5,000 거래량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765800" y="48019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Noto Sans CJK KR"/>
                <a:ea typeface="Noto Sans CJK KR"/>
                <a:cs typeface="Noto Sans CJK KR"/>
              </a:rPr>
              <a:t>07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654800" y="48008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C084FC"/>
                </a:solidFill>
                <a:latin typeface="Noto Sans CJK KR"/>
                <a:ea typeface="Noto Sans CJK KR"/>
                <a:cs typeface="Noto Sans CJK KR"/>
              </a:rPr>
              <a:t>0.5%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7391400" y="48895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3" name="Rounded Rectangle 62"/>
          <p:cNvSpPr/>
          <p:nvPr/>
        </p:nvSpPr>
        <p:spPr>
          <a:xfrm>
            <a:off x="7391400" y="4889500"/>
            <a:ext cx="44450" cy="508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4" name="TextBox 63"/>
          <p:cNvSpPr txBox="1"/>
          <p:nvPr/>
        </p:nvSpPr>
        <p:spPr>
          <a:xfrm>
            <a:off x="9474200" y="48031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CJK KR"/>
                <a:ea typeface="Noto Sans CJK KR"/>
                <a:cs typeface="Noto Sans CJK KR"/>
              </a:rPr>
              <a:t>$6,000 거래량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765800" y="51321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Noto Sans CJK KR"/>
                <a:ea typeface="Noto Sans CJK KR"/>
                <a:cs typeface="Noto Sans CJK KR"/>
              </a:rPr>
              <a:t>08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654800" y="51310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C084FC"/>
                </a:solidFill>
                <a:latin typeface="Noto Sans CJK KR"/>
                <a:ea typeface="Noto Sans CJK KR"/>
                <a:cs typeface="Noto Sans CJK KR"/>
              </a:rPr>
              <a:t>0.5%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7391400" y="52197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8" name="Rounded Rectangle 67"/>
          <p:cNvSpPr/>
          <p:nvPr/>
        </p:nvSpPr>
        <p:spPr>
          <a:xfrm>
            <a:off x="7391400" y="5219700"/>
            <a:ext cx="44450" cy="508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9" name="TextBox 68"/>
          <p:cNvSpPr txBox="1"/>
          <p:nvPr/>
        </p:nvSpPr>
        <p:spPr>
          <a:xfrm>
            <a:off x="9474200" y="51333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CJK KR"/>
                <a:ea typeface="Noto Sans CJK KR"/>
                <a:cs typeface="Noto Sans CJK KR"/>
              </a:rPr>
              <a:t>$7,000 거래량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765800" y="54623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Noto Sans CJK KR"/>
                <a:ea typeface="Noto Sans CJK KR"/>
                <a:cs typeface="Noto Sans CJK KR"/>
              </a:rPr>
              <a:t>09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654800" y="54612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C084FC"/>
                </a:solidFill>
                <a:latin typeface="Noto Sans CJK KR"/>
                <a:ea typeface="Noto Sans CJK KR"/>
                <a:cs typeface="Noto Sans CJK KR"/>
              </a:rPr>
              <a:t>0.5%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7391400" y="55499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3" name="Rounded Rectangle 72"/>
          <p:cNvSpPr/>
          <p:nvPr/>
        </p:nvSpPr>
        <p:spPr>
          <a:xfrm>
            <a:off x="7391400" y="5549900"/>
            <a:ext cx="44450" cy="508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4" name="TextBox 73"/>
          <p:cNvSpPr txBox="1"/>
          <p:nvPr/>
        </p:nvSpPr>
        <p:spPr>
          <a:xfrm>
            <a:off x="9474200" y="54635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CJK KR"/>
                <a:ea typeface="Noto Sans CJK KR"/>
                <a:cs typeface="Noto Sans CJK KR"/>
              </a:rPr>
              <a:t>$8,000 거래량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765800" y="57925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Noto Sans CJK KR"/>
                <a:ea typeface="Noto Sans CJK KR"/>
                <a:cs typeface="Noto Sans CJK KR"/>
              </a:rPr>
              <a:t>10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654800" y="57914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C084FC"/>
                </a:solidFill>
                <a:latin typeface="Noto Sans CJK KR"/>
                <a:ea typeface="Noto Sans CJK KR"/>
                <a:cs typeface="Noto Sans CJK KR"/>
              </a:rPr>
              <a:t>0.5%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7391400" y="58801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8" name="Rounded Rectangle 77"/>
          <p:cNvSpPr/>
          <p:nvPr/>
        </p:nvSpPr>
        <p:spPr>
          <a:xfrm>
            <a:off x="7391400" y="5880100"/>
            <a:ext cx="44450" cy="508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9" name="TextBox 78"/>
          <p:cNvSpPr txBox="1"/>
          <p:nvPr/>
        </p:nvSpPr>
        <p:spPr>
          <a:xfrm>
            <a:off x="9474200" y="57937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CJK KR"/>
                <a:ea typeface="Noto Sans CJK KR"/>
                <a:cs typeface="Noto Sans CJK KR"/>
              </a:rPr>
              <a:t>$10,000 거래량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12800" y="5994654"/>
            <a:ext cx="106172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0" i="1">
                <a:solidFill>
                  <a:srgbClr val="6E788C"/>
                </a:solidFill>
                <a:latin typeface="Noto Sans CJK KR"/>
                <a:ea typeface="Noto Sans CJK KR"/>
                <a:cs typeface="Noto Sans CJK KR"/>
              </a:rPr>
              <a:t>$100 개인 입금으로 1라인이 열립니다. 팀 총 거래량 $1,000마다 +1단계씩 해제됩니다 (최대 10).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48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656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698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74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782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24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866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908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92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034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76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118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2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2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2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2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2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2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2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2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2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2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2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2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2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2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2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2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2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2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2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2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2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2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2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2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2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2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2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2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2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1058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1142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lo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71" name="Glow 971"/>
          <p:cNvSpPr/>
          <p:nvPr/>
        </p:nvSpPr>
        <p:spPr>
          <a:xfrm>
            <a:off x="2212848" y="-1874519"/>
            <a:ext cx="7772400" cy="7772400"/>
          </a:xfrm>
          <a:prstGeom prst="ellipse">
            <a:avLst/>
          </a:prstGeom>
          <a:gradFill>
            <a:gsLst>
              <a:gs pos="0">
                <a:srgbClr val="FFDD57">
                  <a:alpha val="5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70" name="Glow 970"/>
          <p:cNvSpPr/>
          <p:nvPr/>
        </p:nvSpPr>
        <p:spPr>
          <a:xfrm>
            <a:off x="-1280160" y="3474720"/>
            <a:ext cx="5486400" cy="5486400"/>
          </a:xfrm>
          <a:prstGeom prst="ellipse">
            <a:avLst/>
          </a:prstGeom>
          <a:gradFill>
            <a:gsLst>
              <a:gs pos="0">
                <a:srgbClr val="60A5FA">
                  <a:alpha val="5000"/>
                </a:srgbClr>
              </a:gs>
              <a:gs pos="100000">
                <a:srgbClr val="60A5FA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pic>
        <p:nvPicPr>
          <p:cNvPr id="3" name="Picture 2" descr="glow_gol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-1244600"/>
            <a:ext cx="4572000" cy="4572000"/>
          </a:xfrm>
          <a:prstGeom prst="rect">
            <a:avLst/>
          </a:prstGeom>
        </p:spPr>
      </p:pic>
      <p:pic>
        <p:nvPicPr>
          <p:cNvPr id="4" name="Picture 3" descr="mark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725" y="736600"/>
            <a:ext cx="570549" cy="50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472311"/>
            <a:ext cx="12242800" cy="3286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150" b="0" i="0" spc="500">
                <a:solidFill>
                  <a:srgbClr val="FFDD57"/>
                </a:solidFill>
                <a:latin typeface="Noto Sans CJK KR"/>
                <a:ea typeface="Noto Sans CJK KR"/>
                <a:cs typeface="Noto Sans CJK KR"/>
              </a:rPr>
              <a:t>함께하기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799844"/>
            <a:ext cx="12242800" cy="1314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4600" b="0" i="0">
                <a:solidFill>
                  <a:srgbClr val="FFFFFF"/>
                </a:solidFill>
                <a:latin typeface="Noto Sans CJK KR"/>
                <a:ea typeface="Noto Sans CJK KR"/>
                <a:cs typeface="Noto Sans CJK KR"/>
              </a:rPr>
              <a:t>초대장.</a:t>
            </a:r>
          </a:p>
        </p:txBody>
      </p:sp>
      <p:cxnSp>
        <p:nvCxnSpPr>
          <p:cNvPr id="7" name="Connector 6"/>
          <p:cNvCxnSpPr/>
          <p:nvPr/>
        </p:nvCxnSpPr>
        <p:spPr>
          <a:xfrm>
            <a:off x="4445000" y="2844800"/>
            <a:ext cx="3302000" cy="0"/>
          </a:xfrm>
          <a:prstGeom prst="bentConnector3">
            <a:avLst/>
          </a:prstGeom>
          <a:ln w="12700">
            <a:solidFill>
              <a:srgbClr val="242A3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13000" y="3013710"/>
            <a:ext cx="7416800" cy="7429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45000"/>
              </a:lnSpc>
            </a:pPr>
            <a:r>
              <a:rPr sz="1500" b="0" i="0">
                <a:solidFill>
                  <a:srgbClr val="8A96A8"/>
                </a:solidFill>
                <a:latin typeface="Noto Sans CJK KR"/>
                <a:ea typeface="Noto Sans CJK KR"/>
                <a:cs typeface="Noto Sans CJK KR"/>
              </a:rPr>
              <a:t>METATRONICS에 초대합니다 — 알고리즘이 24/7 작동하므로 당신은 그럴 필요가 없습니다.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206750" y="39179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1828800" y="4130167"/>
            <a:ext cx="2895600" cy="4429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550" b="0" i="0">
                <a:solidFill>
                  <a:srgbClr val="FFFFFF"/>
                </a:solidFill>
                <a:latin typeface="Noto Sans CJK KR"/>
                <a:ea typeface="Noto Sans CJK KR"/>
                <a:cs typeface="Noto Sans CJK KR"/>
              </a:rPr>
              <a:t>$20로 시작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8800" y="4470654"/>
            <a:ext cx="28956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100" b="0" i="0">
                <a:solidFill>
                  <a:srgbClr val="8A96A8"/>
                </a:solidFill>
                <a:latin typeface="Noto Sans CJK KR"/>
                <a:ea typeface="Noto Sans CJK KR"/>
                <a:cs typeface="Noto Sans CJK KR"/>
              </a:rPr>
              <a:t>최소 입금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051550" y="39179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673600" y="4130167"/>
            <a:ext cx="2895600" cy="4429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550" b="0" i="0">
                <a:solidFill>
                  <a:srgbClr val="FFFFFF"/>
                </a:solidFill>
                <a:latin typeface="Noto Sans CJK KR"/>
                <a:ea typeface="Noto Sans CJK KR"/>
                <a:cs typeface="Noto Sans CJK KR"/>
              </a:rPr>
              <a:t>락업 없음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73600" y="4470654"/>
            <a:ext cx="28956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100" b="0" i="0">
                <a:solidFill>
                  <a:srgbClr val="8A96A8"/>
                </a:solidFill>
                <a:latin typeface="Noto Sans CJK KR"/>
                <a:ea typeface="Noto Sans CJK KR"/>
                <a:cs typeface="Noto Sans CJK KR"/>
              </a:rPr>
              <a:t>언제든 출금</a:t>
            </a:r>
          </a:p>
        </p:txBody>
      </p:sp>
      <p:cxnSp>
        <p:nvCxnSpPr>
          <p:cNvPr id="15" name="Connector 14"/>
          <p:cNvCxnSpPr/>
          <p:nvPr/>
        </p:nvCxnSpPr>
        <p:spPr>
          <a:xfrm>
            <a:off x="4673600" y="3886200"/>
            <a:ext cx="0" cy="7366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8896350" y="39179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7518400" y="4130167"/>
            <a:ext cx="2895600" cy="4429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550" b="0" i="0">
                <a:solidFill>
                  <a:srgbClr val="FFFFFF"/>
                </a:solidFill>
                <a:latin typeface="Noto Sans CJK KR"/>
                <a:ea typeface="Noto Sans CJK KR"/>
                <a:cs typeface="Noto Sans CJK KR"/>
              </a:rPr>
              <a:t>블록체인 검증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18400" y="4470654"/>
            <a:ext cx="28956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100" b="0" i="0">
                <a:solidFill>
                  <a:srgbClr val="8A96A8"/>
                </a:solidFill>
                <a:latin typeface="Noto Sans CJK KR"/>
                <a:ea typeface="Noto Sans CJK KR"/>
                <a:cs typeface="Noto Sans CJK KR"/>
              </a:rPr>
              <a:t>완전한 투명성</a:t>
            </a:r>
          </a:p>
        </p:txBody>
      </p:sp>
      <p:cxnSp>
        <p:nvCxnSpPr>
          <p:cNvPr id="19" name="Connector 18"/>
          <p:cNvCxnSpPr/>
          <p:nvPr/>
        </p:nvCxnSpPr>
        <p:spPr>
          <a:xfrm>
            <a:off x="7518400" y="3886200"/>
            <a:ext cx="0" cy="7366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2868930" y="5334000"/>
            <a:ext cx="2171700" cy="5588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2868930" y="5304282"/>
            <a:ext cx="2222500" cy="558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300" b="1" i="0" u="none">
                <a:solidFill>
                  <a:srgbClr val="0C0E18"/>
                </a:solidFill>
                <a:latin typeface="Noto Sans CJK KR"/>
                <a:ea typeface="Noto Sans CJK KR"/>
                <a:cs typeface="Noto Sans CJK KR"/>
                <a:hlinkClick r:id="rId5"/>
              </a:rPr>
              <a:t>metatronics.global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260086" y="5334000"/>
            <a:ext cx="2057400" cy="5588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5260086" y="5304282"/>
            <a:ext cx="2108200" cy="558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300" b="0" i="0" u="none">
                <a:solidFill>
                  <a:srgbClr val="FFFFFF"/>
                </a:solidFill>
                <a:latin typeface="Noto Sans CJK KR"/>
                <a:ea typeface="Noto Sans CJK KR"/>
                <a:cs typeface="Noto Sans CJK KR"/>
                <a:hlinkClick r:id="rId6"/>
              </a:rPr>
              <a:t>@MetatronicsBot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6250940"/>
            <a:ext cx="12242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000" b="0" i="0" spc="300">
                <a:solidFill>
                  <a:srgbClr val="6E788C"/>
                </a:solidFill>
                <a:latin typeface="Noto Sans CJK KR"/>
                <a:ea typeface="Noto Sans CJK KR"/>
                <a:cs typeface="Noto Sans CJK KR"/>
              </a:rPr>
              <a:t>METATRONICS · 2026</a:t>
            </a:r>
          </a:p>
        </p:txBody>
      </p:sp>
      <p:sp>
        <p:nvSpPr>
          <p:cNvPr id="940" name="X Button"/>
          <p:cNvSpPr/>
          <p:nvPr/>
        </p:nvSpPr>
        <p:spPr>
          <a:xfrm>
            <a:off x="7536942" y="5334000"/>
            <a:ext cx="1783080" cy="5588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41" name="X Text"/>
          <p:cNvSpPr txBox="1"/>
          <p:nvPr/>
        </p:nvSpPr>
        <p:spPr>
          <a:xfrm>
            <a:off x="7536942" y="5304282"/>
            <a:ext cx="1837944" cy="558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300" b="0" i="0" u="none">
                <a:solidFill>
                  <a:srgbClr val="FFFFFF"/>
                </a:solidFill>
                <a:latin typeface="Helvetica Neue Medium"/>
                <a:hlinkClick r:id="rId7"/>
              </a:rPr>
              <a:t>@metatronics_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3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8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11" dur="68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8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3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18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8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22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851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893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935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977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19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061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103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145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148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19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232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34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382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424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1466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553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3" name="Glow 953"/>
          <p:cNvSpPr/>
          <p:nvPr/>
        </p:nvSpPr>
        <p:spPr>
          <a:xfrm>
            <a:off x="-1691640" y="-2606040"/>
            <a:ext cx="6858000" cy="685800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52" name="Glow 952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C084FC">
                  <a:alpha val="6000"/>
                </a:srgbClr>
              </a:gs>
              <a:gs pos="100000">
                <a:srgbClr val="C084FC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95524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51816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Noto Sans CJK KR"/>
                <a:ea typeface="Noto Sans CJK KR"/>
                <a:cs typeface="Noto Sans CJK KR"/>
              </a:rPr>
              <a:t>개요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Noto Sans CJK KR"/>
                <a:ea typeface="Noto Sans CJK KR"/>
                <a:cs typeface="Noto Sans CJK KR"/>
              </a:rPr>
              <a:t xml:space="preserve"/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Noto Sans CJK KR"/>
                <a:ea typeface="Noto Sans CJK KR"/>
                <a:cs typeface="Noto Sans CJK KR"/>
              </a:rPr>
              <a:t>무엇이</a:t>
            </a:r>
            <a:r>
              <a:rPr sz="2900" b="1" i="0">
                <a:solidFill>
                  <a:srgbClr val="FFFFFF"/>
                </a:solidFill>
                <a:latin typeface="Noto Sans CJK KR"/>
                <a:ea typeface="Noto Sans CJK KR"/>
                <a:cs typeface="Noto Sans CJK KR"/>
              </a:rPr>
              <a:t> 담겨 있나.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Noto Sans CJK KR"/>
                <a:ea typeface="Noto Sans CJK KR"/>
                <a:cs typeface="Noto Sans CJK KR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Noto Sans CJK KR"/>
                <a:ea typeface="Noto Sans CJK KR"/>
                <a:cs typeface="Noto Sans CJK KR"/>
              </a:rPr>
              <a:t>02</a:t>
            </a:r>
            <a:r>
              <a:rPr sz="950" b="0" i="0" spc="120">
                <a:solidFill>
                  <a:srgbClr val="6E788C"/>
                </a:solidFill>
                <a:latin typeface="Noto Sans CJK KR"/>
                <a:ea typeface="Noto Sans CJK KR"/>
                <a:cs typeface="Noto Sans CJK KR"/>
              </a:rPr>
              <a:t xml:space="preserve">   /   목차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Noto Sans CJK KR"/>
                <a:ea typeface="Noto Sans CJK KR"/>
                <a:cs typeface="Noto Sans CJK KR"/>
                <a:hlinkClick r:id="rId4"/>
              </a:rPr>
              <a:t>metatronics.global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2800" y="19563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Noto Sans CJK KR"/>
                <a:ea typeface="Noto Sans CJK KR"/>
                <a:cs typeface="Noto Sans CJK KR"/>
              </a:rPr>
              <a:t>01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0" y="19711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Noto Sans CJK KR"/>
                <a:ea typeface="Noto Sans CJK KR"/>
                <a:cs typeface="Noto Sans CJK KR"/>
              </a:rPr>
              <a:t>METATRONICS란?</a:t>
            </a:r>
          </a:p>
        </p:txBody>
      </p:sp>
      <p:cxnSp>
        <p:nvCxnSpPr>
          <p:cNvPr id="14" name="Connector 13"/>
          <p:cNvCxnSpPr/>
          <p:nvPr/>
        </p:nvCxnSpPr>
        <p:spPr>
          <a:xfrm>
            <a:off x="5378450" y="23495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H="1" flipV="1">
            <a:off x="5490718" y="23098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or 15"/>
          <p:cNvCxnSpPr/>
          <p:nvPr/>
        </p:nvCxnSpPr>
        <p:spPr>
          <a:xfrm flipH="1">
            <a:off x="5490718" y="23495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or 16"/>
          <p:cNvCxnSpPr/>
          <p:nvPr/>
        </p:nvCxnSpPr>
        <p:spPr>
          <a:xfrm>
            <a:off x="812800" y="26924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12800" y="27945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60A5FA"/>
                </a:solidFill>
                <a:latin typeface="Noto Sans CJK KR"/>
                <a:ea typeface="Noto Sans CJK KR"/>
                <a:cs typeface="Noto Sans CJK KR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24000" y="28093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Noto Sans CJK KR"/>
                <a:ea typeface="Noto Sans CJK KR"/>
                <a:cs typeface="Noto Sans CJK KR"/>
              </a:rPr>
              <a:t>누구를 위한 것인가?</a:t>
            </a:r>
          </a:p>
        </p:txBody>
      </p:sp>
      <p:cxnSp>
        <p:nvCxnSpPr>
          <p:cNvPr id="20" name="Connector 19"/>
          <p:cNvCxnSpPr/>
          <p:nvPr/>
        </p:nvCxnSpPr>
        <p:spPr>
          <a:xfrm>
            <a:off x="5378450" y="31877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or 20"/>
          <p:cNvCxnSpPr/>
          <p:nvPr/>
        </p:nvCxnSpPr>
        <p:spPr>
          <a:xfrm flipH="1" flipV="1">
            <a:off x="5490718" y="31480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or 21"/>
          <p:cNvCxnSpPr/>
          <p:nvPr/>
        </p:nvCxnSpPr>
        <p:spPr>
          <a:xfrm flipH="1">
            <a:off x="5490718" y="31877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or 22"/>
          <p:cNvCxnSpPr/>
          <p:nvPr/>
        </p:nvCxnSpPr>
        <p:spPr>
          <a:xfrm>
            <a:off x="812800" y="35306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12800" y="36327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C084FC"/>
                </a:solidFill>
                <a:latin typeface="Noto Sans CJK KR"/>
                <a:ea typeface="Noto Sans CJK KR"/>
                <a:cs typeface="Noto Sans CJK KR"/>
              </a:rPr>
              <a:t>03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24000" y="36475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Noto Sans CJK KR"/>
                <a:ea typeface="Noto Sans CJK KR"/>
                <a:cs typeface="Noto Sans CJK KR"/>
              </a:rPr>
              <a:t>작동 방식</a:t>
            </a:r>
          </a:p>
        </p:txBody>
      </p:sp>
      <p:cxnSp>
        <p:nvCxnSpPr>
          <p:cNvPr id="26" name="Connector 25"/>
          <p:cNvCxnSpPr/>
          <p:nvPr/>
        </p:nvCxnSpPr>
        <p:spPr>
          <a:xfrm>
            <a:off x="5378450" y="40259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or 26"/>
          <p:cNvCxnSpPr/>
          <p:nvPr/>
        </p:nvCxnSpPr>
        <p:spPr>
          <a:xfrm flipH="1" flipV="1">
            <a:off x="5490718" y="39862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or 27"/>
          <p:cNvCxnSpPr/>
          <p:nvPr/>
        </p:nvCxnSpPr>
        <p:spPr>
          <a:xfrm flipH="1">
            <a:off x="5490718" y="40259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or 28"/>
          <p:cNvCxnSpPr/>
          <p:nvPr/>
        </p:nvCxnSpPr>
        <p:spPr>
          <a:xfrm>
            <a:off x="812800" y="43688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12800" y="44709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34D399"/>
                </a:solidFill>
                <a:latin typeface="Noto Sans CJK KR"/>
                <a:ea typeface="Noto Sans CJK KR"/>
                <a:cs typeface="Noto Sans CJK KR"/>
              </a:rPr>
              <a:t>04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24000" y="44857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Noto Sans CJK KR"/>
                <a:ea typeface="Noto Sans CJK KR"/>
                <a:cs typeface="Noto Sans CJK KR"/>
              </a:rPr>
              <a:t>실시간 트레이딩 현장</a:t>
            </a:r>
          </a:p>
        </p:txBody>
      </p:sp>
      <p:cxnSp>
        <p:nvCxnSpPr>
          <p:cNvPr id="32" name="Connector 31"/>
          <p:cNvCxnSpPr/>
          <p:nvPr/>
        </p:nvCxnSpPr>
        <p:spPr>
          <a:xfrm>
            <a:off x="5378450" y="48641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or 32"/>
          <p:cNvCxnSpPr/>
          <p:nvPr/>
        </p:nvCxnSpPr>
        <p:spPr>
          <a:xfrm flipH="1" flipV="1">
            <a:off x="5490718" y="48244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or 33"/>
          <p:cNvCxnSpPr/>
          <p:nvPr/>
        </p:nvCxnSpPr>
        <p:spPr>
          <a:xfrm flipH="1">
            <a:off x="5490718" y="48641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or 34"/>
          <p:cNvCxnSpPr/>
          <p:nvPr/>
        </p:nvCxnSpPr>
        <p:spPr>
          <a:xfrm>
            <a:off x="812800" y="52070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12800" y="53091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FB923C"/>
                </a:solidFill>
                <a:latin typeface="Noto Sans CJK KR"/>
                <a:ea typeface="Noto Sans CJK KR"/>
                <a:cs typeface="Noto Sans CJK KR"/>
              </a:rPr>
              <a:t>05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524000" y="53239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Noto Sans CJK KR"/>
                <a:ea typeface="Noto Sans CJK KR"/>
                <a:cs typeface="Noto Sans CJK KR"/>
              </a:rPr>
              <a:t>우리의 차별점은?</a:t>
            </a:r>
          </a:p>
        </p:txBody>
      </p:sp>
      <p:cxnSp>
        <p:nvCxnSpPr>
          <p:cNvPr id="38" name="Connector 37"/>
          <p:cNvCxnSpPr/>
          <p:nvPr/>
        </p:nvCxnSpPr>
        <p:spPr>
          <a:xfrm>
            <a:off x="5378450" y="57023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or 38"/>
          <p:cNvCxnSpPr/>
          <p:nvPr/>
        </p:nvCxnSpPr>
        <p:spPr>
          <a:xfrm flipH="1" flipV="1">
            <a:off x="5490718" y="56626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or 39"/>
          <p:cNvCxnSpPr/>
          <p:nvPr/>
        </p:nvCxnSpPr>
        <p:spPr>
          <a:xfrm flipH="1">
            <a:off x="5490718" y="57023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or 40"/>
          <p:cNvCxnSpPr/>
          <p:nvPr/>
        </p:nvCxnSpPr>
        <p:spPr>
          <a:xfrm>
            <a:off x="812800" y="60452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451600" y="19563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Noto Sans CJK KR"/>
                <a:ea typeface="Noto Sans CJK KR"/>
                <a:cs typeface="Noto Sans CJK KR"/>
              </a:rPr>
              <a:t>06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162800" y="19711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Noto Sans CJK KR"/>
                <a:ea typeface="Noto Sans CJK KR"/>
                <a:cs typeface="Noto Sans CJK KR"/>
              </a:rPr>
              <a:t>패시브 수익 잠재력</a:t>
            </a:r>
          </a:p>
        </p:txBody>
      </p:sp>
      <p:cxnSp>
        <p:nvCxnSpPr>
          <p:cNvPr id="44" name="Connector 43"/>
          <p:cNvCxnSpPr/>
          <p:nvPr/>
        </p:nvCxnSpPr>
        <p:spPr>
          <a:xfrm>
            <a:off x="11017250" y="23495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or 44"/>
          <p:cNvCxnSpPr/>
          <p:nvPr/>
        </p:nvCxnSpPr>
        <p:spPr>
          <a:xfrm flipH="1" flipV="1">
            <a:off x="11129518" y="23098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or 45"/>
          <p:cNvCxnSpPr/>
          <p:nvPr/>
        </p:nvCxnSpPr>
        <p:spPr>
          <a:xfrm flipH="1">
            <a:off x="11129518" y="23495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or 46"/>
          <p:cNvCxnSpPr/>
          <p:nvPr/>
        </p:nvCxnSpPr>
        <p:spPr>
          <a:xfrm>
            <a:off x="6451600" y="26924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451600" y="27945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60A5FA"/>
                </a:solidFill>
                <a:latin typeface="Noto Sans CJK KR"/>
                <a:ea typeface="Noto Sans CJK KR"/>
                <a:cs typeface="Noto Sans CJK KR"/>
              </a:rPr>
              <a:t>07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62800" y="28093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Noto Sans CJK KR"/>
                <a:ea typeface="Noto Sans CJK KR"/>
                <a:cs typeface="Noto Sans CJK KR"/>
              </a:rPr>
              <a:t>검증 가능한 온체인 수익</a:t>
            </a:r>
          </a:p>
        </p:txBody>
      </p:sp>
      <p:cxnSp>
        <p:nvCxnSpPr>
          <p:cNvPr id="50" name="Connector 49"/>
          <p:cNvCxnSpPr/>
          <p:nvPr/>
        </p:nvCxnSpPr>
        <p:spPr>
          <a:xfrm>
            <a:off x="11017250" y="31877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or 50"/>
          <p:cNvCxnSpPr/>
          <p:nvPr/>
        </p:nvCxnSpPr>
        <p:spPr>
          <a:xfrm flipH="1" flipV="1">
            <a:off x="11129518" y="31480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or 51"/>
          <p:cNvCxnSpPr/>
          <p:nvPr/>
        </p:nvCxnSpPr>
        <p:spPr>
          <a:xfrm flipH="1">
            <a:off x="11129518" y="31877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or 52"/>
          <p:cNvCxnSpPr/>
          <p:nvPr/>
        </p:nvCxnSpPr>
        <p:spPr>
          <a:xfrm>
            <a:off x="6451600" y="35306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451600" y="36327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C084FC"/>
                </a:solidFill>
                <a:latin typeface="Noto Sans CJK KR"/>
                <a:ea typeface="Noto Sans CJK KR"/>
                <a:cs typeface="Noto Sans CJK KR"/>
              </a:rPr>
              <a:t>08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162800" y="36475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Noto Sans CJK KR"/>
                <a:ea typeface="Noto Sans CJK KR"/>
                <a:cs typeface="Noto Sans CJK KR"/>
              </a:rPr>
              <a:t>파트너 수익 잠재력</a:t>
            </a:r>
          </a:p>
        </p:txBody>
      </p:sp>
      <p:cxnSp>
        <p:nvCxnSpPr>
          <p:cNvPr id="56" name="Connector 55"/>
          <p:cNvCxnSpPr/>
          <p:nvPr/>
        </p:nvCxnSpPr>
        <p:spPr>
          <a:xfrm>
            <a:off x="11017250" y="40259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ctor 56"/>
          <p:cNvCxnSpPr/>
          <p:nvPr/>
        </p:nvCxnSpPr>
        <p:spPr>
          <a:xfrm flipH="1" flipV="1">
            <a:off x="11129518" y="39862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or 57"/>
          <p:cNvCxnSpPr/>
          <p:nvPr/>
        </p:nvCxnSpPr>
        <p:spPr>
          <a:xfrm flipH="1">
            <a:off x="11129518" y="40259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ctor 58"/>
          <p:cNvCxnSpPr/>
          <p:nvPr/>
        </p:nvCxnSpPr>
        <p:spPr>
          <a:xfrm>
            <a:off x="6451600" y="43688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451600" y="44709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34D399"/>
                </a:solidFill>
                <a:latin typeface="Noto Sans CJK KR"/>
                <a:ea typeface="Noto Sans CJK KR"/>
                <a:cs typeface="Noto Sans CJK KR"/>
              </a:rPr>
              <a:t>09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162800" y="44857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Noto Sans CJK KR"/>
                <a:ea typeface="Noto Sans CJK KR"/>
                <a:cs typeface="Noto Sans CJK KR"/>
              </a:rPr>
              <a:t>초대장</a:t>
            </a:r>
          </a:p>
        </p:txBody>
      </p:sp>
      <p:cxnSp>
        <p:nvCxnSpPr>
          <p:cNvPr id="62" name="Connector 61"/>
          <p:cNvCxnSpPr/>
          <p:nvPr/>
        </p:nvCxnSpPr>
        <p:spPr>
          <a:xfrm>
            <a:off x="11017250" y="48641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nector 62"/>
          <p:cNvCxnSpPr/>
          <p:nvPr/>
        </p:nvCxnSpPr>
        <p:spPr>
          <a:xfrm flipH="1" flipV="1">
            <a:off x="11129518" y="48244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ctor 63"/>
          <p:cNvCxnSpPr/>
          <p:nvPr/>
        </p:nvCxnSpPr>
        <p:spPr>
          <a:xfrm flipH="1">
            <a:off x="11129518" y="48641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onnector 64"/>
          <p:cNvCxnSpPr/>
          <p:nvPr/>
        </p:nvCxnSpPr>
        <p:spPr>
          <a:xfrm>
            <a:off x="6451600" y="52070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11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9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35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77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419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61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3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45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87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629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671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713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674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716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758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842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884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926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968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01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052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094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136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055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097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139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181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223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265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31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352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394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1436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478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2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152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2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1565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1607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1649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691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1733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1775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1817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2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859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2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901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2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943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2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1985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2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27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2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1946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1988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203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2072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2114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2156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2198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2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2222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2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2372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2414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2456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5" name="Glow 955"/>
          <p:cNvSpPr/>
          <p:nvPr/>
        </p:nvSpPr>
        <p:spPr>
          <a:xfrm>
            <a:off x="-1554480" y="-2377440"/>
            <a:ext cx="6400800" cy="640080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54" name="Glow 954"/>
          <p:cNvSpPr/>
          <p:nvPr/>
        </p:nvSpPr>
        <p:spPr>
          <a:xfrm>
            <a:off x="7086600" y="685800"/>
            <a:ext cx="5943600" cy="5943600"/>
          </a:xfrm>
          <a:prstGeom prst="ellipse">
            <a:avLst/>
          </a:prstGeom>
          <a:gradFill>
            <a:gsLst>
              <a:gs pos="0">
                <a:srgbClr val="60A5FA">
                  <a:alpha val="6000"/>
                </a:srgbClr>
              </a:gs>
              <a:gs pos="100000">
                <a:srgbClr val="60A5FA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95524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51816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Noto Sans CJK KR"/>
                <a:ea typeface="Noto Sans CJK KR"/>
                <a:cs typeface="Noto Sans CJK KR"/>
              </a:rPr>
              <a:t>소개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Noto Sans CJK KR"/>
                <a:ea typeface="Noto Sans CJK KR"/>
                <a:cs typeface="Noto Sans CJK KR"/>
              </a:rPr>
              <a:t xml:space="preserve"/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Noto Sans CJK KR"/>
                <a:ea typeface="Noto Sans CJK KR"/>
                <a:cs typeface="Noto Sans CJK KR"/>
              </a:rPr>
              <a:t>METATRONICS</a:t>
            </a:r>
            <a:r>
              <a:rPr sz="2900" b="1" i="0">
                <a:solidFill>
                  <a:srgbClr val="FFFFFF"/>
                </a:solidFill>
                <a:latin typeface="Noto Sans CJK KR"/>
                <a:ea typeface="Noto Sans CJK KR"/>
                <a:cs typeface="Noto Sans CJK KR"/>
              </a:rPr>
              <a:t>란?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Noto Sans CJK KR"/>
                <a:ea typeface="Noto Sans CJK KR"/>
                <a:cs typeface="Noto Sans CJK KR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Noto Sans CJK KR"/>
                <a:ea typeface="Noto Sans CJK KR"/>
                <a:cs typeface="Noto Sans CJK KR"/>
              </a:rPr>
              <a:t>03</a:t>
            </a:r>
            <a:r>
              <a:rPr sz="950" b="0" i="0" spc="120">
                <a:solidFill>
                  <a:srgbClr val="6E788C"/>
                </a:solidFill>
                <a:latin typeface="Noto Sans CJK KR"/>
                <a:ea typeface="Noto Sans CJK KR"/>
                <a:cs typeface="Noto Sans CJK KR"/>
              </a:rPr>
              <a:t xml:space="preserve">   /   정의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Noto Sans CJK KR"/>
                <a:ea typeface="Noto Sans CJK KR"/>
                <a:cs typeface="Noto Sans CJK KR"/>
                <a:hlinkClick r:id="rId6"/>
              </a:rPr>
              <a:t>metatronics.global</a:t>
            </a:r>
          </a:p>
        </p:txBody>
      </p:sp>
      <p:cxnSp>
        <p:nvCxnSpPr>
          <p:cNvPr id="12" name="Connector 11"/>
          <p:cNvCxnSpPr/>
          <p:nvPr/>
        </p:nvCxnSpPr>
        <p:spPr>
          <a:xfrm>
            <a:off x="812800" y="2006600"/>
            <a:ext cx="0" cy="116840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92200" y="1944624"/>
            <a:ext cx="4927600" cy="1651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50000"/>
              </a:lnSpc>
            </a:pPr>
            <a:r>
              <a:rPr sz="1600" b="0" i="0">
                <a:solidFill>
                  <a:srgbClr val="F8FAFC"/>
                </a:solidFill>
                <a:latin typeface="Noto Sans CJK KR"/>
                <a:ea typeface="Noto Sans CJK KR"/>
                <a:cs typeface="Noto Sans CJK KR"/>
              </a:rPr>
              <a:t>METATRONICS는 텔레그램과 웹을 통해 일반 사용자에게 체계적 트레이딩 전략 접근권을 제공하는 AI 기반 암호화폐 트레이딩 제품으로, 간편한 입금 기반 모델로 운영됩니다.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92200" y="3577082"/>
            <a:ext cx="4927600" cy="1778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50000"/>
              </a:lnSpc>
            </a:pPr>
            <a:r>
              <a:rPr sz="1300" b="0" i="0">
                <a:solidFill>
                  <a:srgbClr val="8A96A8"/>
                </a:solidFill>
                <a:latin typeface="Noto Sans CJK KR"/>
                <a:ea typeface="Noto Sans CJK KR"/>
                <a:cs typeface="Noto Sans CJK KR"/>
              </a:rPr>
              <a:t>직접 거래를 관리하지 않고 알고리즘 트레이딩에 패시브하게 참여하려는 사람들과, 추천 및 팀 성장을 통한 적극적 수익 경로를 원하는 네트워크 빌더를 위해 설계되었습니다.</a:t>
            </a:r>
          </a:p>
        </p:txBody>
      </p:sp>
      <p:cxnSp>
        <p:nvCxnSpPr>
          <p:cNvPr id="15" name="Connector 14"/>
          <p:cNvCxnSpPr/>
          <p:nvPr/>
        </p:nvCxnSpPr>
        <p:spPr>
          <a:xfrm>
            <a:off x="812800" y="5588000"/>
            <a:ext cx="51562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844550" y="58483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1092200" y="5662168"/>
            <a:ext cx="4927600" cy="381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200" b="0" i="0" u="none">
                <a:solidFill>
                  <a:srgbClr val="8A96A8"/>
                </a:solidFill>
                <a:latin typeface="Noto Sans CJK KR"/>
                <a:ea typeface="Noto Sans CJK KR"/>
                <a:cs typeface="Noto Sans CJK KR"/>
                <a:hlinkClick r:id="rId7"/>
              </a:rPr>
              <a:t>@MetatronicsBot</a:t>
            </a:r>
            <a:r>
              <a:rPr sz="1200" b="0" i="0">
                <a:solidFill>
                  <a:srgbClr val="8A96A8"/>
                </a:solidFill>
                <a:latin typeface="Noto Sans CJK KR"/>
                <a:ea typeface="Noto Sans CJK KR"/>
                <a:cs typeface="Noto Sans CJK KR"/>
              </a:rPr>
              <a:t> · </a:t>
            </a:r>
            <a:r>
              <a:rPr sz="1200" b="0" i="0" u="none">
                <a:solidFill>
                  <a:srgbClr val="8A96A8"/>
                </a:solidFill>
                <a:latin typeface="Noto Sans CJK KR"/>
                <a:ea typeface="Noto Sans CJK KR"/>
                <a:cs typeface="Noto Sans CJK KR"/>
                <a:hlinkClick r:id="rId6"/>
              </a:rPr>
              <a:t>metatronics.global</a:t>
            </a:r>
          </a:p>
        </p:txBody>
      </p:sp>
      <p:pic>
        <p:nvPicPr>
          <p:cNvPr id="18" name="Picture 17" descr="app_walle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2357915"/>
            <a:ext cx="2324100" cy="3564571"/>
          </a:xfrm>
          <a:prstGeom prst="rect">
            <a:avLst/>
          </a:prstGeom>
        </p:spPr>
      </p:pic>
      <p:pic>
        <p:nvPicPr>
          <p:cNvPr id="19" name="Picture 18" descr="app_referr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5100" y="2357915"/>
            <a:ext cx="2324100" cy="35645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635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677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806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956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998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04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148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19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232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7" name="Glow 957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56" name="Glow 956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34D399">
                  <a:alpha val="6000"/>
                </a:srgbClr>
              </a:gs>
              <a:gs pos="100000">
                <a:srgbClr val="34D399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95524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51816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Noto Sans CJK KR"/>
                <a:ea typeface="Noto Sans CJK KR"/>
                <a:cs typeface="Noto Sans CJK KR"/>
              </a:rPr>
              <a:t>대상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Noto Sans CJK KR"/>
                <a:ea typeface="Noto Sans CJK KR"/>
                <a:cs typeface="Noto Sans CJK KR"/>
              </a:rPr>
              <a:t xml:space="preserve"/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Noto Sans CJK KR"/>
                <a:ea typeface="Noto Sans CJK KR"/>
                <a:cs typeface="Noto Sans CJK KR"/>
              </a:rPr>
              <a:t>누구를</a:t>
            </a:r>
            <a:r>
              <a:rPr sz="2900" b="1" i="0">
                <a:solidFill>
                  <a:srgbClr val="FFFFFF"/>
                </a:solidFill>
                <a:latin typeface="Noto Sans CJK KR"/>
                <a:ea typeface="Noto Sans CJK KR"/>
                <a:cs typeface="Noto Sans CJK KR"/>
              </a:rPr>
              <a:t> 위한 것인가?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Noto Sans CJK KR"/>
                <a:ea typeface="Noto Sans CJK KR"/>
                <a:cs typeface="Noto Sans CJK KR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Noto Sans CJK KR"/>
                <a:ea typeface="Noto Sans CJK KR"/>
                <a:cs typeface="Noto Sans CJK KR"/>
              </a:rPr>
              <a:t>04</a:t>
            </a:r>
            <a:r>
              <a:rPr sz="950" b="0" i="0" spc="120">
                <a:solidFill>
                  <a:srgbClr val="6E788C"/>
                </a:solidFill>
                <a:latin typeface="Noto Sans CJK KR"/>
                <a:ea typeface="Noto Sans CJK KR"/>
                <a:cs typeface="Noto Sans CJK KR"/>
              </a:rPr>
              <a:t xml:space="preserve">   /   타깃 고객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Noto Sans CJK KR"/>
                <a:ea typeface="Noto Sans CJK KR"/>
                <a:cs typeface="Noto Sans CJK KR"/>
                <a:hlinkClick r:id="rId4"/>
              </a:rPr>
              <a:t>metatronics.global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12800" y="2006600"/>
            <a:ext cx="5143500" cy="1905000"/>
          </a:xfrm>
          <a:prstGeom prst="roundRect">
            <a:avLst>
              <a:gd name="adj" fmla="val 10666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1219200" y="2362200"/>
            <a:ext cx="660400" cy="660400"/>
          </a:xfrm>
          <a:prstGeom prst="roundRect">
            <a:avLst>
              <a:gd name="adj" fmla="val 50000"/>
            </a:avLst>
          </a:prstGeom>
          <a:noFill/>
          <a:ln w="1778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4" name="Freeform 13"/>
          <p:cNvSpPr/>
          <p:nvPr/>
        </p:nvSpPr>
        <p:spPr>
          <a:xfrm>
            <a:off x="1397000" y="25400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24" h="24">
                <a:moveTo>
                  <a:pt x="12" y="0"/>
                </a:moveTo>
                <a:lnTo>
                  <a:pt x="16" y="8"/>
                </a:lnTo>
                <a:lnTo>
                  <a:pt x="24" y="12"/>
                </a:lnTo>
                <a:lnTo>
                  <a:pt x="16" y="16"/>
                </a:lnTo>
                <a:lnTo>
                  <a:pt x="12" y="24"/>
                </a:lnTo>
                <a:lnTo>
                  <a:pt x="8" y="16"/>
                </a:lnTo>
                <a:lnTo>
                  <a:pt x="0" y="12"/>
                </a:lnTo>
                <a:lnTo>
                  <a:pt x="8" y="8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2133600" y="2399538"/>
            <a:ext cx="3543300" cy="4857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700" b="0" i="0">
                <a:solidFill>
                  <a:srgbClr val="FFFFFF"/>
                </a:solidFill>
                <a:latin typeface="Noto Sans CJK KR"/>
                <a:ea typeface="Noto Sans CJK KR"/>
                <a:cs typeface="Noto Sans CJK KR"/>
              </a:rPr>
              <a:t>패시브 참여자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33600" y="2816225"/>
            <a:ext cx="3568700" cy="762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40000"/>
              </a:lnSpc>
            </a:pPr>
            <a:r>
              <a:rPr sz="1250" b="0" i="0">
                <a:solidFill>
                  <a:srgbClr val="8A96A8"/>
                </a:solidFill>
                <a:latin typeface="Noto Sans CJK KR"/>
                <a:ea typeface="Noto Sans CJK KR"/>
                <a:cs typeface="Noto Sans CJK KR"/>
              </a:rPr>
              <a:t>자금을 입금하고 AI 기반 트레이딩 활동으로 수익을 얻고자 합니다.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235700" y="2006600"/>
            <a:ext cx="5143500" cy="1905000"/>
          </a:xfrm>
          <a:prstGeom prst="roundRect">
            <a:avLst>
              <a:gd name="adj" fmla="val 10666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8" name="Rounded Rectangle 17"/>
          <p:cNvSpPr/>
          <p:nvPr/>
        </p:nvSpPr>
        <p:spPr>
          <a:xfrm>
            <a:off x="6642100" y="2362200"/>
            <a:ext cx="660400" cy="660400"/>
          </a:xfrm>
          <a:prstGeom prst="roundRect">
            <a:avLst>
              <a:gd name="adj" fmla="val 50000"/>
            </a:avLst>
          </a:prstGeom>
          <a:noFill/>
          <a:ln w="1778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19" name="Connector 18"/>
          <p:cNvCxnSpPr/>
          <p:nvPr/>
        </p:nvCxnSpPr>
        <p:spPr>
          <a:xfrm flipH="1">
            <a:off x="6858000" y="2578100"/>
            <a:ext cx="114300" cy="203200"/>
          </a:xfrm>
          <a:prstGeom prst="bentConnector3">
            <a:avLst/>
          </a:prstGeom>
          <a:ln w="20320">
            <a:solidFill>
              <a:srgbClr val="C084F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or 19"/>
          <p:cNvCxnSpPr/>
          <p:nvPr/>
        </p:nvCxnSpPr>
        <p:spPr>
          <a:xfrm>
            <a:off x="6858000" y="2781300"/>
            <a:ext cx="228600" cy="0"/>
          </a:xfrm>
          <a:prstGeom prst="bentConnector3">
            <a:avLst/>
          </a:prstGeom>
          <a:ln w="20320">
            <a:solidFill>
              <a:srgbClr val="C084F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or 20"/>
          <p:cNvCxnSpPr/>
          <p:nvPr/>
        </p:nvCxnSpPr>
        <p:spPr>
          <a:xfrm>
            <a:off x="6972300" y="2578100"/>
            <a:ext cx="114300" cy="203200"/>
          </a:xfrm>
          <a:prstGeom prst="bentConnector3">
            <a:avLst/>
          </a:prstGeom>
          <a:ln w="20320">
            <a:solidFill>
              <a:srgbClr val="C084F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6926580" y="2532380"/>
            <a:ext cx="91440" cy="9144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3" name="Rounded Rectangle 22"/>
          <p:cNvSpPr/>
          <p:nvPr/>
        </p:nvSpPr>
        <p:spPr>
          <a:xfrm>
            <a:off x="6812280" y="2735580"/>
            <a:ext cx="91440" cy="9144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4" name="Rounded Rectangle 23"/>
          <p:cNvSpPr/>
          <p:nvPr/>
        </p:nvSpPr>
        <p:spPr>
          <a:xfrm>
            <a:off x="7040880" y="2735580"/>
            <a:ext cx="91440" cy="9144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7556500" y="2399538"/>
            <a:ext cx="3543300" cy="4857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700" b="0" i="0">
                <a:solidFill>
                  <a:srgbClr val="FFFFFF"/>
                </a:solidFill>
                <a:latin typeface="Noto Sans CJK KR"/>
                <a:ea typeface="Noto Sans CJK KR"/>
                <a:cs typeface="Noto Sans CJK KR"/>
              </a:rPr>
              <a:t>액티브 파트너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56500" y="2816225"/>
            <a:ext cx="3568700" cy="762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40000"/>
              </a:lnSpc>
            </a:pPr>
            <a:r>
              <a:rPr sz="1250" b="0" i="0">
                <a:solidFill>
                  <a:srgbClr val="8A96A8"/>
                </a:solidFill>
                <a:latin typeface="Noto Sans CJK KR"/>
                <a:ea typeface="Noto Sans CJK KR"/>
                <a:cs typeface="Noto Sans CJK KR"/>
              </a:rPr>
              <a:t>팀을 구축하고 추천 및 성과 보너스로 수익을 얻고자 합니다.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12800" y="4114800"/>
            <a:ext cx="5143500" cy="1905000"/>
          </a:xfrm>
          <a:prstGeom prst="roundRect">
            <a:avLst>
              <a:gd name="adj" fmla="val 10666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8" name="Rounded Rectangle 27"/>
          <p:cNvSpPr/>
          <p:nvPr/>
        </p:nvSpPr>
        <p:spPr>
          <a:xfrm>
            <a:off x="1219200" y="4470400"/>
            <a:ext cx="660400" cy="660400"/>
          </a:xfrm>
          <a:prstGeom prst="roundRect">
            <a:avLst>
              <a:gd name="adj" fmla="val 50000"/>
            </a:avLst>
          </a:prstGeom>
          <a:noFill/>
          <a:ln w="1778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9" name="Rounded Rectangle 28"/>
          <p:cNvSpPr/>
          <p:nvPr/>
        </p:nvSpPr>
        <p:spPr>
          <a:xfrm>
            <a:off x="1412875" y="4826000"/>
            <a:ext cx="57150" cy="114300"/>
          </a:xfrm>
          <a:prstGeom prst="roundRect">
            <a:avLst>
              <a:gd name="adj" fmla="val 26666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0" name="Rounded Rectangle 29"/>
          <p:cNvSpPr/>
          <p:nvPr/>
        </p:nvSpPr>
        <p:spPr>
          <a:xfrm>
            <a:off x="1520825" y="4749800"/>
            <a:ext cx="57150" cy="190500"/>
          </a:xfrm>
          <a:prstGeom prst="roundRect">
            <a:avLst>
              <a:gd name="adj" fmla="val 26666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1628775" y="4673600"/>
            <a:ext cx="57150" cy="266700"/>
          </a:xfrm>
          <a:prstGeom prst="roundRect">
            <a:avLst>
              <a:gd name="adj" fmla="val 26666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2133600" y="4507738"/>
            <a:ext cx="3543300" cy="4857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700" b="0" i="0">
                <a:solidFill>
                  <a:srgbClr val="FFFFFF"/>
                </a:solidFill>
                <a:latin typeface="Noto Sans CJK KR"/>
                <a:ea typeface="Noto Sans CJK KR"/>
                <a:cs typeface="Noto Sans CJK KR"/>
              </a:rPr>
              <a:t>소외된 투자자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133600" y="4924425"/>
            <a:ext cx="3568700" cy="762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40000"/>
              </a:lnSpc>
            </a:pPr>
            <a:r>
              <a:rPr sz="1250" b="0" i="0">
                <a:solidFill>
                  <a:srgbClr val="8A96A8"/>
                </a:solidFill>
                <a:latin typeface="Noto Sans CJK KR"/>
                <a:ea typeface="Noto Sans CJK KR"/>
                <a:cs typeface="Noto Sans CJK KR"/>
              </a:rPr>
              <a:t>헤지펀드나 퀀트 상품에서 배제되었지만 자동화 전략을 원합니다.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235700" y="4114800"/>
            <a:ext cx="5143500" cy="1905000"/>
          </a:xfrm>
          <a:prstGeom prst="roundRect">
            <a:avLst>
              <a:gd name="adj" fmla="val 10666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5" name="Rounded Rectangle 34"/>
          <p:cNvSpPr/>
          <p:nvPr/>
        </p:nvSpPr>
        <p:spPr>
          <a:xfrm>
            <a:off x="6642100" y="4470400"/>
            <a:ext cx="660400" cy="660400"/>
          </a:xfrm>
          <a:prstGeom prst="roundRect">
            <a:avLst>
              <a:gd name="adj" fmla="val 50000"/>
            </a:avLst>
          </a:prstGeom>
          <a:noFill/>
          <a:ln w="1778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6" name="Rounded Rectangle 35"/>
          <p:cNvSpPr/>
          <p:nvPr/>
        </p:nvSpPr>
        <p:spPr>
          <a:xfrm>
            <a:off x="6826250" y="4654550"/>
            <a:ext cx="292100" cy="292100"/>
          </a:xfrm>
          <a:prstGeom prst="roundRect">
            <a:avLst>
              <a:gd name="adj" fmla="val 50000"/>
            </a:avLst>
          </a:prstGeom>
          <a:noFill/>
          <a:ln w="22860">
            <a:solidFill>
              <a:srgbClr val="34D3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7" name="Rounded Rectangle 36"/>
          <p:cNvSpPr/>
          <p:nvPr/>
        </p:nvSpPr>
        <p:spPr>
          <a:xfrm>
            <a:off x="6918960" y="4747260"/>
            <a:ext cx="106680" cy="106680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34D3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8" name="TextBox 37"/>
          <p:cNvSpPr txBox="1"/>
          <p:nvPr/>
        </p:nvSpPr>
        <p:spPr>
          <a:xfrm>
            <a:off x="7556500" y="4507738"/>
            <a:ext cx="3543300" cy="4857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700" b="0" i="0">
                <a:solidFill>
                  <a:srgbClr val="FFFFFF"/>
                </a:solidFill>
                <a:latin typeface="Noto Sans CJK KR"/>
                <a:ea typeface="Noto Sans CJK KR"/>
                <a:cs typeface="Noto Sans CJK KR"/>
              </a:rPr>
              <a:t>암호화폐 사용자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556500" y="4924425"/>
            <a:ext cx="3568700" cy="762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40000"/>
              </a:lnSpc>
            </a:pPr>
            <a:r>
              <a:rPr sz="1250" b="0" i="0">
                <a:solidFill>
                  <a:srgbClr val="8A96A8"/>
                </a:solidFill>
                <a:latin typeface="Noto Sans CJK KR"/>
                <a:ea typeface="Noto Sans CJK KR"/>
                <a:cs typeface="Noto Sans CJK KR"/>
              </a:rPr>
              <a:t>락업도 복잡함도 게임형 장치도 없는 간편한 모델을 원합니다.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635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677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719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761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803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45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887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929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71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13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055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97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139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037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079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208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292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334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376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418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46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502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544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586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628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568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61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652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9" name="Glow 959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58" name="Glow 958"/>
          <p:cNvSpPr/>
          <p:nvPr/>
        </p:nvSpPr>
        <p:spPr>
          <a:xfrm>
            <a:off x="6629400" y="1143000"/>
            <a:ext cx="5943600" cy="5943600"/>
          </a:xfrm>
          <a:prstGeom prst="ellipse">
            <a:avLst/>
          </a:prstGeom>
          <a:gradFill>
            <a:gsLst>
              <a:gs pos="0">
                <a:srgbClr val="C084FC">
                  <a:alpha val="6000"/>
                </a:srgbClr>
              </a:gs>
              <a:gs pos="100000">
                <a:srgbClr val="C084FC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95524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51816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Noto Sans CJK KR"/>
                <a:ea typeface="Noto Sans CJK KR"/>
                <a:cs typeface="Noto Sans CJK KR"/>
              </a:rPr>
              <a:t>기술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Noto Sans CJK KR"/>
                <a:ea typeface="Noto Sans CJK KR"/>
                <a:cs typeface="Noto Sans CJK KR"/>
              </a:rPr>
              <a:t xml:space="preserve">작동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Noto Sans CJK KR"/>
                <a:ea typeface="Noto Sans CJK KR"/>
                <a:cs typeface="Noto Sans CJK KR"/>
              </a:rPr>
              <a:t>방식</a:t>
            </a:r>
            <a:r>
              <a:rPr sz="2900" b="1" i="0">
                <a:solidFill>
                  <a:srgbClr val="FFFFFF"/>
                </a:solidFill>
                <a:latin typeface="Noto Sans CJK KR"/>
                <a:ea typeface="Noto Sans CJK KR"/>
                <a:cs typeface="Noto Sans CJK KR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Noto Sans CJK KR"/>
                <a:ea typeface="Noto Sans CJK KR"/>
                <a:cs typeface="Noto Sans CJK KR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Noto Sans CJK KR"/>
                <a:ea typeface="Noto Sans CJK KR"/>
                <a:cs typeface="Noto Sans CJK KR"/>
              </a:rPr>
              <a:t>05</a:t>
            </a:r>
            <a:r>
              <a:rPr sz="950" b="0" i="0" spc="120">
                <a:solidFill>
                  <a:srgbClr val="6E788C"/>
                </a:solidFill>
                <a:latin typeface="Noto Sans CJK KR"/>
                <a:ea typeface="Noto Sans CJK KR"/>
                <a:cs typeface="Noto Sans CJK KR"/>
              </a:rPr>
              <a:t xml:space="preserve">   /   기술 로직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Noto Sans CJK KR"/>
                <a:ea typeface="Noto Sans CJK KR"/>
                <a:cs typeface="Noto Sans CJK KR"/>
                <a:hlinkClick r:id="rId5"/>
              </a:rPr>
              <a:t>metatronics.global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2800" y="1901825"/>
            <a:ext cx="5308600" cy="8493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45000"/>
              </a:lnSpc>
            </a:pPr>
            <a:r>
              <a:rPr sz="1250" b="0" i="0">
                <a:solidFill>
                  <a:srgbClr val="8A96A8"/>
                </a:solidFill>
                <a:latin typeface="Noto Sans CJK KR"/>
                <a:ea typeface="Noto Sans CJK KR"/>
                <a:cs typeface="Noto Sans CJK KR"/>
              </a:rPr>
              <a:t>실시간 거래소 데이터를 수집해 AI 모델로 처리하는 다층 시스템으로, 머신러닝·포트폴리오 구성·체결 품질이라는 기관급 로직을 따릅니다.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2800" y="2849626"/>
            <a:ext cx="53086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0" i="0" spc="250">
                <a:solidFill>
                  <a:srgbClr val="6E788C"/>
                </a:solidFill>
                <a:latin typeface="Noto Sans CJK KR"/>
                <a:ea typeface="Noto Sans CJK KR"/>
                <a:cs typeface="Noto Sans CJK KR"/>
              </a:rPr>
              <a:t>파이프라인 단계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12800" y="3187700"/>
            <a:ext cx="152400" cy="152400"/>
          </a:xfrm>
          <a:prstGeom prst="roundRect">
            <a:avLst>
              <a:gd name="adj" fmla="val 25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1117600" y="3118739"/>
            <a:ext cx="50038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8FAFC"/>
                </a:solidFill>
                <a:latin typeface="Noto Sans CJK KR"/>
                <a:ea typeface="Noto Sans CJK KR"/>
                <a:cs typeface="Noto Sans CJK KR"/>
              </a:rPr>
              <a:t>데이터 &amp; AI 코어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12800" y="3568700"/>
            <a:ext cx="152400" cy="152400"/>
          </a:xfrm>
          <a:prstGeom prst="roundRect">
            <a:avLst>
              <a:gd name="adj" fmla="val 25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1117600" y="3499739"/>
            <a:ext cx="50038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8FAFC"/>
                </a:solidFill>
                <a:latin typeface="Noto Sans CJK KR"/>
                <a:ea typeface="Noto Sans CJK KR"/>
                <a:cs typeface="Noto Sans CJK KR"/>
              </a:rPr>
              <a:t>분석 엔진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12800" y="3949700"/>
            <a:ext cx="152400" cy="152400"/>
          </a:xfrm>
          <a:prstGeom prst="roundRect">
            <a:avLst>
              <a:gd name="adj" fmla="val 25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117600" y="3880739"/>
            <a:ext cx="50038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8FAFC"/>
                </a:solidFill>
                <a:latin typeface="Noto Sans CJK KR"/>
                <a:ea typeface="Noto Sans CJK KR"/>
                <a:cs typeface="Noto Sans CJK KR"/>
              </a:rPr>
              <a:t>체결 파이프라인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12800" y="4330700"/>
            <a:ext cx="152400" cy="152400"/>
          </a:xfrm>
          <a:prstGeom prst="roundRect">
            <a:avLst>
              <a:gd name="adj" fmla="val 25000"/>
            </a:avLst>
          </a:prstGeom>
          <a:solidFill>
            <a:srgbClr val="FB92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1117600" y="4261739"/>
            <a:ext cx="50038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8FAFC"/>
                </a:solidFill>
                <a:latin typeface="Noto Sans CJK KR"/>
                <a:ea typeface="Noto Sans CJK KR"/>
                <a:cs typeface="Noto Sans CJK KR"/>
              </a:rPr>
              <a:t>리스크 &amp; 재학습</a:t>
            </a:r>
          </a:p>
        </p:txBody>
      </p:sp>
      <p:cxnSp>
        <p:nvCxnSpPr>
          <p:cNvPr id="22" name="Connector 21"/>
          <p:cNvCxnSpPr/>
          <p:nvPr/>
        </p:nvCxnSpPr>
        <p:spPr>
          <a:xfrm>
            <a:off x="812800" y="4826000"/>
            <a:ext cx="52578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12800" y="5034280"/>
            <a:ext cx="11379200" cy="381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000" b="1" i="0">
                <a:solidFill>
                  <a:srgbClr val="FFDD57"/>
                </a:solidFill>
                <a:latin typeface="Noto Sans CJK KR"/>
                <a:ea typeface="Noto Sans CJK KR"/>
                <a:cs typeface="Noto Sans CJK KR"/>
              </a:rPr>
              <a:t>20+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1600" y="5107940"/>
            <a:ext cx="1193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CJK KR"/>
                <a:ea typeface="Noto Sans CJK KR"/>
                <a:cs typeface="Noto Sans CJK KR"/>
              </a:rPr>
              <a:t>거래소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68600" y="5034280"/>
            <a:ext cx="9423400" cy="381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000" b="1" i="0">
                <a:solidFill>
                  <a:srgbClr val="60A5FA"/>
                </a:solidFill>
                <a:latin typeface="Noto Sans CJK KR"/>
                <a:ea typeface="Noto Sans CJK KR"/>
                <a:cs typeface="Noto Sans CJK KR"/>
              </a:rPr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35300" y="5107940"/>
            <a:ext cx="1193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CJK KR"/>
                <a:ea typeface="Noto Sans CJK KR"/>
                <a:cs typeface="Noto Sans CJK KR"/>
              </a:rPr>
              <a:t>AI 레이어</a:t>
            </a:r>
          </a:p>
        </p:txBody>
      </p:sp>
      <p:cxnSp>
        <p:nvCxnSpPr>
          <p:cNvPr id="27" name="Connector 26"/>
          <p:cNvCxnSpPr/>
          <p:nvPr/>
        </p:nvCxnSpPr>
        <p:spPr>
          <a:xfrm>
            <a:off x="2565400" y="4978400"/>
            <a:ext cx="0" cy="3810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521200" y="5034280"/>
            <a:ext cx="7670800" cy="381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000" b="1" i="0">
                <a:solidFill>
                  <a:srgbClr val="34D399"/>
                </a:solidFill>
                <a:latin typeface="Noto Sans CJK KR"/>
                <a:ea typeface="Noto Sans CJK KR"/>
                <a:cs typeface="Noto Sans CJK KR"/>
              </a:rPr>
              <a:t>24/7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56200" y="5107940"/>
            <a:ext cx="1193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CJK KR"/>
                <a:ea typeface="Noto Sans CJK KR"/>
                <a:cs typeface="Noto Sans CJK KR"/>
              </a:rPr>
              <a:t>운영</a:t>
            </a:r>
          </a:p>
        </p:txBody>
      </p:sp>
      <p:cxnSp>
        <p:nvCxnSpPr>
          <p:cNvPr id="30" name="Connector 29"/>
          <p:cNvCxnSpPr/>
          <p:nvPr/>
        </p:nvCxnSpPr>
        <p:spPr>
          <a:xfrm>
            <a:off x="4318000" y="4978400"/>
            <a:ext cx="0" cy="3810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6934200" y="1143000"/>
            <a:ext cx="4445000" cy="5537200"/>
          </a:xfrm>
          <a:prstGeom prst="roundRect">
            <a:avLst>
              <a:gd name="adj" fmla="val 4000"/>
            </a:avLst>
          </a:prstGeom>
          <a:solidFill>
            <a:srgbClr val="0F1119"/>
          </a:solidFill>
          <a:ln w="12700">
            <a:solidFill>
              <a:srgbClr val="1B1F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pic>
        <p:nvPicPr>
          <p:cNvPr id="32" name="Picture 31" descr="flowchar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8208" y="1244600"/>
            <a:ext cx="4256983" cy="5334000"/>
          </a:xfrm>
          <a:prstGeom prst="rect">
            <a:avLst/>
          </a:prstGeom>
        </p:spPr>
      </p:pic>
      <p:cxnSp>
        <p:nvCxnSpPr>
          <p:cNvPr id="33" name="Connector 32"/>
          <p:cNvCxnSpPr/>
          <p:nvPr/>
        </p:nvCxnSpPr>
        <p:spPr>
          <a:xfrm>
            <a:off x="7010400" y="1219200"/>
            <a:ext cx="254000" cy="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or 33"/>
          <p:cNvCxnSpPr/>
          <p:nvPr/>
        </p:nvCxnSpPr>
        <p:spPr>
          <a:xfrm>
            <a:off x="7010400" y="1219200"/>
            <a:ext cx="0" cy="25400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or 34"/>
          <p:cNvCxnSpPr/>
          <p:nvPr/>
        </p:nvCxnSpPr>
        <p:spPr>
          <a:xfrm flipH="1">
            <a:off x="11049000" y="1219200"/>
            <a:ext cx="254000" cy="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or 35"/>
          <p:cNvCxnSpPr/>
          <p:nvPr/>
        </p:nvCxnSpPr>
        <p:spPr>
          <a:xfrm>
            <a:off x="11303000" y="1219200"/>
            <a:ext cx="0" cy="25400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or 36"/>
          <p:cNvCxnSpPr/>
          <p:nvPr/>
        </p:nvCxnSpPr>
        <p:spPr>
          <a:xfrm>
            <a:off x="7010400" y="6604000"/>
            <a:ext cx="254000" cy="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or 37"/>
          <p:cNvCxnSpPr/>
          <p:nvPr/>
        </p:nvCxnSpPr>
        <p:spPr>
          <a:xfrm flipV="1">
            <a:off x="7010400" y="6350000"/>
            <a:ext cx="0" cy="25400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or 38"/>
          <p:cNvCxnSpPr/>
          <p:nvPr/>
        </p:nvCxnSpPr>
        <p:spPr>
          <a:xfrm flipH="1">
            <a:off x="11049000" y="6604000"/>
            <a:ext cx="254000" cy="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or 39"/>
          <p:cNvCxnSpPr/>
          <p:nvPr/>
        </p:nvCxnSpPr>
        <p:spPr>
          <a:xfrm flipV="1">
            <a:off x="11303000" y="6350000"/>
            <a:ext cx="0" cy="25400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56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98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44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82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24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66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9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74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82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824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32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74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103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145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274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316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445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487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529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571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613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655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697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739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781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763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805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847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889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931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973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2015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61" name="Glow 961"/>
          <p:cNvSpPr/>
          <p:nvPr/>
        </p:nvSpPr>
        <p:spPr>
          <a:xfrm>
            <a:off x="-1325880" y="-2148840"/>
            <a:ext cx="5943600" cy="5943600"/>
          </a:xfrm>
          <a:prstGeom prst="ellipse">
            <a:avLst/>
          </a:prstGeom>
          <a:gradFill>
            <a:gsLst>
              <a:gs pos="0">
                <a:srgbClr val="FFDD57">
                  <a:alpha val="8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60" name="Glow 960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60A5FA">
                  <a:alpha val="6000"/>
                </a:srgbClr>
              </a:gs>
              <a:gs pos="100000">
                <a:srgbClr val="60A5FA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11526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67818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Noto Sans CJK KR"/>
                <a:ea typeface="Noto Sans CJK KR"/>
                <a:cs typeface="Noto Sans CJK KR"/>
              </a:rPr>
              <a:t>실시간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Noto Sans CJK KR"/>
                <a:ea typeface="Noto Sans CJK KR"/>
                <a:cs typeface="Noto Sans CJK KR"/>
              </a:rPr>
              <a:t xml:space="preserve">트레이딩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Noto Sans CJK KR"/>
                <a:ea typeface="Noto Sans CJK KR"/>
                <a:cs typeface="Noto Sans CJK KR"/>
              </a:rPr>
              <a:t>현장</a:t>
            </a:r>
            <a:r>
              <a:rPr sz="2900" b="1" i="0">
                <a:solidFill>
                  <a:srgbClr val="FFFFFF"/>
                </a:solidFill>
                <a:latin typeface="Noto Sans CJK KR"/>
                <a:ea typeface="Noto Sans CJK KR"/>
                <a:cs typeface="Noto Sans CJK KR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Noto Sans CJK KR"/>
                <a:ea typeface="Noto Sans CJK KR"/>
                <a:cs typeface="Noto Sans CJK KR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Noto Sans CJK KR"/>
                <a:ea typeface="Noto Sans CJK KR"/>
                <a:cs typeface="Noto Sans CJK KR"/>
              </a:rPr>
              <a:t>06</a:t>
            </a:r>
            <a:r>
              <a:rPr sz="950" b="0" i="0" spc="120">
                <a:solidFill>
                  <a:srgbClr val="6E788C"/>
                </a:solidFill>
                <a:latin typeface="Noto Sans CJK KR"/>
                <a:ea typeface="Noto Sans CJK KR"/>
                <a:cs typeface="Noto Sans CJK KR"/>
              </a:rPr>
              <a:t xml:space="preserve">   /   실시간 트레이딩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Noto Sans CJK KR"/>
                <a:ea typeface="Noto Sans CJK KR"/>
                <a:cs typeface="Noto Sans CJK KR"/>
                <a:hlinkClick r:id="rId7"/>
              </a:rPr>
              <a:t>metatronics.global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298700" y="1816100"/>
            <a:ext cx="7594600" cy="4368800"/>
          </a:xfrm>
          <a:prstGeom prst="roundRect">
            <a:avLst>
              <a:gd name="adj" fmla="val 4069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pic>
        <p:nvPicPr>
          <p:cNvPr id="13" name="Picture 12" descr="poster_ra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000" y="1930400"/>
            <a:ext cx="7366000" cy="41402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616200" y="2133600"/>
            <a:ext cx="660400" cy="279400"/>
          </a:xfrm>
          <a:prstGeom prst="roundRect">
            <a:avLst>
              <a:gd name="adj" fmla="val 22727"/>
            </a:avLst>
          </a:prstGeom>
          <a:solidFill>
            <a:srgbClr val="0A0C14"/>
          </a:solidFill>
          <a:ln w="12700">
            <a:solidFill>
              <a:srgbClr val="F871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5" name="Rounded Rectangle 14"/>
          <p:cNvSpPr/>
          <p:nvPr/>
        </p:nvSpPr>
        <p:spPr>
          <a:xfrm>
            <a:off x="2755900" y="2235200"/>
            <a:ext cx="76200" cy="76200"/>
          </a:xfrm>
          <a:prstGeom prst="roundRect">
            <a:avLst>
              <a:gd name="adj" fmla="val 50000"/>
            </a:avLst>
          </a:prstGeom>
          <a:solidFill>
            <a:srgbClr val="F871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2921000" y="2113026"/>
            <a:ext cx="558800" cy="2794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1" i="0" spc="150">
                <a:solidFill>
                  <a:srgbClr val="F87171"/>
                </a:solidFill>
                <a:latin typeface="Noto Sans CJK KR"/>
                <a:ea typeface="Noto Sans CJK KR"/>
                <a:cs typeface="Noto Sans CJK KR"/>
              </a:rPr>
              <a:t>실시간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676900" y="3581400"/>
            <a:ext cx="838200" cy="838200"/>
          </a:xfrm>
          <a:prstGeom prst="roundRect">
            <a:avLst>
              <a:gd name="adj" fmla="val 50000"/>
            </a:avLst>
          </a:prstGeom>
          <a:noFill/>
          <a:ln w="25400">
            <a:solidFill>
              <a:srgbClr val="FFDD5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8" name="Freeform 17"/>
          <p:cNvSpPr/>
          <p:nvPr/>
        </p:nvSpPr>
        <p:spPr>
          <a:xfrm>
            <a:off x="6045200" y="3835400"/>
            <a:ext cx="254000" cy="330200"/>
          </a:xfrm>
          <a:custGeom>
            <a:avLst/>
            <a:gdLst/>
            <a:ahLst/>
            <a:cxnLst/>
            <a:rect l="l" t="t" r="r" b="b"/>
            <a:pathLst>
              <a:path w="20" h="26">
                <a:moveTo>
                  <a:pt x="0" y="0"/>
                </a:moveTo>
                <a:lnTo>
                  <a:pt x="0" y="26"/>
                </a:lnTo>
                <a:lnTo>
                  <a:pt x="20" y="13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812800" y="6376797"/>
            <a:ext cx="106172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050" b="0" i="0" spc="200" u="none">
                <a:solidFill>
                  <a:srgbClr val="FFDD57"/>
                </a:solidFill>
                <a:latin typeface="Noto Sans CJK KR"/>
                <a:ea typeface="Noto Sans CJK KR"/>
                <a:cs typeface="Noto Sans CJK KR"/>
                <a:hlinkClick r:id="rId7"/>
              </a:rPr>
              <a:t>실시간 세션 녹화 · 전체 영상 METATRONICS.GLOBAL에서 시청</a:t>
            </a:r>
          </a:p>
        </p:txBody>
      </p:sp>
      <p:pic>
        <p:nvPicPr>
          <p:cNvPr id="20" name="trading_clip.mp4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13000" y="1930400"/>
            <a:ext cx="7366000" cy="4140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00" dur="indefinite" nodeType="mainSeq"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21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548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59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632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674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719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761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89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932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974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1016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63" name="Glow 963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62" name="Glow 962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34D399">
                  <a:alpha val="6000"/>
                </a:srgbClr>
              </a:gs>
              <a:gs pos="100000">
                <a:srgbClr val="34D399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11526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67818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Noto Sans CJK KR"/>
                <a:ea typeface="Noto Sans CJK KR"/>
                <a:cs typeface="Noto Sans CJK KR"/>
              </a:rPr>
              <a:t>차별점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Noto Sans CJK KR"/>
                <a:ea typeface="Noto Sans CJK KR"/>
                <a:cs typeface="Noto Sans CJK KR"/>
              </a:rPr>
              <a:t xml:space="preserve">우리의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Noto Sans CJK KR"/>
                <a:ea typeface="Noto Sans CJK KR"/>
                <a:cs typeface="Noto Sans CJK KR"/>
              </a:rPr>
              <a:t>차별점</a:t>
            </a:r>
            <a:r>
              <a:rPr sz="2900" b="1" i="0">
                <a:solidFill>
                  <a:srgbClr val="FFFFFF"/>
                </a:solidFill>
                <a:latin typeface="Noto Sans CJK KR"/>
                <a:ea typeface="Noto Sans CJK KR"/>
                <a:cs typeface="Noto Sans CJK KR"/>
              </a:rPr>
              <a:t>은?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Noto Sans CJK KR"/>
                <a:ea typeface="Noto Sans CJK KR"/>
                <a:cs typeface="Noto Sans CJK KR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Noto Sans CJK KR"/>
                <a:ea typeface="Noto Sans CJK KR"/>
                <a:cs typeface="Noto Sans CJK KR"/>
              </a:rPr>
              <a:t>07</a:t>
            </a:r>
            <a:r>
              <a:rPr sz="950" b="0" i="0" spc="120">
                <a:solidFill>
                  <a:srgbClr val="6E788C"/>
                </a:solidFill>
                <a:latin typeface="Noto Sans CJK KR"/>
                <a:ea typeface="Noto Sans CJK KR"/>
                <a:cs typeface="Noto Sans CJK KR"/>
              </a:rPr>
              <a:t xml:space="preserve">   /   차별화 요소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Noto Sans CJK KR"/>
                <a:ea typeface="Noto Sans CJK KR"/>
                <a:cs typeface="Noto Sans CJK KR"/>
                <a:hlinkClick r:id="rId4"/>
              </a:rPr>
              <a:t>metatronics.global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12800" y="22733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13" name="Connector 12"/>
          <p:cNvCxnSpPr/>
          <p:nvPr/>
        </p:nvCxnSpPr>
        <p:spPr>
          <a:xfrm>
            <a:off x="923290" y="2471420"/>
            <a:ext cx="60960" cy="49530"/>
          </a:xfrm>
          <a:prstGeom prst="line">
            <a:avLst/>
          </a:prstGeom>
          <a:ln w="22860" cap="rnd">
            <a:solidFill>
              <a:srgbClr val="FFDD57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V="1">
            <a:off x="984250" y="2406650"/>
            <a:ext cx="106680" cy="114300"/>
          </a:xfrm>
          <a:prstGeom prst="line">
            <a:avLst/>
          </a:prstGeom>
          <a:ln w="22860" cap="rnd">
            <a:solidFill>
              <a:srgbClr val="FFDD57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97000" y="20011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Noto Sans CJK KR"/>
                <a:ea typeface="Noto Sans CJK KR"/>
                <a:cs typeface="Noto Sans CJK KR"/>
              </a:rPr>
              <a:t>명확하고 가시적인 운영 원칙을 갖춘 투명성 우선 모델</a:t>
            </a:r>
          </a:p>
        </p:txBody>
      </p:sp>
      <p:cxnSp>
        <p:nvCxnSpPr>
          <p:cNvPr id="16" name="Connector 15"/>
          <p:cNvCxnSpPr/>
          <p:nvPr/>
        </p:nvCxnSpPr>
        <p:spPr>
          <a:xfrm>
            <a:off x="812800" y="28956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812800" y="33401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18" name="Connector 17"/>
          <p:cNvCxnSpPr/>
          <p:nvPr/>
        </p:nvCxnSpPr>
        <p:spPr>
          <a:xfrm>
            <a:off x="923290" y="3538220"/>
            <a:ext cx="60960" cy="49530"/>
          </a:xfrm>
          <a:prstGeom prst="line">
            <a:avLst/>
          </a:prstGeom>
          <a:ln w="22860" cap="rnd">
            <a:solidFill>
              <a:srgbClr val="60A5FA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or 18"/>
          <p:cNvCxnSpPr/>
          <p:nvPr/>
        </p:nvCxnSpPr>
        <p:spPr>
          <a:xfrm flipV="1">
            <a:off x="984250" y="3473450"/>
            <a:ext cx="106680" cy="114300"/>
          </a:xfrm>
          <a:prstGeom prst="line">
            <a:avLst/>
          </a:prstGeom>
          <a:ln w="22860" cap="rnd">
            <a:solidFill>
              <a:srgbClr val="60A5FA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97000" y="30679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Noto Sans CJK KR"/>
                <a:ea typeface="Noto Sans CJK KR"/>
                <a:cs typeface="Noto Sans CJK KR"/>
              </a:rPr>
              <a:t>진정한 책임을 위한 완전 공개 창립 팀</a:t>
            </a:r>
          </a:p>
        </p:txBody>
      </p:sp>
      <p:cxnSp>
        <p:nvCxnSpPr>
          <p:cNvPr id="21" name="Connector 20"/>
          <p:cNvCxnSpPr/>
          <p:nvPr/>
        </p:nvCxnSpPr>
        <p:spPr>
          <a:xfrm>
            <a:off x="812800" y="39624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812800" y="44069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23" name="Connector 22"/>
          <p:cNvCxnSpPr/>
          <p:nvPr/>
        </p:nvCxnSpPr>
        <p:spPr>
          <a:xfrm>
            <a:off x="923290" y="4605020"/>
            <a:ext cx="60960" cy="49530"/>
          </a:xfrm>
          <a:prstGeom prst="line">
            <a:avLst/>
          </a:prstGeom>
          <a:ln w="22860" cap="rnd">
            <a:solidFill>
              <a:srgbClr val="C084FC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or 23"/>
          <p:cNvCxnSpPr/>
          <p:nvPr/>
        </p:nvCxnSpPr>
        <p:spPr>
          <a:xfrm flipV="1">
            <a:off x="984250" y="4540250"/>
            <a:ext cx="106680" cy="114300"/>
          </a:xfrm>
          <a:prstGeom prst="line">
            <a:avLst/>
          </a:prstGeom>
          <a:ln w="22860" cap="rnd">
            <a:solidFill>
              <a:srgbClr val="C084FC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397000" y="41347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Noto Sans CJK KR"/>
                <a:ea typeface="Noto Sans CJK KR"/>
                <a:cs typeface="Noto Sans CJK KR"/>
              </a:rPr>
              <a:t>지속적 성과 가시성을 위한 월간 수익 리포트</a:t>
            </a:r>
          </a:p>
        </p:txBody>
      </p:sp>
      <p:cxnSp>
        <p:nvCxnSpPr>
          <p:cNvPr id="26" name="Connector 25"/>
          <p:cNvCxnSpPr/>
          <p:nvPr/>
        </p:nvCxnSpPr>
        <p:spPr>
          <a:xfrm>
            <a:off x="812800" y="50292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812800" y="54737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28" name="Connector 27"/>
          <p:cNvCxnSpPr/>
          <p:nvPr/>
        </p:nvCxnSpPr>
        <p:spPr>
          <a:xfrm>
            <a:off x="923290" y="5671820"/>
            <a:ext cx="60960" cy="49530"/>
          </a:xfrm>
          <a:prstGeom prst="line">
            <a:avLst/>
          </a:prstGeom>
          <a:ln w="22860" cap="rnd">
            <a:solidFill>
              <a:srgbClr val="34D3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or 28"/>
          <p:cNvCxnSpPr/>
          <p:nvPr/>
        </p:nvCxnSpPr>
        <p:spPr>
          <a:xfrm flipV="1">
            <a:off x="984250" y="5607050"/>
            <a:ext cx="106680" cy="114300"/>
          </a:xfrm>
          <a:prstGeom prst="line">
            <a:avLst/>
          </a:prstGeom>
          <a:ln w="22860" cap="rnd">
            <a:solidFill>
              <a:srgbClr val="34D3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397000" y="52015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Noto Sans CJK KR"/>
                <a:ea typeface="Noto Sans CJK KR"/>
                <a:cs typeface="Noto Sans CJK KR"/>
              </a:rPr>
              <a:t>간결한 입금·성장 수익 구조</a:t>
            </a:r>
          </a:p>
        </p:txBody>
      </p:sp>
      <p:cxnSp>
        <p:nvCxnSpPr>
          <p:cNvPr id="31" name="Connector 30"/>
          <p:cNvCxnSpPr/>
          <p:nvPr/>
        </p:nvCxnSpPr>
        <p:spPr>
          <a:xfrm>
            <a:off x="812800" y="60960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6451600" y="22733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33" name="Connector 32"/>
          <p:cNvCxnSpPr/>
          <p:nvPr/>
        </p:nvCxnSpPr>
        <p:spPr>
          <a:xfrm>
            <a:off x="6562090" y="2471420"/>
            <a:ext cx="60960" cy="49530"/>
          </a:xfrm>
          <a:prstGeom prst="line">
            <a:avLst/>
          </a:prstGeom>
          <a:ln w="22860" cap="rnd">
            <a:solidFill>
              <a:srgbClr val="FFDD57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or 33"/>
          <p:cNvCxnSpPr/>
          <p:nvPr/>
        </p:nvCxnSpPr>
        <p:spPr>
          <a:xfrm flipV="1">
            <a:off x="6623050" y="2406650"/>
            <a:ext cx="106680" cy="114300"/>
          </a:xfrm>
          <a:prstGeom prst="line">
            <a:avLst/>
          </a:prstGeom>
          <a:ln w="22860" cap="rnd">
            <a:solidFill>
              <a:srgbClr val="FFDD57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035800" y="20011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Noto Sans CJK KR"/>
                <a:ea typeface="Noto Sans CJK KR"/>
                <a:cs typeface="Noto Sans CJK KR"/>
              </a:rPr>
              <a:t>낮은 진입 장벽 — 최소 입금 $20</a:t>
            </a:r>
          </a:p>
        </p:txBody>
      </p:sp>
      <p:cxnSp>
        <p:nvCxnSpPr>
          <p:cNvPr id="36" name="Connector 35"/>
          <p:cNvCxnSpPr/>
          <p:nvPr/>
        </p:nvCxnSpPr>
        <p:spPr>
          <a:xfrm>
            <a:off x="6451600" y="28956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6451600" y="33401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38" name="Connector 37"/>
          <p:cNvCxnSpPr/>
          <p:nvPr/>
        </p:nvCxnSpPr>
        <p:spPr>
          <a:xfrm>
            <a:off x="6562090" y="3538220"/>
            <a:ext cx="60960" cy="49530"/>
          </a:xfrm>
          <a:prstGeom prst="line">
            <a:avLst/>
          </a:prstGeom>
          <a:ln w="22860" cap="rnd">
            <a:solidFill>
              <a:srgbClr val="60A5FA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or 38"/>
          <p:cNvCxnSpPr/>
          <p:nvPr/>
        </p:nvCxnSpPr>
        <p:spPr>
          <a:xfrm flipV="1">
            <a:off x="6623050" y="3473450"/>
            <a:ext cx="106680" cy="114300"/>
          </a:xfrm>
          <a:prstGeom prst="line">
            <a:avLst/>
          </a:prstGeom>
          <a:ln w="22860" cap="rnd">
            <a:solidFill>
              <a:srgbClr val="60A5FA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035800" y="30679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Noto Sans CJK KR"/>
                <a:ea typeface="Noto Sans CJK KR"/>
                <a:cs typeface="Noto Sans CJK KR"/>
              </a:rPr>
              <a:t>출금 한도 없음 — 자본은 언제든 접근 가능</a:t>
            </a:r>
          </a:p>
        </p:txBody>
      </p:sp>
      <p:cxnSp>
        <p:nvCxnSpPr>
          <p:cNvPr id="41" name="Connector 40"/>
          <p:cNvCxnSpPr/>
          <p:nvPr/>
        </p:nvCxnSpPr>
        <p:spPr>
          <a:xfrm>
            <a:off x="6451600" y="39624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6451600" y="44069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43" name="Connector 42"/>
          <p:cNvCxnSpPr/>
          <p:nvPr/>
        </p:nvCxnSpPr>
        <p:spPr>
          <a:xfrm>
            <a:off x="6562090" y="4605020"/>
            <a:ext cx="60960" cy="49530"/>
          </a:xfrm>
          <a:prstGeom prst="line">
            <a:avLst/>
          </a:prstGeom>
          <a:ln w="22860" cap="rnd">
            <a:solidFill>
              <a:srgbClr val="C084FC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or 43"/>
          <p:cNvCxnSpPr/>
          <p:nvPr/>
        </p:nvCxnSpPr>
        <p:spPr>
          <a:xfrm flipV="1">
            <a:off x="6623050" y="4540250"/>
            <a:ext cx="106680" cy="114300"/>
          </a:xfrm>
          <a:prstGeom prst="line">
            <a:avLst/>
          </a:prstGeom>
          <a:ln w="22860" cap="rnd">
            <a:solidFill>
              <a:srgbClr val="C084FC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035800" y="41347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Noto Sans CJK KR"/>
                <a:ea typeface="Noto Sans CJK KR"/>
                <a:cs typeface="Noto Sans CJK KR"/>
              </a:rPr>
              <a:t>최대한의 유연성을 위한 락업 기간 없음</a:t>
            </a:r>
          </a:p>
        </p:txBody>
      </p:sp>
      <p:cxnSp>
        <p:nvCxnSpPr>
          <p:cNvPr id="46" name="Connector 45"/>
          <p:cNvCxnSpPr/>
          <p:nvPr/>
        </p:nvCxnSpPr>
        <p:spPr>
          <a:xfrm>
            <a:off x="6451600" y="50292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6451600" y="54737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48" name="Connector 47"/>
          <p:cNvCxnSpPr/>
          <p:nvPr/>
        </p:nvCxnSpPr>
        <p:spPr>
          <a:xfrm>
            <a:off x="6562090" y="5671820"/>
            <a:ext cx="60960" cy="49530"/>
          </a:xfrm>
          <a:prstGeom prst="line">
            <a:avLst/>
          </a:prstGeom>
          <a:ln w="22860" cap="rnd">
            <a:solidFill>
              <a:srgbClr val="34D3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or 48"/>
          <p:cNvCxnSpPr/>
          <p:nvPr/>
        </p:nvCxnSpPr>
        <p:spPr>
          <a:xfrm flipV="1">
            <a:off x="6623050" y="5607050"/>
            <a:ext cx="106680" cy="114300"/>
          </a:xfrm>
          <a:prstGeom prst="line">
            <a:avLst/>
          </a:prstGeom>
          <a:ln w="22860" cap="rnd">
            <a:solidFill>
              <a:srgbClr val="34D3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035800" y="52015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Noto Sans CJK KR"/>
                <a:ea typeface="Noto Sans CJK KR"/>
                <a:cs typeface="Noto Sans CJK KR"/>
              </a:rPr>
              <a:t>투명한 상장 후 수익 점감 모델</a:t>
            </a:r>
          </a:p>
        </p:txBody>
      </p:sp>
      <p:cxnSp>
        <p:nvCxnSpPr>
          <p:cNvPr id="51" name="Connector 50"/>
          <p:cNvCxnSpPr/>
          <p:nvPr/>
        </p:nvCxnSpPr>
        <p:spPr>
          <a:xfrm>
            <a:off x="6451600" y="60960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48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9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632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674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716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758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61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803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845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887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929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971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013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055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097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139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142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184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226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268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31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352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394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436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478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439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481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523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1565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607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1649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2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1691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2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1733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2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1775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817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2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1778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182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2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1949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991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2033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65" name="Glow 965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64" name="Glow 964"/>
          <p:cNvSpPr/>
          <p:nvPr/>
        </p:nvSpPr>
        <p:spPr>
          <a:xfrm>
            <a:off x="7818120" y="3063239"/>
            <a:ext cx="5943600" cy="5943600"/>
          </a:xfrm>
          <a:prstGeom prst="ellipse">
            <a:avLst/>
          </a:prstGeom>
          <a:gradFill>
            <a:gsLst>
              <a:gs pos="0">
                <a:srgbClr val="34D399">
                  <a:alpha val="6000"/>
                </a:srgbClr>
              </a:gs>
              <a:gs pos="100000">
                <a:srgbClr val="34D399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50388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1066799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Noto Sans CJK KR"/>
                <a:ea typeface="Noto Sans CJK KR"/>
                <a:cs typeface="Noto Sans CJK KR"/>
              </a:rPr>
              <a:t>패시브 모델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Noto Sans CJK KR"/>
                <a:ea typeface="Noto Sans CJK KR"/>
                <a:cs typeface="Noto Sans CJK KR"/>
              </a:rPr>
              <a:t xml:space="preserve"/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Noto Sans CJK KR"/>
                <a:ea typeface="Noto Sans CJK KR"/>
                <a:cs typeface="Noto Sans CJK KR"/>
              </a:rPr>
              <a:t>사용자</a:t>
            </a:r>
            <a:r>
              <a:rPr sz="2900" b="1" i="0">
                <a:solidFill>
                  <a:srgbClr val="FFFFFF"/>
                </a:solidFill>
                <a:latin typeface="Noto Sans CJK KR"/>
                <a:ea typeface="Noto Sans CJK KR"/>
                <a:cs typeface="Noto Sans CJK KR"/>
              </a:rPr>
              <a:t xml:space="preserve">는 얼마나 벌 수 있나?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Noto Sans CJK KR"/>
                <a:ea typeface="Noto Sans CJK KR"/>
                <a:cs typeface="Noto Sans CJK KR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Noto Sans CJK KR"/>
                <a:ea typeface="Noto Sans CJK KR"/>
                <a:cs typeface="Noto Sans CJK KR"/>
              </a:rPr>
              <a:t>08</a:t>
            </a:r>
            <a:r>
              <a:rPr sz="950" b="0" i="0" spc="120">
                <a:solidFill>
                  <a:srgbClr val="6E788C"/>
                </a:solidFill>
                <a:latin typeface="Noto Sans CJK KR"/>
                <a:ea typeface="Noto Sans CJK KR"/>
                <a:cs typeface="Noto Sans CJK KR"/>
              </a:rPr>
              <a:t xml:space="preserve">   /   패시브 수익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Noto Sans CJK KR"/>
                <a:ea typeface="Noto Sans CJK KR"/>
                <a:cs typeface="Noto Sans CJK KR"/>
                <a:hlinkClick r:id="rId4"/>
              </a:rPr>
              <a:t>metatronics.global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38200" y="20701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1041400" y="1854962"/>
            <a:ext cx="11150600" cy="6286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3300" b="1" i="0">
                <a:solidFill>
                  <a:srgbClr val="60A5FA"/>
                </a:solidFill>
                <a:latin typeface="Noto Sans CJK KR"/>
                <a:ea typeface="Noto Sans CJK KR"/>
                <a:cs typeface="Noto Sans CJK KR"/>
              </a:rPr>
              <a:t>4%+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1400" y="2488311"/>
            <a:ext cx="3064933" cy="3286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50" b="0" i="0" spc="50">
                <a:solidFill>
                  <a:srgbClr val="8A96A8"/>
                </a:solidFill>
                <a:latin typeface="Noto Sans CJK KR"/>
                <a:ea typeface="Noto Sans CJK KR"/>
                <a:cs typeface="Noto Sans CJK KR"/>
              </a:rPr>
              <a:t>월 기본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360333" y="20701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4563533" y="1854962"/>
            <a:ext cx="7628467" cy="6286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33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Noto Sans CJK KR"/>
                <a:ea typeface="Noto Sans CJK KR"/>
                <a:cs typeface="Noto Sans CJK KR"/>
              </a:rPr>
              <a:t>~12%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63533" y="2488311"/>
            <a:ext cx="3064933" cy="3286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50" b="0" i="0" spc="50">
                <a:solidFill>
                  <a:srgbClr val="8A96A8"/>
                </a:solidFill>
                <a:latin typeface="Noto Sans CJK KR"/>
                <a:ea typeface="Noto Sans CJK KR"/>
                <a:cs typeface="Noto Sans CJK KR"/>
              </a:rPr>
              <a:t>평균 목표</a:t>
            </a:r>
          </a:p>
        </p:txBody>
      </p:sp>
      <p:cxnSp>
        <p:nvCxnSpPr>
          <p:cNvPr id="18" name="Connector 17"/>
          <p:cNvCxnSpPr/>
          <p:nvPr/>
        </p:nvCxnSpPr>
        <p:spPr>
          <a:xfrm>
            <a:off x="4334933" y="1981200"/>
            <a:ext cx="0" cy="6604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7882467" y="20701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8085667" y="1854962"/>
            <a:ext cx="4106333" cy="6286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3300" b="1" i="0">
                <a:solidFill>
                  <a:srgbClr val="34D399"/>
                </a:solidFill>
                <a:latin typeface="Noto Sans CJK KR"/>
                <a:ea typeface="Noto Sans CJK KR"/>
                <a:cs typeface="Noto Sans CJK KR"/>
              </a:rPr>
              <a:t>20%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85667" y="2488311"/>
            <a:ext cx="3064933" cy="3286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50" b="0" i="0" spc="50">
                <a:solidFill>
                  <a:srgbClr val="8A96A8"/>
                </a:solidFill>
                <a:latin typeface="Noto Sans CJK KR"/>
                <a:ea typeface="Noto Sans CJK KR"/>
                <a:cs typeface="Noto Sans CJK KR"/>
              </a:rPr>
              <a:t>최고 수익 월</a:t>
            </a:r>
          </a:p>
        </p:txBody>
      </p:sp>
      <p:cxnSp>
        <p:nvCxnSpPr>
          <p:cNvPr id="22" name="Connector 21"/>
          <p:cNvCxnSpPr/>
          <p:nvPr/>
        </p:nvCxnSpPr>
        <p:spPr>
          <a:xfrm>
            <a:off x="7857067" y="1981200"/>
            <a:ext cx="0" cy="6604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812800" y="2794000"/>
            <a:ext cx="10566400" cy="2540000"/>
          </a:xfrm>
          <a:prstGeom prst="roundRect">
            <a:avLst>
              <a:gd name="adj" fmla="val 7000"/>
            </a:avLst>
          </a:prstGeom>
          <a:solidFill>
            <a:srgbClr val="0F1119"/>
          </a:solidFill>
          <a:ln w="12700">
            <a:solidFill>
              <a:srgbClr val="1B1F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24" name="Connector 23"/>
          <p:cNvCxnSpPr/>
          <p:nvPr/>
        </p:nvCxnSpPr>
        <p:spPr>
          <a:xfrm>
            <a:off x="901700" y="2882900"/>
            <a:ext cx="203200" cy="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or 24"/>
          <p:cNvCxnSpPr/>
          <p:nvPr/>
        </p:nvCxnSpPr>
        <p:spPr>
          <a:xfrm>
            <a:off x="901700" y="2882900"/>
            <a:ext cx="0" cy="20320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or 25"/>
          <p:cNvCxnSpPr/>
          <p:nvPr/>
        </p:nvCxnSpPr>
        <p:spPr>
          <a:xfrm flipH="1">
            <a:off x="11087100" y="2882900"/>
            <a:ext cx="203200" cy="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or 26"/>
          <p:cNvCxnSpPr/>
          <p:nvPr/>
        </p:nvCxnSpPr>
        <p:spPr>
          <a:xfrm>
            <a:off x="11290300" y="2882900"/>
            <a:ext cx="0" cy="20320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or 27"/>
          <p:cNvCxnSpPr/>
          <p:nvPr/>
        </p:nvCxnSpPr>
        <p:spPr>
          <a:xfrm>
            <a:off x="901700" y="5245100"/>
            <a:ext cx="203200" cy="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or 28"/>
          <p:cNvCxnSpPr/>
          <p:nvPr/>
        </p:nvCxnSpPr>
        <p:spPr>
          <a:xfrm flipV="1">
            <a:off x="901700" y="5041900"/>
            <a:ext cx="0" cy="20320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or 29"/>
          <p:cNvCxnSpPr/>
          <p:nvPr/>
        </p:nvCxnSpPr>
        <p:spPr>
          <a:xfrm flipH="1">
            <a:off x="11087100" y="5245100"/>
            <a:ext cx="203200" cy="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or 30"/>
          <p:cNvCxnSpPr/>
          <p:nvPr/>
        </p:nvCxnSpPr>
        <p:spPr>
          <a:xfrm flipV="1">
            <a:off x="11290300" y="5041900"/>
            <a:ext cx="0" cy="20320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or 31"/>
          <p:cNvCxnSpPr/>
          <p:nvPr/>
        </p:nvCxnSpPr>
        <p:spPr>
          <a:xfrm>
            <a:off x="1447800" y="4754418"/>
            <a:ext cx="9779000" cy="0"/>
          </a:xfrm>
          <a:prstGeom prst="bentConnector3">
            <a:avLst/>
          </a:prstGeom>
          <a:ln w="1016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90600" y="4657644"/>
            <a:ext cx="4318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0" i="0">
                <a:solidFill>
                  <a:srgbClr val="6E788C"/>
                </a:solidFill>
                <a:latin typeface="Noto Sans CJK KR"/>
                <a:ea typeface="Noto Sans CJK KR"/>
                <a:cs typeface="Noto Sans CJK KR"/>
              </a:rPr>
              <a:t>4%</a:t>
            </a:r>
          </a:p>
        </p:txBody>
      </p:sp>
      <p:cxnSp>
        <p:nvCxnSpPr>
          <p:cNvPr id="34" name="Connector 33"/>
          <p:cNvCxnSpPr/>
          <p:nvPr/>
        </p:nvCxnSpPr>
        <p:spPr>
          <a:xfrm>
            <a:off x="1447800" y="4408055"/>
            <a:ext cx="9779000" cy="0"/>
          </a:xfrm>
          <a:prstGeom prst="bentConnector3">
            <a:avLst/>
          </a:prstGeom>
          <a:ln w="1016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90600" y="4311281"/>
            <a:ext cx="4318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0" i="0">
                <a:solidFill>
                  <a:srgbClr val="6E788C"/>
                </a:solidFill>
                <a:latin typeface="Noto Sans CJK KR"/>
                <a:ea typeface="Noto Sans CJK KR"/>
                <a:cs typeface="Noto Sans CJK KR"/>
              </a:rPr>
              <a:t>8%</a:t>
            </a:r>
          </a:p>
        </p:txBody>
      </p:sp>
      <p:cxnSp>
        <p:nvCxnSpPr>
          <p:cNvPr id="36" name="Connector 35"/>
          <p:cNvCxnSpPr/>
          <p:nvPr/>
        </p:nvCxnSpPr>
        <p:spPr>
          <a:xfrm>
            <a:off x="1447800" y="4061691"/>
            <a:ext cx="9779000" cy="0"/>
          </a:xfrm>
          <a:prstGeom prst="bentConnector3">
            <a:avLst/>
          </a:prstGeom>
          <a:ln w="1016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90600" y="3964917"/>
            <a:ext cx="4318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0" i="0">
                <a:solidFill>
                  <a:srgbClr val="6E788C"/>
                </a:solidFill>
                <a:latin typeface="Noto Sans CJK KR"/>
                <a:ea typeface="Noto Sans CJK KR"/>
                <a:cs typeface="Noto Sans CJK KR"/>
              </a:rPr>
              <a:t>12%</a:t>
            </a:r>
          </a:p>
        </p:txBody>
      </p:sp>
      <p:cxnSp>
        <p:nvCxnSpPr>
          <p:cNvPr id="38" name="Connector 37"/>
          <p:cNvCxnSpPr/>
          <p:nvPr/>
        </p:nvCxnSpPr>
        <p:spPr>
          <a:xfrm>
            <a:off x="1447800" y="3715327"/>
            <a:ext cx="9779000" cy="0"/>
          </a:xfrm>
          <a:prstGeom prst="bentConnector3">
            <a:avLst/>
          </a:prstGeom>
          <a:ln w="1016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90600" y="3618553"/>
            <a:ext cx="4318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0" i="0">
                <a:solidFill>
                  <a:srgbClr val="6E788C"/>
                </a:solidFill>
                <a:latin typeface="Noto Sans CJK KR"/>
                <a:ea typeface="Noto Sans CJK KR"/>
                <a:cs typeface="Noto Sans CJK KR"/>
              </a:rPr>
              <a:t>16%</a:t>
            </a:r>
          </a:p>
        </p:txBody>
      </p:sp>
      <p:cxnSp>
        <p:nvCxnSpPr>
          <p:cNvPr id="40" name="Connector 39"/>
          <p:cNvCxnSpPr/>
          <p:nvPr/>
        </p:nvCxnSpPr>
        <p:spPr>
          <a:xfrm>
            <a:off x="1447800" y="3368964"/>
            <a:ext cx="9779000" cy="0"/>
          </a:xfrm>
          <a:prstGeom prst="bentConnector3">
            <a:avLst/>
          </a:prstGeom>
          <a:ln w="1016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990600" y="3272190"/>
            <a:ext cx="4318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0" i="0">
                <a:solidFill>
                  <a:srgbClr val="6E788C"/>
                </a:solidFill>
                <a:latin typeface="Noto Sans CJK KR"/>
                <a:ea typeface="Noto Sans CJK KR"/>
                <a:cs typeface="Noto Sans CJK KR"/>
              </a:rPr>
              <a:t>20%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0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Noto Sans CJK KR"/>
                <a:ea typeface="Noto Sans CJK KR"/>
                <a:cs typeface="Noto Sans CJK KR"/>
              </a:rPr>
              <a:t>1월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159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Noto Sans CJK KR"/>
                <a:ea typeface="Noto Sans CJK KR"/>
                <a:cs typeface="Noto Sans CJK KR"/>
              </a:rPr>
              <a:t>2월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048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Noto Sans CJK KR"/>
                <a:ea typeface="Noto Sans CJK KR"/>
                <a:cs typeface="Noto Sans CJK KR"/>
              </a:rPr>
              <a:t>3월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937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Noto Sans CJK KR"/>
                <a:ea typeface="Noto Sans CJK KR"/>
                <a:cs typeface="Noto Sans CJK KR"/>
              </a:rPr>
              <a:t>4월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826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Noto Sans CJK KR"/>
                <a:ea typeface="Noto Sans CJK KR"/>
                <a:cs typeface="Noto Sans CJK KR"/>
              </a:rPr>
              <a:t>5월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15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Noto Sans CJK KR"/>
                <a:ea typeface="Noto Sans CJK KR"/>
                <a:cs typeface="Noto Sans CJK KR"/>
              </a:rPr>
              <a:t>6월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604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Noto Sans CJK KR"/>
                <a:ea typeface="Noto Sans CJK KR"/>
                <a:cs typeface="Noto Sans CJK KR"/>
              </a:rPr>
              <a:t>7월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493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Noto Sans CJK KR"/>
                <a:ea typeface="Noto Sans CJK KR"/>
                <a:cs typeface="Noto Sans CJK KR"/>
              </a:rPr>
              <a:t>8월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382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Noto Sans CJK KR"/>
                <a:ea typeface="Noto Sans CJK KR"/>
                <a:cs typeface="Noto Sans CJK KR"/>
              </a:rPr>
              <a:t>9월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271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Noto Sans CJK KR"/>
                <a:ea typeface="Noto Sans CJK KR"/>
                <a:cs typeface="Noto Sans CJK KR"/>
              </a:rPr>
              <a:t>10월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160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Noto Sans CJK KR"/>
                <a:ea typeface="Noto Sans CJK KR"/>
                <a:cs typeface="Noto Sans CJK KR"/>
              </a:rPr>
              <a:t>11월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0893552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Noto Sans CJK KR"/>
                <a:ea typeface="Noto Sans CJK KR"/>
                <a:cs typeface="Noto Sans CJK KR"/>
              </a:rPr>
              <a:t>12월</a:t>
            </a:r>
          </a:p>
        </p:txBody>
      </p:sp>
      <p:cxnSp>
        <p:nvCxnSpPr>
          <p:cNvPr id="54" name="Connector 53"/>
          <p:cNvCxnSpPr/>
          <p:nvPr/>
        </p:nvCxnSpPr>
        <p:spPr>
          <a:xfrm flipV="1">
            <a:off x="1447800" y="3368964"/>
            <a:ext cx="889000" cy="17318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or 54"/>
          <p:cNvCxnSpPr/>
          <p:nvPr/>
        </p:nvCxnSpPr>
        <p:spPr>
          <a:xfrm flipV="1">
            <a:off x="2336800" y="3195782"/>
            <a:ext cx="889000" cy="173182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ctor 55"/>
          <p:cNvCxnSpPr/>
          <p:nvPr/>
        </p:nvCxnSpPr>
        <p:spPr>
          <a:xfrm>
            <a:off x="3225800" y="3195782"/>
            <a:ext cx="889000" cy="259773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ctor 56"/>
          <p:cNvCxnSpPr/>
          <p:nvPr/>
        </p:nvCxnSpPr>
        <p:spPr>
          <a:xfrm>
            <a:off x="4114800" y="3455555"/>
            <a:ext cx="889000" cy="17318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or 57"/>
          <p:cNvCxnSpPr/>
          <p:nvPr/>
        </p:nvCxnSpPr>
        <p:spPr>
          <a:xfrm flipV="1">
            <a:off x="5003800" y="3542145"/>
            <a:ext cx="889000" cy="8659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ctor 58"/>
          <p:cNvCxnSpPr/>
          <p:nvPr/>
        </p:nvCxnSpPr>
        <p:spPr>
          <a:xfrm flipV="1">
            <a:off x="5892800" y="3368964"/>
            <a:ext cx="889000" cy="17318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nector 59"/>
          <p:cNvCxnSpPr/>
          <p:nvPr/>
        </p:nvCxnSpPr>
        <p:spPr>
          <a:xfrm>
            <a:off x="6781800" y="3368964"/>
            <a:ext cx="889000" cy="8659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ctor 60"/>
          <p:cNvCxnSpPr/>
          <p:nvPr/>
        </p:nvCxnSpPr>
        <p:spPr>
          <a:xfrm>
            <a:off x="7670800" y="3455555"/>
            <a:ext cx="889000" cy="86590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nector 61"/>
          <p:cNvCxnSpPr/>
          <p:nvPr/>
        </p:nvCxnSpPr>
        <p:spPr>
          <a:xfrm flipV="1">
            <a:off x="8559800" y="3455555"/>
            <a:ext cx="889000" cy="86590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nector 62"/>
          <p:cNvCxnSpPr/>
          <p:nvPr/>
        </p:nvCxnSpPr>
        <p:spPr>
          <a:xfrm flipV="1">
            <a:off x="9448800" y="3368964"/>
            <a:ext cx="889000" cy="8659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ctor 63"/>
          <p:cNvCxnSpPr/>
          <p:nvPr/>
        </p:nvCxnSpPr>
        <p:spPr>
          <a:xfrm flipV="1">
            <a:off x="10337800" y="3195782"/>
            <a:ext cx="889000" cy="173182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1419860" y="351420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6" name="Rounded Rectangle 65"/>
          <p:cNvSpPr/>
          <p:nvPr/>
        </p:nvSpPr>
        <p:spPr>
          <a:xfrm>
            <a:off x="2308860" y="3341024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7" name="Rounded Rectangle 66"/>
          <p:cNvSpPr/>
          <p:nvPr/>
        </p:nvSpPr>
        <p:spPr>
          <a:xfrm>
            <a:off x="3197860" y="3167842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8" name="Rounded Rectangle 67"/>
          <p:cNvSpPr/>
          <p:nvPr/>
        </p:nvSpPr>
        <p:spPr>
          <a:xfrm>
            <a:off x="4086860" y="342761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9" name="Rounded Rectangle 68"/>
          <p:cNvSpPr/>
          <p:nvPr/>
        </p:nvSpPr>
        <p:spPr>
          <a:xfrm>
            <a:off x="4975860" y="3600796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0" name="Rounded Rectangle 69"/>
          <p:cNvSpPr/>
          <p:nvPr/>
        </p:nvSpPr>
        <p:spPr>
          <a:xfrm>
            <a:off x="5864860" y="351420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1" name="Rounded Rectangle 70"/>
          <p:cNvSpPr/>
          <p:nvPr/>
        </p:nvSpPr>
        <p:spPr>
          <a:xfrm>
            <a:off x="6753860" y="3341024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2" name="Rounded Rectangle 71"/>
          <p:cNvSpPr/>
          <p:nvPr/>
        </p:nvSpPr>
        <p:spPr>
          <a:xfrm>
            <a:off x="7642860" y="342761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3" name="Rounded Rectangle 72"/>
          <p:cNvSpPr/>
          <p:nvPr/>
        </p:nvSpPr>
        <p:spPr>
          <a:xfrm>
            <a:off x="8531860" y="351420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4" name="Rounded Rectangle 73"/>
          <p:cNvSpPr/>
          <p:nvPr/>
        </p:nvSpPr>
        <p:spPr>
          <a:xfrm>
            <a:off x="9420860" y="342761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5" name="Rounded Rectangle 74"/>
          <p:cNvSpPr/>
          <p:nvPr/>
        </p:nvSpPr>
        <p:spPr>
          <a:xfrm>
            <a:off x="10309860" y="3341024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6" name="Rounded Rectangle 75"/>
          <p:cNvSpPr/>
          <p:nvPr/>
        </p:nvSpPr>
        <p:spPr>
          <a:xfrm>
            <a:off x="11198860" y="3167842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77" name="Connector 76"/>
          <p:cNvCxnSpPr/>
          <p:nvPr/>
        </p:nvCxnSpPr>
        <p:spPr>
          <a:xfrm flipV="1">
            <a:off x="1447800" y="3975100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Connector 77"/>
          <p:cNvCxnSpPr/>
          <p:nvPr/>
        </p:nvCxnSpPr>
        <p:spPr>
          <a:xfrm flipV="1">
            <a:off x="2336800" y="3801918"/>
            <a:ext cx="889000" cy="173182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onnector 78"/>
          <p:cNvCxnSpPr/>
          <p:nvPr/>
        </p:nvCxnSpPr>
        <p:spPr>
          <a:xfrm>
            <a:off x="3225800" y="3801918"/>
            <a:ext cx="889000" cy="173182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onnector 79"/>
          <p:cNvCxnSpPr/>
          <p:nvPr/>
        </p:nvCxnSpPr>
        <p:spPr>
          <a:xfrm>
            <a:off x="4114800" y="3975100"/>
            <a:ext cx="889000" cy="173182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nector 80"/>
          <p:cNvCxnSpPr/>
          <p:nvPr/>
        </p:nvCxnSpPr>
        <p:spPr>
          <a:xfrm flipV="1">
            <a:off x="5003800" y="4061691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nector 81"/>
          <p:cNvCxnSpPr/>
          <p:nvPr/>
        </p:nvCxnSpPr>
        <p:spPr>
          <a:xfrm flipV="1">
            <a:off x="5892800" y="3975100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nector 82"/>
          <p:cNvCxnSpPr/>
          <p:nvPr/>
        </p:nvCxnSpPr>
        <p:spPr>
          <a:xfrm flipV="1">
            <a:off x="6781800" y="3888509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Connector 83"/>
          <p:cNvCxnSpPr/>
          <p:nvPr/>
        </p:nvCxnSpPr>
        <p:spPr>
          <a:xfrm>
            <a:off x="7670800" y="3888509"/>
            <a:ext cx="889000" cy="173182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Connector 84"/>
          <p:cNvCxnSpPr/>
          <p:nvPr/>
        </p:nvCxnSpPr>
        <p:spPr>
          <a:xfrm flipV="1">
            <a:off x="8559800" y="3975100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Connector 85"/>
          <p:cNvCxnSpPr/>
          <p:nvPr/>
        </p:nvCxnSpPr>
        <p:spPr>
          <a:xfrm flipV="1">
            <a:off x="9448800" y="3888509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Connector 86"/>
          <p:cNvCxnSpPr/>
          <p:nvPr/>
        </p:nvCxnSpPr>
        <p:spPr>
          <a:xfrm flipV="1">
            <a:off x="10337800" y="3715327"/>
            <a:ext cx="889000" cy="173182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ounded Rectangle 87"/>
          <p:cNvSpPr/>
          <p:nvPr/>
        </p:nvSpPr>
        <p:spPr>
          <a:xfrm>
            <a:off x="1419860" y="4033751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89" name="Rounded Rectangle 88"/>
          <p:cNvSpPr/>
          <p:nvPr/>
        </p:nvSpPr>
        <p:spPr>
          <a:xfrm>
            <a:off x="2308860" y="3947160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0" name="Rounded Rectangle 89"/>
          <p:cNvSpPr/>
          <p:nvPr/>
        </p:nvSpPr>
        <p:spPr>
          <a:xfrm>
            <a:off x="3197860" y="3773978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1" name="Rounded Rectangle 90"/>
          <p:cNvSpPr/>
          <p:nvPr/>
        </p:nvSpPr>
        <p:spPr>
          <a:xfrm>
            <a:off x="4086860" y="3947160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2" name="Rounded Rectangle 91"/>
          <p:cNvSpPr/>
          <p:nvPr/>
        </p:nvSpPr>
        <p:spPr>
          <a:xfrm>
            <a:off x="4975860" y="4120342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3" name="Rounded Rectangle 92"/>
          <p:cNvSpPr/>
          <p:nvPr/>
        </p:nvSpPr>
        <p:spPr>
          <a:xfrm>
            <a:off x="5864860" y="4033751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4" name="Rounded Rectangle 93"/>
          <p:cNvSpPr/>
          <p:nvPr/>
        </p:nvSpPr>
        <p:spPr>
          <a:xfrm>
            <a:off x="6753860" y="3947160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5" name="Rounded Rectangle 94"/>
          <p:cNvSpPr/>
          <p:nvPr/>
        </p:nvSpPr>
        <p:spPr>
          <a:xfrm>
            <a:off x="7642860" y="3860569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6" name="Rounded Rectangle 95"/>
          <p:cNvSpPr/>
          <p:nvPr/>
        </p:nvSpPr>
        <p:spPr>
          <a:xfrm>
            <a:off x="8531860" y="4033751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7" name="Rounded Rectangle 96"/>
          <p:cNvSpPr/>
          <p:nvPr/>
        </p:nvSpPr>
        <p:spPr>
          <a:xfrm>
            <a:off x="9420860" y="3947160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8" name="Rounded Rectangle 97"/>
          <p:cNvSpPr/>
          <p:nvPr/>
        </p:nvSpPr>
        <p:spPr>
          <a:xfrm>
            <a:off x="10309860" y="3860569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9" name="Rounded Rectangle 98"/>
          <p:cNvSpPr/>
          <p:nvPr/>
        </p:nvSpPr>
        <p:spPr>
          <a:xfrm>
            <a:off x="11198860" y="3687387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100" name="Connector 99"/>
          <p:cNvCxnSpPr/>
          <p:nvPr/>
        </p:nvCxnSpPr>
        <p:spPr>
          <a:xfrm flipV="1">
            <a:off x="1447800" y="4711123"/>
            <a:ext cx="889000" cy="43295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Connector 100"/>
          <p:cNvCxnSpPr/>
          <p:nvPr/>
        </p:nvCxnSpPr>
        <p:spPr>
          <a:xfrm flipV="1">
            <a:off x="2336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Connector 101"/>
          <p:cNvCxnSpPr/>
          <p:nvPr/>
        </p:nvCxnSpPr>
        <p:spPr>
          <a:xfrm>
            <a:off x="3225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Connector 102"/>
          <p:cNvCxnSpPr/>
          <p:nvPr/>
        </p:nvCxnSpPr>
        <p:spPr>
          <a:xfrm flipV="1">
            <a:off x="4114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Connector 103"/>
          <p:cNvCxnSpPr/>
          <p:nvPr/>
        </p:nvCxnSpPr>
        <p:spPr>
          <a:xfrm>
            <a:off x="5003800" y="4667827"/>
            <a:ext cx="889000" cy="86591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Connector 104"/>
          <p:cNvCxnSpPr/>
          <p:nvPr/>
        </p:nvCxnSpPr>
        <p:spPr>
          <a:xfrm flipV="1">
            <a:off x="5892800" y="4711123"/>
            <a:ext cx="889000" cy="43295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Connector 105"/>
          <p:cNvCxnSpPr/>
          <p:nvPr/>
        </p:nvCxnSpPr>
        <p:spPr>
          <a:xfrm flipV="1">
            <a:off x="6781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Connector 106"/>
          <p:cNvCxnSpPr/>
          <p:nvPr/>
        </p:nvCxnSpPr>
        <p:spPr>
          <a:xfrm>
            <a:off x="7670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Connector 107"/>
          <p:cNvCxnSpPr/>
          <p:nvPr/>
        </p:nvCxnSpPr>
        <p:spPr>
          <a:xfrm flipV="1">
            <a:off x="8559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Connector 108"/>
          <p:cNvCxnSpPr/>
          <p:nvPr/>
        </p:nvCxnSpPr>
        <p:spPr>
          <a:xfrm flipV="1">
            <a:off x="9448800" y="4624532"/>
            <a:ext cx="889000" cy="43295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Connector 109"/>
          <p:cNvCxnSpPr/>
          <p:nvPr/>
        </p:nvCxnSpPr>
        <p:spPr>
          <a:xfrm flipV="1">
            <a:off x="10337800" y="4581236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Rounded Rectangle 110"/>
          <p:cNvSpPr/>
          <p:nvPr/>
        </p:nvSpPr>
        <p:spPr>
          <a:xfrm>
            <a:off x="1419860" y="4726478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2" name="Rounded Rectangle 111"/>
          <p:cNvSpPr/>
          <p:nvPr/>
        </p:nvSpPr>
        <p:spPr>
          <a:xfrm>
            <a:off x="2308860" y="4683183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3" name="Rounded Rectangle 112"/>
          <p:cNvSpPr/>
          <p:nvPr/>
        </p:nvSpPr>
        <p:spPr>
          <a:xfrm>
            <a:off x="3197860" y="4639887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4" name="Rounded Rectangle 113"/>
          <p:cNvSpPr/>
          <p:nvPr/>
        </p:nvSpPr>
        <p:spPr>
          <a:xfrm>
            <a:off x="4086860" y="4683183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5" name="Rounded Rectangle 114"/>
          <p:cNvSpPr/>
          <p:nvPr/>
        </p:nvSpPr>
        <p:spPr>
          <a:xfrm>
            <a:off x="4975860" y="4639887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6" name="Rounded Rectangle 115"/>
          <p:cNvSpPr/>
          <p:nvPr/>
        </p:nvSpPr>
        <p:spPr>
          <a:xfrm>
            <a:off x="5864860" y="4726478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7" name="Rounded Rectangle 116"/>
          <p:cNvSpPr/>
          <p:nvPr/>
        </p:nvSpPr>
        <p:spPr>
          <a:xfrm>
            <a:off x="6753860" y="4683183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8" name="Rounded Rectangle 117"/>
          <p:cNvSpPr/>
          <p:nvPr/>
        </p:nvSpPr>
        <p:spPr>
          <a:xfrm>
            <a:off x="7642860" y="4639887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9" name="Rounded Rectangle 118"/>
          <p:cNvSpPr/>
          <p:nvPr/>
        </p:nvSpPr>
        <p:spPr>
          <a:xfrm>
            <a:off x="8531860" y="4683183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0" name="Rounded Rectangle 119"/>
          <p:cNvSpPr/>
          <p:nvPr/>
        </p:nvSpPr>
        <p:spPr>
          <a:xfrm>
            <a:off x="9420860" y="4639887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1" name="Rounded Rectangle 120"/>
          <p:cNvSpPr/>
          <p:nvPr/>
        </p:nvSpPr>
        <p:spPr>
          <a:xfrm>
            <a:off x="10309860" y="4596592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2" name="Rounded Rectangle 121"/>
          <p:cNvSpPr/>
          <p:nvPr/>
        </p:nvSpPr>
        <p:spPr>
          <a:xfrm>
            <a:off x="11198860" y="4553296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3" name="Rounded Rectangle 122"/>
          <p:cNvSpPr/>
          <p:nvPr/>
        </p:nvSpPr>
        <p:spPr>
          <a:xfrm>
            <a:off x="8128000" y="29845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4" name="TextBox 123"/>
          <p:cNvSpPr txBox="1"/>
          <p:nvPr/>
        </p:nvSpPr>
        <p:spPr>
          <a:xfrm>
            <a:off x="8305800" y="2923540"/>
            <a:ext cx="10160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CJK KR"/>
                <a:ea typeface="Noto Sans CJK KR"/>
                <a:cs typeface="Noto Sans CJK KR"/>
              </a:rPr>
              <a:t>최고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9194800" y="29845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6" name="TextBox 125"/>
          <p:cNvSpPr txBox="1"/>
          <p:nvPr/>
        </p:nvSpPr>
        <p:spPr>
          <a:xfrm>
            <a:off x="9372600" y="2923540"/>
            <a:ext cx="10160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CJK KR"/>
                <a:ea typeface="Noto Sans CJK KR"/>
                <a:cs typeface="Noto Sans CJK KR"/>
              </a:rPr>
              <a:t>평균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10261600" y="29845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8" name="TextBox 127"/>
          <p:cNvSpPr txBox="1"/>
          <p:nvPr/>
        </p:nvSpPr>
        <p:spPr>
          <a:xfrm>
            <a:off x="10439400" y="2923540"/>
            <a:ext cx="10160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CJK KR"/>
                <a:ea typeface="Noto Sans CJK KR"/>
                <a:cs typeface="Noto Sans CJK KR"/>
              </a:rPr>
              <a:t>기본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812800" y="5283454"/>
            <a:ext cx="106172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0" i="1">
                <a:solidFill>
                  <a:srgbClr val="6E788C"/>
                </a:solidFill>
                <a:latin typeface="Noto Sans CJK KR"/>
                <a:ea typeface="Noto Sans CJK KR"/>
                <a:cs typeface="Noto Sans CJK KR"/>
              </a:rPr>
              <a:t>목표 수익률 월 4–20%. 수익은 시장 상황, 변동성, 유동성, 모델 적응에 따라 달라집니다.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48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9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632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674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716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758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61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803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845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53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995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37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079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121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163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205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247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289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331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373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415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2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2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2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2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2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2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2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2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2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2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2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2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2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2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2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2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2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2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2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2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2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2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2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2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2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2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2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2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2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2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2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2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2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2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2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2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2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2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2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2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2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2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2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2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2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2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2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2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2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2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2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2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2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2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2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2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2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2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2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2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2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2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2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2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2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2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2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2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2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2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2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2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2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2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2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2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2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2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2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2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0" presetClass="entr" presetSubtype="0" fill="hold" grpId="0" nodeType="withEffect">
                                  <p:stCondLst>
                                    <p:cond delay="1355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grpId="0" nodeType="withEffect">
                                  <p:stCondLst>
                                    <p:cond delay="1397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10" presetClass="entr" presetSubtype="0" fill="hold" grpId="0" nodeType="withEffect">
                                  <p:stCondLst>
                                    <p:cond delay="1439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67" name="Glow 967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8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66" name="Glow 966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34D399">
                  <a:alpha val="6000"/>
                </a:srgbClr>
              </a:gs>
              <a:gs pos="100000">
                <a:srgbClr val="34D399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95524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51816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Noto Sans CJK KR"/>
                <a:ea typeface="Noto Sans CJK KR"/>
                <a:cs typeface="Noto Sans CJK KR"/>
              </a:rPr>
              <a:t>증명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Noto Sans CJK KR"/>
                <a:ea typeface="Noto Sans CJK KR"/>
                <a:cs typeface="Noto Sans CJK KR"/>
              </a:rPr>
              <a:t xml:space="preserve">숫자는 말보다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Noto Sans CJK KR"/>
                <a:ea typeface="Noto Sans CJK KR"/>
                <a:cs typeface="Noto Sans CJK KR"/>
              </a:rPr>
              <a:t>강하다</a:t>
            </a:r>
            <a:r>
              <a:rPr sz="2900" b="1" i="0">
                <a:solidFill>
                  <a:srgbClr val="FFFFFF"/>
                </a:solidFill>
                <a:latin typeface="Noto Sans CJK KR"/>
                <a:ea typeface="Noto Sans CJK KR"/>
                <a:cs typeface="Noto Sans CJK KR"/>
              </a:rPr>
              <a:t xml:space="preserve"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Noto Sans CJK KR"/>
                <a:ea typeface="Noto Sans CJK KR"/>
                <a:cs typeface="Noto Sans CJK KR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Noto Sans CJK KR"/>
                <a:ea typeface="Noto Sans CJK KR"/>
                <a:cs typeface="Noto Sans CJK KR"/>
              </a:rPr>
              <a:t>09</a:t>
            </a:r>
            <a:r>
              <a:rPr sz="950" b="0" i="0" spc="120">
                <a:solidFill>
                  <a:srgbClr val="6E788C"/>
                </a:solidFill>
                <a:latin typeface="Noto Sans CJK KR"/>
                <a:ea typeface="Noto Sans CJK KR"/>
                <a:cs typeface="Noto Sans CJK KR"/>
              </a:rPr>
              <a:t xml:space="preserve">   /   검증 가능한 수익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Noto Sans CJK KR"/>
                <a:ea typeface="Noto Sans CJK KR"/>
                <a:cs typeface="Noto Sans CJK KR"/>
                <a:hlinkClick r:id="rId4"/>
              </a:rPr>
              <a:t>metatronics.global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12800" y="1930400"/>
            <a:ext cx="3352800" cy="635000"/>
          </a:xfrm>
          <a:prstGeom prst="roundRect">
            <a:avLst>
              <a:gd name="adj" fmla="val 24000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1028700" y="2184400"/>
            <a:ext cx="127000" cy="12700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1320800" y="2026539"/>
            <a:ext cx="27686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FFFFF"/>
                </a:solidFill>
                <a:latin typeface="Noto Sans CJK KR"/>
                <a:ea typeface="Noto Sans CJK KR"/>
                <a:cs typeface="Noto Sans CJK KR"/>
              </a:rPr>
              <a:t>공개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20800" y="2261997"/>
            <a:ext cx="27686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Noto Sans CJK KR"/>
                <a:ea typeface="Noto Sans CJK KR"/>
                <a:cs typeface="Noto Sans CJK KR"/>
              </a:rPr>
              <a:t>월간 손익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419600" y="1930400"/>
            <a:ext cx="3352800" cy="635000"/>
          </a:xfrm>
          <a:prstGeom prst="roundRect">
            <a:avLst>
              <a:gd name="adj" fmla="val 24000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7" name="Rounded Rectangle 16"/>
          <p:cNvSpPr/>
          <p:nvPr/>
        </p:nvSpPr>
        <p:spPr>
          <a:xfrm>
            <a:off x="4635500" y="2184400"/>
            <a:ext cx="127000" cy="1270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4927600" y="2026539"/>
            <a:ext cx="27686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FFFFF"/>
                </a:solidFill>
                <a:latin typeface="Noto Sans CJK KR"/>
                <a:ea typeface="Noto Sans CJK KR"/>
                <a:cs typeface="Noto Sans CJK KR"/>
              </a:rPr>
              <a:t>온체인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27600" y="2261997"/>
            <a:ext cx="27686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Noto Sans CJK KR"/>
                <a:ea typeface="Noto Sans CJK KR"/>
                <a:cs typeface="Noto Sans CJK KR"/>
              </a:rPr>
              <a:t>거래 기록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026400" y="1930400"/>
            <a:ext cx="3352800" cy="635000"/>
          </a:xfrm>
          <a:prstGeom prst="roundRect">
            <a:avLst>
              <a:gd name="adj" fmla="val 24000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8242300" y="2184400"/>
            <a:ext cx="127000" cy="1270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8534400" y="2026539"/>
            <a:ext cx="27686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FFFFF"/>
                </a:solidFill>
                <a:latin typeface="Noto Sans CJK KR"/>
                <a:ea typeface="Noto Sans CJK KR"/>
                <a:cs typeface="Noto Sans CJK KR"/>
              </a:rPr>
              <a:t>실시간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34400" y="2261997"/>
            <a:ext cx="27686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Noto Sans CJK KR"/>
                <a:ea typeface="Noto Sans CJK KR"/>
                <a:cs typeface="Noto Sans CJK KR"/>
              </a:rPr>
              <a:t>데이터 업데이트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12800" y="2692400"/>
            <a:ext cx="10566400" cy="3581400"/>
          </a:xfrm>
          <a:prstGeom prst="roundRect">
            <a:avLst>
              <a:gd name="adj" fmla="val 4964"/>
            </a:avLst>
          </a:prstGeom>
          <a:solidFill>
            <a:srgbClr val="0F1119"/>
          </a:solidFill>
          <a:ln w="12700">
            <a:solidFill>
              <a:srgbClr val="1B1F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1117600" y="2872740"/>
            <a:ext cx="106172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 spc="160">
                <a:solidFill>
                  <a:srgbClr val="8A96A8"/>
                </a:solidFill>
                <a:latin typeface="Noto Sans CJK KR"/>
                <a:ea typeface="Noto Sans CJK KR"/>
                <a:cs typeface="Noto Sans CJK KR"/>
              </a:rPr>
              <a:t>트레이딩 터미널 — 월간 손익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093200" y="2876169"/>
            <a:ext cx="20320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Noto Sans CJK KR"/>
                <a:ea typeface="Noto Sans CJK KR"/>
                <a:cs typeface="Noto Sans CJK KR"/>
              </a:rPr>
              <a:t>예시 데이터</a:t>
            </a:r>
          </a:p>
        </p:txBody>
      </p:sp>
      <p:cxnSp>
        <p:nvCxnSpPr>
          <p:cNvPr id="27" name="Connector 26"/>
          <p:cNvCxnSpPr/>
          <p:nvPr/>
        </p:nvCxnSpPr>
        <p:spPr>
          <a:xfrm>
            <a:off x="1117600" y="3225800"/>
            <a:ext cx="99568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1176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Noto Sans CJK KR"/>
                <a:ea typeface="Noto Sans CJK KR"/>
                <a:cs typeface="Noto Sans CJK KR"/>
              </a:rPr>
              <a:t>날짜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860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Noto Sans CJK KR"/>
                <a:ea typeface="Noto Sans CJK KR"/>
                <a:cs typeface="Noto Sans CJK KR"/>
              </a:rPr>
              <a:t>페어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052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Noto Sans CJK KR"/>
                <a:ea typeface="Noto Sans CJK KR"/>
                <a:cs typeface="Noto Sans CJK KR"/>
              </a:rPr>
              <a:t>유형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37000" y="3333369"/>
            <a:ext cx="939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Noto Sans CJK KR"/>
                <a:ea typeface="Noto Sans CJK KR"/>
                <a:cs typeface="Noto Sans CJK KR"/>
              </a:rPr>
              <a:t>P&amp;L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54600" y="3333369"/>
            <a:ext cx="939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Noto Sans CJK KR"/>
                <a:ea typeface="Noto Sans CJK KR"/>
                <a:cs typeface="Noto Sans CJK KR"/>
              </a:rPr>
              <a:t>상태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176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Noto Sans CJK KR"/>
                <a:ea typeface="Noto Sans CJK KR"/>
                <a:cs typeface="Noto Sans CJK KR"/>
              </a:rPr>
              <a:t>Apr 01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86000" y="36612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Noto Sans CJK KR"/>
                <a:ea typeface="Noto Sans CJK KR"/>
                <a:cs typeface="Noto Sans CJK KR"/>
              </a:rPr>
              <a:t>BTC/USDT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505200" y="36612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Noto Sans CJK KR"/>
                <a:ea typeface="Noto Sans CJK KR"/>
                <a:cs typeface="Noto Sans CJK KR"/>
              </a:rPr>
              <a:t>LONG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9370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KR"/>
                <a:ea typeface="Noto Sans CJK KR"/>
                <a:cs typeface="Noto Sans CJK KR"/>
              </a:rPr>
              <a:t>+$3,412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546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KR"/>
                <a:ea typeface="Noto Sans CJK KR"/>
                <a:cs typeface="Noto Sans CJK KR"/>
              </a:rPr>
              <a:t>PROFIT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176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Noto Sans CJK KR"/>
                <a:ea typeface="Noto Sans CJK KR"/>
                <a:cs typeface="Noto Sans CJK KR"/>
              </a:rPr>
              <a:t>Apr 02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286000" y="40041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Noto Sans CJK KR"/>
                <a:ea typeface="Noto Sans CJK KR"/>
                <a:cs typeface="Noto Sans CJK KR"/>
              </a:rPr>
              <a:t>ETH/USDT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505200" y="40041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FFDD57"/>
                </a:solidFill>
                <a:latin typeface="Noto Sans CJK KR"/>
                <a:ea typeface="Noto Sans CJK KR"/>
                <a:cs typeface="Noto Sans CJK KR"/>
              </a:rPr>
              <a:t>SHORT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9370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KR"/>
                <a:ea typeface="Noto Sans CJK KR"/>
                <a:cs typeface="Noto Sans CJK KR"/>
              </a:rPr>
              <a:t>+$1,820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0546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KR"/>
                <a:ea typeface="Noto Sans CJK KR"/>
                <a:cs typeface="Noto Sans CJK KR"/>
              </a:rPr>
              <a:t>PROFIT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1176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Noto Sans CJK KR"/>
                <a:ea typeface="Noto Sans CJK KR"/>
                <a:cs typeface="Noto Sans CJK KR"/>
              </a:rPr>
              <a:t>Apr 03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286000" y="43470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Noto Sans CJK KR"/>
                <a:ea typeface="Noto Sans CJK KR"/>
                <a:cs typeface="Noto Sans CJK KR"/>
              </a:rPr>
              <a:t>SOL/USDT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505200" y="43470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Noto Sans CJK KR"/>
                <a:ea typeface="Noto Sans CJK KR"/>
                <a:cs typeface="Noto Sans CJK KR"/>
              </a:rPr>
              <a:t>LONG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9370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Noto Sans CJK KR"/>
                <a:ea typeface="Noto Sans CJK KR"/>
                <a:cs typeface="Noto Sans CJK KR"/>
              </a:rPr>
              <a:t>-$640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546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Noto Sans CJK KR"/>
                <a:ea typeface="Noto Sans CJK KR"/>
                <a:cs typeface="Noto Sans CJK KR"/>
              </a:rPr>
              <a:t>LOSS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176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Noto Sans CJK KR"/>
                <a:ea typeface="Noto Sans CJK KR"/>
                <a:cs typeface="Noto Sans CJK KR"/>
              </a:rPr>
              <a:t>Apr 04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286000" y="46899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Noto Sans CJK KR"/>
                <a:ea typeface="Noto Sans CJK KR"/>
                <a:cs typeface="Noto Sans CJK KR"/>
              </a:rPr>
              <a:t>BNB/USDT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505200" y="46899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Noto Sans CJK KR"/>
                <a:ea typeface="Noto Sans CJK KR"/>
                <a:cs typeface="Noto Sans CJK KR"/>
              </a:rPr>
              <a:t>LONG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9370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KR"/>
                <a:ea typeface="Noto Sans CJK KR"/>
                <a:cs typeface="Noto Sans CJK KR"/>
              </a:rPr>
              <a:t>+$2,105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0546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KR"/>
                <a:ea typeface="Noto Sans CJK KR"/>
                <a:cs typeface="Noto Sans CJK KR"/>
              </a:rPr>
              <a:t>PROFIT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1176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Noto Sans CJK KR"/>
                <a:ea typeface="Noto Sans CJK KR"/>
                <a:cs typeface="Noto Sans CJK KR"/>
              </a:rPr>
              <a:t>Apr 05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286000" y="50328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Noto Sans CJK KR"/>
                <a:ea typeface="Noto Sans CJK KR"/>
                <a:cs typeface="Noto Sans CJK KR"/>
              </a:rPr>
              <a:t>BTC/USDT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505200" y="50328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FFDD57"/>
                </a:solidFill>
                <a:latin typeface="Noto Sans CJK KR"/>
                <a:ea typeface="Noto Sans CJK KR"/>
                <a:cs typeface="Noto Sans CJK KR"/>
              </a:rPr>
              <a:t>SHORT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9370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KR"/>
                <a:ea typeface="Noto Sans CJK KR"/>
                <a:cs typeface="Noto Sans CJK KR"/>
              </a:rPr>
              <a:t>+$4,775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0546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KR"/>
                <a:ea typeface="Noto Sans CJK KR"/>
                <a:cs typeface="Noto Sans CJK KR"/>
              </a:rPr>
              <a:t>PROFIT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1176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Noto Sans CJK KR"/>
                <a:ea typeface="Noto Sans CJK KR"/>
                <a:cs typeface="Noto Sans CJK KR"/>
              </a:rPr>
              <a:t>Apr 06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286000" y="53757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Noto Sans CJK KR"/>
                <a:ea typeface="Noto Sans CJK KR"/>
                <a:cs typeface="Noto Sans CJK KR"/>
              </a:rPr>
              <a:t>ETH/USDT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05200" y="53757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Noto Sans CJK KR"/>
                <a:ea typeface="Noto Sans CJK KR"/>
                <a:cs typeface="Noto Sans CJK KR"/>
              </a:rPr>
              <a:t>LONG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9370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Noto Sans CJK KR"/>
                <a:ea typeface="Noto Sans CJK KR"/>
                <a:cs typeface="Noto Sans CJK KR"/>
              </a:rPr>
              <a:t>-$320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0546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Noto Sans CJK KR"/>
                <a:ea typeface="Noto Sans CJK KR"/>
                <a:cs typeface="Noto Sans CJK KR"/>
              </a:rPr>
              <a:t>LOSS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1176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Noto Sans CJK KR"/>
                <a:ea typeface="Noto Sans CJK KR"/>
                <a:cs typeface="Noto Sans CJK KR"/>
              </a:rPr>
              <a:t>Apr 07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286000" y="57186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Noto Sans CJK KR"/>
                <a:ea typeface="Noto Sans CJK KR"/>
                <a:cs typeface="Noto Sans CJK KR"/>
              </a:rPr>
              <a:t>ADA/USDT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505200" y="57186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Noto Sans CJK KR"/>
                <a:ea typeface="Noto Sans CJK KR"/>
                <a:cs typeface="Noto Sans CJK KR"/>
              </a:rPr>
              <a:t>LONG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9370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KR"/>
                <a:ea typeface="Noto Sans CJK KR"/>
                <a:cs typeface="Noto Sans CJK KR"/>
              </a:rPr>
              <a:t>+$890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0546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KR"/>
                <a:ea typeface="Noto Sans CJK KR"/>
                <a:cs typeface="Noto Sans CJK KR"/>
              </a:rPr>
              <a:t>PROFIT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2484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Noto Sans CJK KR"/>
                <a:ea typeface="Noto Sans CJK KR"/>
                <a:cs typeface="Noto Sans CJK KR"/>
              </a:rPr>
              <a:t>날짜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4168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Noto Sans CJK KR"/>
                <a:ea typeface="Noto Sans CJK KR"/>
                <a:cs typeface="Noto Sans CJK KR"/>
              </a:rPr>
              <a:t>페어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6360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Noto Sans CJK KR"/>
                <a:ea typeface="Noto Sans CJK KR"/>
                <a:cs typeface="Noto Sans CJK KR"/>
              </a:rPr>
              <a:t>유형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9067800" y="3333369"/>
            <a:ext cx="939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Noto Sans CJK KR"/>
                <a:ea typeface="Noto Sans CJK KR"/>
                <a:cs typeface="Noto Sans CJK KR"/>
              </a:rPr>
              <a:t>P&amp;L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0185400" y="3333369"/>
            <a:ext cx="939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Noto Sans CJK KR"/>
                <a:ea typeface="Noto Sans CJK KR"/>
                <a:cs typeface="Noto Sans CJK KR"/>
              </a:rPr>
              <a:t>상태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2484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Noto Sans CJK KR"/>
                <a:ea typeface="Noto Sans CJK KR"/>
                <a:cs typeface="Noto Sans CJK KR"/>
              </a:rPr>
              <a:t>Apr 08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416800" y="36612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Noto Sans CJK KR"/>
                <a:ea typeface="Noto Sans CJK KR"/>
                <a:cs typeface="Noto Sans CJK KR"/>
              </a:rPr>
              <a:t>SOL/USDT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636000" y="36612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FFDD57"/>
                </a:solidFill>
                <a:latin typeface="Noto Sans CJK KR"/>
                <a:ea typeface="Noto Sans CJK KR"/>
                <a:cs typeface="Noto Sans CJK KR"/>
              </a:rPr>
              <a:t>SHORT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90678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KR"/>
                <a:ea typeface="Noto Sans CJK KR"/>
                <a:cs typeface="Noto Sans CJK KR"/>
              </a:rPr>
              <a:t>+$1,560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01854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KR"/>
                <a:ea typeface="Noto Sans CJK KR"/>
                <a:cs typeface="Noto Sans CJK KR"/>
              </a:rPr>
              <a:t>PROFIT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2484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Noto Sans CJK KR"/>
                <a:ea typeface="Noto Sans CJK KR"/>
                <a:cs typeface="Noto Sans CJK KR"/>
              </a:rPr>
              <a:t>Apr 09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416800" y="40041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Noto Sans CJK KR"/>
                <a:ea typeface="Noto Sans CJK KR"/>
                <a:cs typeface="Noto Sans CJK KR"/>
              </a:rPr>
              <a:t>BNB/USDT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636000" y="40041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Noto Sans CJK KR"/>
                <a:ea typeface="Noto Sans CJK KR"/>
                <a:cs typeface="Noto Sans CJK KR"/>
              </a:rPr>
              <a:t>LONG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90678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KR"/>
                <a:ea typeface="Noto Sans CJK KR"/>
                <a:cs typeface="Noto Sans CJK KR"/>
              </a:rPr>
              <a:t>+$3,220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01854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KR"/>
                <a:ea typeface="Noto Sans CJK KR"/>
                <a:cs typeface="Noto Sans CJK KR"/>
              </a:rPr>
              <a:t>PROFIT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2484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Noto Sans CJK KR"/>
                <a:ea typeface="Noto Sans CJK KR"/>
                <a:cs typeface="Noto Sans CJK KR"/>
              </a:rPr>
              <a:t>Apr 10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416800" y="43470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Noto Sans CJK KR"/>
                <a:ea typeface="Noto Sans CJK KR"/>
                <a:cs typeface="Noto Sans CJK KR"/>
              </a:rPr>
              <a:t>BTC/USDT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8636000" y="43470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Noto Sans CJK KR"/>
                <a:ea typeface="Noto Sans CJK KR"/>
                <a:cs typeface="Noto Sans CJK KR"/>
              </a:rPr>
              <a:t>LONG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90678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Noto Sans CJK KR"/>
                <a:ea typeface="Noto Sans CJK KR"/>
                <a:cs typeface="Noto Sans CJK KR"/>
              </a:rPr>
              <a:t>-$480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1854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Noto Sans CJK KR"/>
                <a:ea typeface="Noto Sans CJK KR"/>
                <a:cs typeface="Noto Sans CJK KR"/>
              </a:rPr>
              <a:t>LOSS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2484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Noto Sans CJK KR"/>
                <a:ea typeface="Noto Sans CJK KR"/>
                <a:cs typeface="Noto Sans CJK KR"/>
              </a:rPr>
              <a:t>Apr 11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416800" y="46899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Noto Sans CJK KR"/>
                <a:ea typeface="Noto Sans CJK KR"/>
                <a:cs typeface="Noto Sans CJK KR"/>
              </a:rPr>
              <a:t>ETH/USDT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636000" y="46899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FFDD57"/>
                </a:solidFill>
                <a:latin typeface="Noto Sans CJK KR"/>
                <a:ea typeface="Noto Sans CJK KR"/>
                <a:cs typeface="Noto Sans CJK KR"/>
              </a:rPr>
              <a:t>SHORT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90678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KR"/>
                <a:ea typeface="Noto Sans CJK KR"/>
                <a:cs typeface="Noto Sans CJK KR"/>
              </a:rPr>
              <a:t>+$2,890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01854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KR"/>
                <a:ea typeface="Noto Sans CJK KR"/>
                <a:cs typeface="Noto Sans CJK KR"/>
              </a:rPr>
              <a:t>PROFIT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2484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Noto Sans CJK KR"/>
                <a:ea typeface="Noto Sans CJK KR"/>
                <a:cs typeface="Noto Sans CJK KR"/>
              </a:rPr>
              <a:t>Apr 12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416800" y="50328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Noto Sans CJK KR"/>
                <a:ea typeface="Noto Sans CJK KR"/>
                <a:cs typeface="Noto Sans CJK KR"/>
              </a:rPr>
              <a:t>DOT/USDT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636000" y="50328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Noto Sans CJK KR"/>
                <a:ea typeface="Noto Sans CJK KR"/>
                <a:cs typeface="Noto Sans CJK KR"/>
              </a:rPr>
              <a:t>LONG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90678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KR"/>
                <a:ea typeface="Noto Sans CJK KR"/>
                <a:cs typeface="Noto Sans CJK KR"/>
              </a:rPr>
              <a:t>+$1,140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01854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KR"/>
                <a:ea typeface="Noto Sans CJK KR"/>
                <a:cs typeface="Noto Sans CJK KR"/>
              </a:rPr>
              <a:t>PROFIT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2484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Noto Sans CJK KR"/>
                <a:ea typeface="Noto Sans CJK KR"/>
                <a:cs typeface="Noto Sans CJK KR"/>
              </a:rPr>
              <a:t>Apr 13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416800" y="53757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Noto Sans CJK KR"/>
                <a:ea typeface="Noto Sans CJK KR"/>
                <a:cs typeface="Noto Sans CJK KR"/>
              </a:rPr>
              <a:t>BTC/USDT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8636000" y="53757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Noto Sans CJK KR"/>
                <a:ea typeface="Noto Sans CJK KR"/>
                <a:cs typeface="Noto Sans CJK KR"/>
              </a:rPr>
              <a:t>LONG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90678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KR"/>
                <a:ea typeface="Noto Sans CJK KR"/>
                <a:cs typeface="Noto Sans CJK KR"/>
              </a:rPr>
              <a:t>+$5,330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01854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KR"/>
                <a:ea typeface="Noto Sans CJK KR"/>
                <a:cs typeface="Noto Sans CJK KR"/>
              </a:rPr>
              <a:t>PROFIT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2484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Noto Sans CJK KR"/>
                <a:ea typeface="Noto Sans CJK KR"/>
                <a:cs typeface="Noto Sans CJK KR"/>
              </a:rPr>
              <a:t>Apr 14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416800" y="57186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Noto Sans CJK KR"/>
                <a:ea typeface="Noto Sans CJK KR"/>
                <a:cs typeface="Noto Sans CJK KR"/>
              </a:rPr>
              <a:t>SOL/USDT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636000" y="57186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FFDD57"/>
                </a:solidFill>
                <a:latin typeface="Noto Sans CJK KR"/>
                <a:ea typeface="Noto Sans CJK KR"/>
                <a:cs typeface="Noto Sans CJK KR"/>
              </a:rPr>
              <a:t>SHORT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90678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Noto Sans CJK KR"/>
                <a:ea typeface="Noto Sans CJK KR"/>
                <a:cs typeface="Noto Sans CJK KR"/>
              </a:rPr>
              <a:t>-$290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01854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Noto Sans CJK KR"/>
                <a:ea typeface="Noto Sans CJK KR"/>
                <a:cs typeface="Noto Sans CJK KR"/>
              </a:rPr>
              <a:t>LOSS</a:t>
            </a:r>
          </a:p>
        </p:txBody>
      </p:sp>
      <p:cxnSp>
        <p:nvCxnSpPr>
          <p:cNvPr id="108" name="Connector 107"/>
          <p:cNvCxnSpPr/>
          <p:nvPr/>
        </p:nvCxnSpPr>
        <p:spPr>
          <a:xfrm>
            <a:off x="6096000" y="3352800"/>
            <a:ext cx="0" cy="27178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11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9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35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77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419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61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3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45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87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629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671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713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755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797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716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758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908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992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034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076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118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202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244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286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328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37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2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2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2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2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2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2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2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2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2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2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2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2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2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2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2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2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2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2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2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2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2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2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2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131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2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1352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1394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2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436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2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478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2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152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2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1562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2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1604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2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1646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2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1688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2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1649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2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1691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2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1733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2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1775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2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1817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2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1859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2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1901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2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1943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2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1985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2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2027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2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1988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2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grpId="0" nodeType="withEffect">
                                  <p:stCondLst>
                                    <p:cond delay="203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2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grpId="0" nodeType="withEffect">
                                  <p:stCondLst>
                                    <p:cond delay="2072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2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grpId="0" nodeType="withEffect">
                                  <p:stCondLst>
                                    <p:cond delay="2114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2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0" nodeType="withEffect">
                                  <p:stCondLst>
                                    <p:cond delay="2156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2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grpId="0" nodeType="withEffect">
                                  <p:stCondLst>
                                    <p:cond delay="2198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2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grpId="0" nodeType="withEffect">
                                  <p:stCondLst>
                                    <p:cond delay="224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2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grpId="0" nodeType="withEffect">
                                  <p:stCondLst>
                                    <p:cond delay="2282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2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0" nodeType="withEffect">
                                  <p:stCondLst>
                                    <p:cond delay="2324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2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grpId="0" nodeType="withEffect">
                                  <p:stCondLst>
                                    <p:cond delay="2366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2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grpId="0" nodeType="withEffect">
                                  <p:stCondLst>
                                    <p:cond delay="2327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2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grpId="0" nodeType="withEffect">
                                  <p:stCondLst>
                                    <p:cond delay="2369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2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grpId="0" nodeType="withEffect">
                                  <p:stCondLst>
                                    <p:cond delay="2411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2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grpId="0" nodeType="withEffect">
                                  <p:stCondLst>
                                    <p:cond delay="2453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2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grpId="0" nodeType="withEffect">
                                  <p:stCondLst>
                                    <p:cond delay="2495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2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grpId="0" nodeType="withEffect">
                                  <p:stCondLst>
                                    <p:cond delay="2537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2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grpId="0" nodeType="withEffect">
                                  <p:stCondLst>
                                    <p:cond delay="2579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2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grpId="0" nodeType="withEffect">
                                  <p:stCondLst>
                                    <p:cond delay="2621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2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grpId="0" nodeType="withEffect">
                                  <p:stCondLst>
                                    <p:cond delay="2663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2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grpId="0" nodeType="withEffect">
                                  <p:stCondLst>
                                    <p:cond delay="2705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2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grpId="0" nodeType="withEffect">
                                  <p:stCondLst>
                                    <p:cond delay="2666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grpId="0" nodeType="withEffect">
                                  <p:stCondLst>
                                    <p:cond delay="2708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