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Relationship Id="rId7" Type="http://schemas.openxmlformats.org/officeDocument/2006/relationships/hyperlink" Target="https://x.com/metatronics_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metatronics.global/" TargetMode="External"/><Relationship Id="rId7" Type="http://schemas.openxmlformats.org/officeDocument/2006/relationships/hyperlink" Target="https://t.me/MetatronicsBot" TargetMode="Externa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hyperlink" Target="https://metatronics.global/" TargetMode="Externa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microsoft.com/office/2007/relationships/media" Target="../media/media1.mp4"/><Relationship Id="rId6" Type="http://schemas.openxmlformats.org/officeDocument/2006/relationships/video" Target="../media/media1.mp4"/><Relationship Id="rId7" Type="http://schemas.openxmlformats.org/officeDocument/2006/relationships/hyperlink" Target="https://metatronics.global/" TargetMode="Externa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1" name="Glow 951"/>
          <p:cNvSpPr/>
          <p:nvPr/>
        </p:nvSpPr>
        <p:spPr>
          <a:xfrm>
            <a:off x="2212848" y="-1143000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0" name="Glow 95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34D399">
                  <a:alpha val="5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3695700" y="812800"/>
            <a:ext cx="4800600" cy="381000"/>
          </a:xfrm>
          <a:prstGeom prst="roundRect">
            <a:avLst>
              <a:gd name="adj" fmla="val 50000"/>
            </a:avLst>
          </a:prstGeom>
          <a:solidFill>
            <a:srgbClr val="0F1119"/>
          </a:solidFill>
          <a:ln w="1270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3981450" y="9588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254500" y="788797"/>
            <a:ext cx="14097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974" b="0" i="0" spc="200">
                <a:solidFill>
                  <a:srgbClr val="8A96A8"/>
                </a:solidFill>
                <a:latin typeface="Helvetica Neue Medium"/>
              </a:rPr>
              <a:t>SISTEMA ATIVO</a:t>
            </a:r>
          </a:p>
        </p:txBody>
      </p:sp>
      <p:cxnSp>
        <p:nvCxnSpPr>
          <p:cNvPr id="6" name="Connector 5"/>
          <p:cNvCxnSpPr/>
          <p:nvPr/>
        </p:nvCxnSpPr>
        <p:spPr>
          <a:xfrm>
            <a:off x="5753100" y="927100"/>
            <a:ext cx="0" cy="15240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9000" y="788797"/>
            <a:ext cx="23241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992" b="0" i="0" spc="200">
                <a:solidFill>
                  <a:srgbClr val="FFDD57"/>
                </a:solidFill>
                <a:latin typeface="Helvetica Neue Medium"/>
              </a:rPr>
              <a:t>139.0K+ MEMBROS ATIVOS</a:t>
            </a:r>
          </a:p>
        </p:txBody>
      </p:sp>
      <p:pic>
        <p:nvPicPr>
          <p:cNvPr id="8" name="Picture 7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-508000"/>
            <a:ext cx="6350000" cy="6350000"/>
          </a:xfrm>
          <a:prstGeom prst="rect">
            <a:avLst/>
          </a:prstGeom>
        </p:spPr>
      </p:pic>
      <p:pic>
        <p:nvPicPr>
          <p:cNvPr id="9" name="Picture 8" descr="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961" y="1371600"/>
            <a:ext cx="3526079" cy="284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38396"/>
            <a:ext cx="12242800" cy="4000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400" b="0" i="0">
                <a:solidFill>
                  <a:srgbClr val="8A96A8"/>
                </a:solidFill>
                <a:latin typeface="Helvetica Neue"/>
              </a:rPr>
              <a:t>Impulsionado por 20+ agentes de trading com IA · Pagamentos base a partir de 4%+ · Crescimento orientado por referências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28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5"/>
              </a:rPr>
              <a:t>metatronics.global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17200" y="6455283"/>
            <a:ext cx="15748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50">
                <a:solidFill>
                  <a:srgbClr val="FFDD57"/>
                </a:solidFill>
                <a:latin typeface="Helvetica Neue Medium"/>
              </a:rPr>
              <a:t>2026</a:t>
            </a:r>
          </a:p>
        </p:txBody>
      </p:sp>
      <p:sp>
        <p:nvSpPr>
          <p:cNvPr id="800" name="Chip 800"/>
          <p:cNvSpPr/>
          <p:nvPr/>
        </p:nvSpPr>
        <p:spPr>
          <a:xfrm>
            <a:off x="3124962" y="5175504"/>
            <a:ext cx="2378964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FFDD57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Depósito a partir de $20</a:t>
            </a:r>
          </a:p>
        </p:txBody>
      </p:sp>
      <p:sp>
        <p:nvSpPr>
          <p:cNvPr id="801" name="Chip 801"/>
          <p:cNvSpPr/>
          <p:nvPr/>
        </p:nvSpPr>
        <p:spPr>
          <a:xfrm>
            <a:off x="5705094" y="5175504"/>
            <a:ext cx="1144524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34D399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Sem KYC</a:t>
            </a:r>
          </a:p>
        </p:txBody>
      </p:sp>
      <p:sp>
        <p:nvSpPr>
          <p:cNvPr id="802" name="Chip 802"/>
          <p:cNvSpPr/>
          <p:nvPr/>
        </p:nvSpPr>
        <p:spPr>
          <a:xfrm>
            <a:off x="7050786" y="5175504"/>
            <a:ext cx="2013204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60A5FA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Levantamentos 24/7</a:t>
            </a:r>
          </a:p>
        </p:txBody>
      </p:sp>
      <p:sp>
        <p:nvSpPr>
          <p:cNvPr id="810" name="Open Mini App"/>
          <p:cNvSpPr/>
          <p:nvPr/>
        </p:nvSpPr>
        <p:spPr>
          <a:xfrm>
            <a:off x="5031232" y="5870448"/>
            <a:ext cx="2126488" cy="54864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>
            <a:outerShdw blurRad="190500" dist="25400" dir="5400000" rotWithShape="0">
              <a:srgbClr val="FFDD57">
                <a:alpha val="22000"/>
              </a:srgbClr>
            </a:outerShdw>
          </a:effectLst>
        </p:spPr>
        <p:txBody>
          <a:bodyPr lIns="0" rIns="0" tIns="0" bIns="0" anchor="ctr" wrap="none"/>
          <a:lstStyle/>
          <a:p>
            <a:pPr algn="ctr"/>
            <a:r>
              <a:rPr lang="en-US" sz="1400" b="1" u="none">
                <a:solidFill>
                  <a:srgbClr val="0C0E18"/>
                </a:solidFill>
                <a:latin typeface="Helvetica Neue"/>
                <a:hlinkClick r:id="rId6"/>
              </a:rPr>
              <a:t>Abrir Mini App  →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8" dur="6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72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8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7" dur="68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14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64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48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82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9" name="Glow 96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8" name="Glow 968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9610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5240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MODELO ATIVO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Quanto podem ganhar os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parceiros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10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ESTRUTURA DE REFERÊNCIAS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0682"/>
            <a:ext cx="4318000" cy="6273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300" b="0" i="0">
                <a:solidFill>
                  <a:srgbClr val="8A96A8"/>
                </a:solidFill>
                <a:latin typeface="Helvetica Neue"/>
              </a:rPr>
              <a:t>Um modelo de crescimento orientado por referências que recompensa a expansão da comunidade.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1850" y="26606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066800" y="25576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Bónus em Dinheiro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2869311"/>
            <a:ext cx="4064000" cy="5257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Grandes recompensas em dinheiro até 500,000 USDT para utilizadores muito ativos.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34544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31850" y="37274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66800" y="36244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Sistema de Patentes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00" y="39361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Patentes integradas que recompensam os utilizadores à medida que atingem marcos definidos.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812800" y="45212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31850" y="47942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066800" y="46912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Bónus por KPI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50029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Bónus personalizados baseados no desempenho para os melhores parceiros.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86400" y="1930400"/>
            <a:ext cx="5892800" cy="4368800"/>
          </a:xfrm>
          <a:prstGeom prst="roundRect">
            <a:avLst>
              <a:gd name="adj" fmla="val 4069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5765800" y="2110740"/>
            <a:ext cx="59436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Helvetica Neue Medium"/>
              </a:rPr>
              <a:t>ESTRUTURA DE AFILIAÇÃO — 10 NÍVEIS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765800" y="2438400"/>
            <a:ext cx="53340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65800" y="25205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LINHA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4800" y="2520569"/>
            <a:ext cx="1193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COMISSÃO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4200" y="2520569"/>
            <a:ext cx="1701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VOLUME DE NEGÓCIOS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65800" y="2820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4800" y="2819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10%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3" name="Rounded Rectangle 32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9474200" y="2821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$100 de depósito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65800" y="3150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54800" y="3149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5%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91400" y="3238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Rounded Rectangle 37"/>
          <p:cNvSpPr/>
          <p:nvPr/>
        </p:nvSpPr>
        <p:spPr>
          <a:xfrm>
            <a:off x="7391400" y="3238500"/>
            <a:ext cx="4445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9474200" y="3152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$1,000 de volume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5800" y="3481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54800" y="3480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3%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391400" y="3568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3" name="Rounded Rectangle 42"/>
          <p:cNvSpPr/>
          <p:nvPr/>
        </p:nvSpPr>
        <p:spPr>
          <a:xfrm>
            <a:off x="7391400" y="3568700"/>
            <a:ext cx="2667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9474200" y="3482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$2,000 de volume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65800" y="3811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54800" y="3810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2%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391400" y="3898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8" name="Rounded Rectangle 47"/>
          <p:cNvSpPr/>
          <p:nvPr/>
        </p:nvSpPr>
        <p:spPr>
          <a:xfrm>
            <a:off x="7391400" y="3898900"/>
            <a:ext cx="1778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9474200" y="3812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$3,000 de volume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65800" y="4141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54800" y="4140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1%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391400" y="4229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3" name="Rounded Rectangle 52"/>
          <p:cNvSpPr/>
          <p:nvPr/>
        </p:nvSpPr>
        <p:spPr>
          <a:xfrm>
            <a:off x="7391400" y="42291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9474200" y="4142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$4,000 de volume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65800" y="4471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54800" y="4470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1%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391400" y="4559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8" name="Rounded Rectangle 57"/>
          <p:cNvSpPr/>
          <p:nvPr/>
        </p:nvSpPr>
        <p:spPr>
          <a:xfrm>
            <a:off x="7391400" y="45593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9474200" y="4472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$5,000 de volume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65800" y="4801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54800" y="4800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391400" y="4889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3" name="Rounded Rectangle 62"/>
          <p:cNvSpPr/>
          <p:nvPr/>
        </p:nvSpPr>
        <p:spPr>
          <a:xfrm>
            <a:off x="7391400" y="48895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9474200" y="4803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$6,000 de volume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65800" y="5132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54800" y="5131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391400" y="5219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7391400" y="52197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9474200" y="5133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$7,000 de volume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65800" y="5462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09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54800" y="5461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391400" y="5549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7391400" y="55499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TextBox 73"/>
          <p:cNvSpPr txBox="1"/>
          <p:nvPr/>
        </p:nvSpPr>
        <p:spPr>
          <a:xfrm>
            <a:off x="9474200" y="5463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$8,000 de volume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65800" y="5792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54800" y="5791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391400" y="5880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8" name="Rounded Rectangle 77"/>
          <p:cNvSpPr/>
          <p:nvPr/>
        </p:nvSpPr>
        <p:spPr>
          <a:xfrm>
            <a:off x="7391400" y="58801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9474200" y="5793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$10,000 de volume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2800" y="59946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Helvetica Neue"/>
              </a:rPr>
              <a:t>$100 de depósito pessoal abre a linha 1. Cada $1,000 no volume total da equipa desbloqueia +1 nível (até 10).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56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98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6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058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l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71" name="Glow 971"/>
          <p:cNvSpPr/>
          <p:nvPr/>
        </p:nvSpPr>
        <p:spPr>
          <a:xfrm>
            <a:off x="2212848" y="-1874519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70" name="Glow 97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60A5FA">
                  <a:alpha val="5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pic>
        <p:nvPicPr>
          <p:cNvPr id="3" name="Picture 2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-1244600"/>
            <a:ext cx="4572000" cy="4572000"/>
          </a:xfrm>
          <a:prstGeom prst="rect">
            <a:avLst/>
          </a:prstGeom>
        </p:spPr>
      </p:pic>
      <p:pic>
        <p:nvPicPr>
          <p:cNvPr id="4" name="Picture 3" descr="mar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25" y="736600"/>
            <a:ext cx="570549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72311"/>
            <a:ext cx="12242800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50" b="0" i="0" spc="500">
                <a:solidFill>
                  <a:srgbClr val="FFDD57"/>
                </a:solidFill>
                <a:latin typeface="Helvetica Neue Medium"/>
              </a:rPr>
              <a:t>JUNTE-SE A NÓS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9844"/>
            <a:ext cx="12242800" cy="1314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4600" b="0" i="0">
                <a:solidFill>
                  <a:srgbClr val="FFFFFF"/>
                </a:solidFill>
                <a:latin typeface="Helvetica Neue Thin"/>
              </a:rPr>
              <a:t>Um convite pessoal.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4445000" y="2844800"/>
            <a:ext cx="3302000" cy="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3000" y="3013710"/>
            <a:ext cx="7416800" cy="7429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45000"/>
              </a:lnSpc>
            </a:pPr>
            <a:r>
              <a:rPr sz="1500" b="0" i="0">
                <a:solidFill>
                  <a:srgbClr val="8A96A8"/>
                </a:solidFill>
                <a:latin typeface="Helvetica Neue"/>
              </a:rPr>
              <a:t>Está convidado a juntar-se à METATRONICS — onde o algoritmo trabalha 24/7 para que não tenha de o fazer.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67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8288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Comece com $20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Depósito mínimo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15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6736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Sem bloqueio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36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Levante a qualquer momento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46736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8963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5184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Verificado na blockchain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84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Transparência total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75184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868930" y="5334000"/>
            <a:ext cx="2171700" cy="558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868930" y="5304282"/>
            <a:ext cx="22225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1" i="0" u="none">
                <a:solidFill>
                  <a:srgbClr val="0C0E18"/>
                </a:solidFill>
                <a:latin typeface="Helvetica Neue"/>
                <a:hlinkClick r:id="rId5"/>
              </a:rPr>
              <a:t>metatronics.global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60086" y="5334000"/>
            <a:ext cx="205740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5260086" y="5304282"/>
            <a:ext cx="21082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6"/>
              </a:rPr>
              <a:t>@MetatronicsBot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250940"/>
            <a:ext cx="12242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00" b="0" i="0" spc="300">
                <a:solidFill>
                  <a:srgbClr val="6E788C"/>
                </a:solidFill>
                <a:latin typeface="Helvetica Neue Medium"/>
              </a:rPr>
              <a:t>METATRONICS · 2026</a:t>
            </a:r>
          </a:p>
        </p:txBody>
      </p:sp>
      <p:sp>
        <p:nvSpPr>
          <p:cNvPr id="940" name="X Button"/>
          <p:cNvSpPr/>
          <p:nvPr/>
        </p:nvSpPr>
        <p:spPr>
          <a:xfrm>
            <a:off x="7536942" y="5334000"/>
            <a:ext cx="178308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1" name="X Text"/>
          <p:cNvSpPr txBox="1"/>
          <p:nvPr/>
        </p:nvSpPr>
        <p:spPr>
          <a:xfrm>
            <a:off x="7536942" y="5304282"/>
            <a:ext cx="1837944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7"/>
              </a:rPr>
              <a:t>@metatronics_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3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8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22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5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93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35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77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19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6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34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382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424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466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53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3" name="Glow 953"/>
          <p:cNvSpPr/>
          <p:nvPr/>
        </p:nvSpPr>
        <p:spPr>
          <a:xfrm>
            <a:off x="-1691640" y="-2606040"/>
            <a:ext cx="6858000" cy="68580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2" name="Glow 95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8467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4097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VISÃO GERAL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O que há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dentro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02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ÍNDICE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 Light"/>
              </a:rPr>
              <a:t>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O que é a METATRONICS?</a:t>
            </a:r>
          </a:p>
        </p:txBody>
      </p:sp>
      <p:cxnSp>
        <p:nvCxnSpPr>
          <p:cNvPr id="14" name="Connector 13"/>
          <p:cNvCxnSpPr/>
          <p:nvPr/>
        </p:nvCxnSpPr>
        <p:spPr>
          <a:xfrm>
            <a:off x="53784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H="1" flipV="1">
            <a:off x="54907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 flipH="1">
            <a:off x="54907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/>
          <p:nvPr/>
        </p:nvCxnSpPr>
        <p:spPr>
          <a:xfrm>
            <a:off x="8128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28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Helvetica Neue Light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Para quem é?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53784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 flipH="1" flipV="1">
            <a:off x="54907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 flipH="1">
            <a:off x="54907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>
            <a:off x="8128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8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Helvetica Neue Light"/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Como funciona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3784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 flipH="1" flipV="1">
            <a:off x="54907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 flipH="1">
            <a:off x="54907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>
            <a:off x="8128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28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Helvetica Neue Light"/>
              </a:rPr>
              <a:t>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Trading em ação — ao vivo</a:t>
            </a:r>
          </a:p>
        </p:txBody>
      </p:sp>
      <p:cxnSp>
        <p:nvCxnSpPr>
          <p:cNvPr id="32" name="Connector 31"/>
          <p:cNvCxnSpPr/>
          <p:nvPr/>
        </p:nvCxnSpPr>
        <p:spPr>
          <a:xfrm>
            <a:off x="53784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 flipH="1" flipV="1">
            <a:off x="54907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H="1">
            <a:off x="54907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>
            <a:off x="8128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12800" y="53091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FB923C"/>
                </a:solidFill>
                <a:latin typeface="Helvetica Neue Light"/>
              </a:rPr>
              <a:t>05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0" y="53239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O que nos torna diferentes?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5378450" y="57023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 flipV="1">
            <a:off x="5490718" y="56626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H="1">
            <a:off x="5490718" y="57023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40"/>
          <p:cNvCxnSpPr/>
          <p:nvPr/>
        </p:nvCxnSpPr>
        <p:spPr>
          <a:xfrm>
            <a:off x="812800" y="6045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516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 Light"/>
              </a:rPr>
              <a:t>06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628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Potencial de ganhos passivos</a:t>
            </a:r>
          </a:p>
        </p:txBody>
      </p:sp>
      <p:cxnSp>
        <p:nvCxnSpPr>
          <p:cNvPr id="44" name="Connector 43"/>
          <p:cNvCxnSpPr/>
          <p:nvPr/>
        </p:nvCxnSpPr>
        <p:spPr>
          <a:xfrm>
            <a:off x="110172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44"/>
          <p:cNvCxnSpPr/>
          <p:nvPr/>
        </p:nvCxnSpPr>
        <p:spPr>
          <a:xfrm flipH="1" flipV="1">
            <a:off x="111295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or 45"/>
          <p:cNvCxnSpPr/>
          <p:nvPr/>
        </p:nvCxnSpPr>
        <p:spPr>
          <a:xfrm flipH="1">
            <a:off x="111295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46"/>
          <p:cNvCxnSpPr/>
          <p:nvPr/>
        </p:nvCxnSpPr>
        <p:spPr>
          <a:xfrm>
            <a:off x="64516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516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Helvetica Neue Light"/>
              </a:rPr>
              <a:t>07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628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Lucros verificáveis on-chain</a:t>
            </a:r>
          </a:p>
        </p:txBody>
      </p:sp>
      <p:cxnSp>
        <p:nvCxnSpPr>
          <p:cNvPr id="50" name="Connector 49"/>
          <p:cNvCxnSpPr/>
          <p:nvPr/>
        </p:nvCxnSpPr>
        <p:spPr>
          <a:xfrm>
            <a:off x="110172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50"/>
          <p:cNvCxnSpPr/>
          <p:nvPr/>
        </p:nvCxnSpPr>
        <p:spPr>
          <a:xfrm flipH="1" flipV="1">
            <a:off x="111295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or 51"/>
          <p:cNvCxnSpPr/>
          <p:nvPr/>
        </p:nvCxnSpPr>
        <p:spPr>
          <a:xfrm flipH="1">
            <a:off x="111295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52"/>
          <p:cNvCxnSpPr/>
          <p:nvPr/>
        </p:nvCxnSpPr>
        <p:spPr>
          <a:xfrm>
            <a:off x="64516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516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Helvetica Neue Light"/>
              </a:rPr>
              <a:t>08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628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Potencial de ganhos para parceiros</a:t>
            </a:r>
          </a:p>
        </p:txBody>
      </p:sp>
      <p:cxnSp>
        <p:nvCxnSpPr>
          <p:cNvPr id="56" name="Connector 55"/>
          <p:cNvCxnSpPr/>
          <p:nvPr/>
        </p:nvCxnSpPr>
        <p:spPr>
          <a:xfrm>
            <a:off x="110172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 flipH="1" flipV="1">
            <a:off x="111295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H="1">
            <a:off x="111295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>
            <a:off x="64516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516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Helvetica Neue Light"/>
              </a:rPr>
              <a:t>09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628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Um convite pessoal</a:t>
            </a:r>
          </a:p>
        </p:txBody>
      </p:sp>
      <p:cxnSp>
        <p:nvCxnSpPr>
          <p:cNvPr id="62" name="Connector 61"/>
          <p:cNvCxnSpPr/>
          <p:nvPr/>
        </p:nvCxnSpPr>
        <p:spPr>
          <a:xfrm>
            <a:off x="110172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H="1" flipV="1">
            <a:off x="111295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H="1">
            <a:off x="111295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or 64"/>
          <p:cNvCxnSpPr/>
          <p:nvPr/>
        </p:nvCxnSpPr>
        <p:spPr>
          <a:xfrm>
            <a:off x="64516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42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84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26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6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1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5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9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3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81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223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265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946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222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237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2414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2456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5" name="Glow 955"/>
          <p:cNvSpPr/>
          <p:nvPr/>
        </p:nvSpPr>
        <p:spPr>
          <a:xfrm>
            <a:off x="-1554480" y="-2377440"/>
            <a:ext cx="6400800" cy="64008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4" name="Glow 954"/>
          <p:cNvSpPr/>
          <p:nvPr/>
        </p:nvSpPr>
        <p:spPr>
          <a:xfrm>
            <a:off x="7086600" y="68580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2067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7696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SOBRE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O que é a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METATRONICS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03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DEFINIÇÃO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6"/>
              </a:rPr>
              <a:t>metatronics.global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812800" y="2006600"/>
            <a:ext cx="0" cy="11684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2200" y="1944624"/>
            <a:ext cx="4927600" cy="165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480" b="0" i="0">
                <a:solidFill>
                  <a:srgbClr val="F8FAFC"/>
                </a:solidFill>
                <a:latin typeface="Helvetica Neue Light"/>
              </a:rPr>
              <a:t>A METATRONICS é um produto de trading de cripto com IA que dá a utilizadores comuns acesso a estratégias de trading sistemáticas através do Telegram e da Web — por meio de um modelo simples baseado em depósitos.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2200" y="3577082"/>
            <a:ext cx="4927600" cy="177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300" b="0" i="0">
                <a:solidFill>
                  <a:srgbClr val="8A96A8"/>
                </a:solidFill>
                <a:latin typeface="Helvetica Neue"/>
              </a:rPr>
              <a:t>Foi concebida para quem procura exposição passiva ao trading algorítmico sem gerir as próprias operações — e para construtores de redes que querem uma via de rendimento ativo através de referências e do crescimento de equipa.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812800" y="5588000"/>
            <a:ext cx="5156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44550" y="58483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92200" y="5662168"/>
            <a:ext cx="49276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200" b="0" i="0" u="none">
                <a:solidFill>
                  <a:srgbClr val="8A96A8"/>
                </a:solidFill>
                <a:latin typeface="Helvetica Neue Medium"/>
                <a:hlinkClick r:id="rId7"/>
              </a:rPr>
              <a:t>@MetatronicsBot</a:t>
            </a:r>
            <a:r>
              <a:rPr sz="1200" b="0" i="0">
                <a:solidFill>
                  <a:srgbClr val="8A96A8"/>
                </a:solidFill>
                <a:latin typeface="Helvetica Neue Medium"/>
              </a:rPr>
              <a:t> · </a:t>
            </a:r>
            <a:r>
              <a:rPr sz="1200" b="0" i="0" u="none">
                <a:solidFill>
                  <a:srgbClr val="8A96A8"/>
                </a:solidFill>
                <a:latin typeface="Helvetica Neue Medium"/>
                <a:hlinkClick r:id="rId6"/>
              </a:rPr>
              <a:t>metatronics.global</a:t>
            </a:r>
          </a:p>
        </p:txBody>
      </p:sp>
      <p:pic>
        <p:nvPicPr>
          <p:cNvPr id="18" name="Picture 17" descr="app_wall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57915"/>
            <a:ext cx="2324100" cy="3564571"/>
          </a:xfrm>
          <a:prstGeom prst="rect">
            <a:avLst/>
          </a:prstGeom>
        </p:spPr>
      </p:pic>
      <p:pic>
        <p:nvPicPr>
          <p:cNvPr id="19" name="Picture 18" descr="app_referr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100" y="2357915"/>
            <a:ext cx="2324100" cy="3564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95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7" name="Glow 95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6" name="Glow 95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4353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9982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PÚBLICO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Para quem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é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04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PÚBLICO-ALVO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2192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Freeform 13"/>
          <p:cNvSpPr/>
          <p:nvPr/>
        </p:nvSpPr>
        <p:spPr>
          <a:xfrm>
            <a:off x="1397000" y="254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24" h="24">
                <a:moveTo>
                  <a:pt x="12" y="0"/>
                </a:moveTo>
                <a:lnTo>
                  <a:pt x="16" y="8"/>
                </a:lnTo>
                <a:lnTo>
                  <a:pt x="24" y="12"/>
                </a:lnTo>
                <a:lnTo>
                  <a:pt x="16" y="16"/>
                </a:lnTo>
                <a:lnTo>
                  <a:pt x="12" y="24"/>
                </a:lnTo>
                <a:lnTo>
                  <a:pt x="8" y="16"/>
                </a:lnTo>
                <a:lnTo>
                  <a:pt x="0" y="12"/>
                </a:lnTo>
                <a:lnTo>
                  <a:pt x="8" y="8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1336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Participantes Passivos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Querem depositar fundos e ganhar com a atividade de trading orientada por IA.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357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6421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9" name="Connector 18"/>
          <p:cNvCxnSpPr/>
          <p:nvPr/>
        </p:nvCxnSpPr>
        <p:spPr>
          <a:xfrm flipH="1">
            <a:off x="68580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6858000" y="2781300"/>
            <a:ext cx="228600" cy="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69723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926580" y="25323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68122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70408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5565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Parceiros Ativos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565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Querem formar equipas e ganhar com referências e bónus de desempenho.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28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12192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9" name="Rounded Rectangle 28"/>
          <p:cNvSpPr/>
          <p:nvPr/>
        </p:nvSpPr>
        <p:spPr>
          <a:xfrm>
            <a:off x="1412875" y="4826000"/>
            <a:ext cx="57150" cy="1143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1520825" y="4749800"/>
            <a:ext cx="57150" cy="1905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1628775" y="4673600"/>
            <a:ext cx="57150" cy="2667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21336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Investidores Excluídos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36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Afastados de fundos de cobertura ou produtos quant, mas ainda querem estratégias automatizadas.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357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5" name="Rounded Rectangle 34"/>
          <p:cNvSpPr/>
          <p:nvPr/>
        </p:nvSpPr>
        <p:spPr>
          <a:xfrm>
            <a:off x="66421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6" name="Rounded Rectangle 35"/>
          <p:cNvSpPr/>
          <p:nvPr/>
        </p:nvSpPr>
        <p:spPr>
          <a:xfrm>
            <a:off x="6826250" y="4654550"/>
            <a:ext cx="292100" cy="292100"/>
          </a:xfrm>
          <a:prstGeom prst="roundRect">
            <a:avLst>
              <a:gd name="adj" fmla="val 50000"/>
            </a:avLst>
          </a:prstGeom>
          <a:noFill/>
          <a:ln w="2286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7" name="Rounded Rectangle 36"/>
          <p:cNvSpPr/>
          <p:nvPr/>
        </p:nvSpPr>
        <p:spPr>
          <a:xfrm>
            <a:off x="6918960" y="4747260"/>
            <a:ext cx="106680" cy="10668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75565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Utilizadores de Cripto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565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Querem um modelo simples — sem bloqueios, sem complexidade, sem mecânicas gamificadas.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9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54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58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62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568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61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65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9" name="Glow 95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8" name="Glow 958"/>
          <p:cNvSpPr/>
          <p:nvPr/>
        </p:nvSpPr>
        <p:spPr>
          <a:xfrm>
            <a:off x="6629400" y="114300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7782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3411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TECNOLOGIA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Como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funciona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05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LÓGICA TÉCNICA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5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1825"/>
            <a:ext cx="5308600" cy="8493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5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Um sistema multicamada que recolhe dados de bolsa em tempo real, processados por modelos de IA — seguindo a lógica institucional da aprendizagem automática, da construção de carteiras e da qualidade de execução.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800" y="2849626"/>
            <a:ext cx="53086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 spc="250">
                <a:solidFill>
                  <a:srgbClr val="6E788C"/>
                </a:solidFill>
                <a:latin typeface="Helvetica Neue Medium"/>
              </a:rPr>
              <a:t>FASES DO PIPELINE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2800" y="3187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117600" y="3118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Núcleo de dados e IA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2800" y="3568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117600" y="3499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Motores de análise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12800" y="3949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117600" y="3880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Pipeline de execução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2800" y="4330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B9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1117600" y="4261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Risco e reciclagem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812800" y="4826000"/>
            <a:ext cx="5257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2800" y="5034280"/>
            <a:ext cx="113792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FFDD57"/>
                </a:solidFill>
                <a:latin typeface="Helvetica Neue"/>
              </a:rPr>
              <a:t>20+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Bolsas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8600" y="5034280"/>
            <a:ext cx="94234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60A5FA"/>
                </a:solidFill>
                <a:latin typeface="Helvetica Neue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53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Camadas de IA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25654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21200" y="5034280"/>
            <a:ext cx="76708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34D399"/>
                </a:solidFill>
                <a:latin typeface="Helvetica Neue"/>
              </a:rPr>
              <a:t>24/7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2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Operação</a:t>
            </a:r>
          </a:p>
        </p:txBody>
      </p:sp>
      <p:cxnSp>
        <p:nvCxnSpPr>
          <p:cNvPr id="30" name="Connector 29"/>
          <p:cNvCxnSpPr/>
          <p:nvPr/>
        </p:nvCxnSpPr>
        <p:spPr>
          <a:xfrm>
            <a:off x="43180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934200" y="1143000"/>
            <a:ext cx="4445000" cy="5537200"/>
          </a:xfrm>
          <a:prstGeom prst="roundRect">
            <a:avLst>
              <a:gd name="adj" fmla="val 4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32" name="Picture 31" descr="flowch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208" y="1244600"/>
            <a:ext cx="4256983" cy="5334000"/>
          </a:xfrm>
          <a:prstGeom prst="rect">
            <a:avLst/>
          </a:prstGeom>
        </p:spPr>
      </p:pic>
      <p:cxnSp>
        <p:nvCxnSpPr>
          <p:cNvPr id="33" name="Connector 32"/>
          <p:cNvCxnSpPr/>
          <p:nvPr/>
        </p:nvCxnSpPr>
        <p:spPr>
          <a:xfrm>
            <a:off x="70104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70104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 flipH="1">
            <a:off x="110490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 35"/>
          <p:cNvCxnSpPr/>
          <p:nvPr/>
        </p:nvCxnSpPr>
        <p:spPr>
          <a:xfrm>
            <a:off x="113030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 36"/>
          <p:cNvCxnSpPr/>
          <p:nvPr/>
        </p:nvCxnSpPr>
        <p:spPr>
          <a:xfrm>
            <a:off x="70104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 37"/>
          <p:cNvCxnSpPr/>
          <p:nvPr/>
        </p:nvCxnSpPr>
        <p:spPr>
          <a:xfrm flipV="1">
            <a:off x="70104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>
            <a:off x="110490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V="1">
            <a:off x="113030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82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24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6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316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445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87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529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71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613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655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697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39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781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63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805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84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88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93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97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01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1" name="Glow 961"/>
          <p:cNvSpPr/>
          <p:nvPr/>
        </p:nvSpPr>
        <p:spPr>
          <a:xfrm>
            <a:off x="-1325880" y="-2148840"/>
            <a:ext cx="5943600" cy="594360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0" name="Glow 960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3895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9525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AO VIVO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Trading em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ação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06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TRADING AO VIVO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7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98700" y="1816100"/>
            <a:ext cx="7594600" cy="4368800"/>
          </a:xfrm>
          <a:prstGeom prst="roundRect">
            <a:avLst>
              <a:gd name="adj" fmla="val 4069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13" name="Picture 12" descr="poster_ra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16200" y="2133600"/>
            <a:ext cx="660400" cy="279400"/>
          </a:xfrm>
          <a:prstGeom prst="roundRect">
            <a:avLst>
              <a:gd name="adj" fmla="val 22727"/>
            </a:avLst>
          </a:prstGeom>
          <a:solidFill>
            <a:srgbClr val="0A0C14"/>
          </a:solidFill>
          <a:ln w="12700">
            <a:solidFill>
              <a:srgbClr val="F871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2755900" y="2235200"/>
            <a:ext cx="76200" cy="76200"/>
          </a:xfrm>
          <a:prstGeom prst="roundRect">
            <a:avLst>
              <a:gd name="adj" fmla="val 50000"/>
            </a:avLst>
          </a:prstGeom>
          <a:solidFill>
            <a:srgbClr val="F8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921000" y="2113026"/>
            <a:ext cx="558800" cy="2794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1" i="0" spc="150">
                <a:solidFill>
                  <a:srgbClr val="F87171"/>
                </a:solidFill>
                <a:latin typeface="Helvetica Neue"/>
              </a:rPr>
              <a:t>AO VIVO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76900" y="3581400"/>
            <a:ext cx="838200" cy="838200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DD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Freeform 17"/>
          <p:cNvSpPr/>
          <p:nvPr/>
        </p:nvSpPr>
        <p:spPr>
          <a:xfrm>
            <a:off x="6045200" y="3835400"/>
            <a:ext cx="254000" cy="3302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0"/>
                </a:moveTo>
                <a:lnTo>
                  <a:pt x="0" y="26"/>
                </a:lnTo>
                <a:lnTo>
                  <a:pt x="20" y="13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12800" y="6376797"/>
            <a:ext cx="106172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50" b="0" i="0" spc="200" u="none">
                <a:solidFill>
                  <a:srgbClr val="FFDD57"/>
                </a:solidFill>
                <a:latin typeface="Helvetica Neue Medium"/>
                <a:hlinkClick r:id="rId7"/>
              </a:rPr>
              <a:t>GRAVAÇÃO DE SESSÃO AO VIVO · VEJA NA ÍNTEGRA EM METATRONICS.GLOBAL</a:t>
            </a:r>
          </a:p>
        </p:txBody>
      </p:sp>
      <p:pic>
        <p:nvPicPr>
          <p:cNvPr id="20" name="trading_clip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00" dur="indefinite" nodeType="mainSeq"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2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016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3" name="Glow 963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2" name="Glow 96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7324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2954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PORQUÊ NÓS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O que nos torna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diferentes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07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DIFERENCIADORES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3" name="Connector 12"/>
          <p:cNvCxnSpPr/>
          <p:nvPr/>
        </p:nvCxnSpPr>
        <p:spPr>
          <a:xfrm>
            <a:off x="9232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V="1">
            <a:off x="9842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970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Modelo de transparência em primeiro lugar, com princípios de funcionamento claros e visíveis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128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8" name="Connector 17"/>
          <p:cNvCxnSpPr/>
          <p:nvPr/>
        </p:nvCxnSpPr>
        <p:spPr>
          <a:xfrm>
            <a:off x="9232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18"/>
          <p:cNvCxnSpPr/>
          <p:nvPr/>
        </p:nvCxnSpPr>
        <p:spPr>
          <a:xfrm flipV="1">
            <a:off x="9842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70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Equipa fundadora totalmente identificada para uma responsabilização real</a:t>
            </a:r>
          </a:p>
        </p:txBody>
      </p:sp>
      <p:cxnSp>
        <p:nvCxnSpPr>
          <p:cNvPr id="21" name="Connector 20"/>
          <p:cNvCxnSpPr/>
          <p:nvPr/>
        </p:nvCxnSpPr>
        <p:spPr>
          <a:xfrm>
            <a:off x="8128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128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3" name="Connector 22"/>
          <p:cNvCxnSpPr/>
          <p:nvPr/>
        </p:nvCxnSpPr>
        <p:spPr>
          <a:xfrm>
            <a:off x="9232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 flipV="1">
            <a:off x="9842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970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Relatórios de ganhos mensais para uma visibilidade contínua do desempenho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8128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128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8" name="Connector 27"/>
          <p:cNvCxnSpPr/>
          <p:nvPr/>
        </p:nvCxnSpPr>
        <p:spPr>
          <a:xfrm>
            <a:off x="9232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842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970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Estrutura de ganhos direta, de depósito e crescimento</a:t>
            </a:r>
          </a:p>
        </p:txBody>
      </p:sp>
      <p:cxnSp>
        <p:nvCxnSpPr>
          <p:cNvPr id="31" name="Connector 30"/>
          <p:cNvCxnSpPr/>
          <p:nvPr/>
        </p:nvCxnSpPr>
        <p:spPr>
          <a:xfrm>
            <a:off x="8128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4516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3" name="Connector 32"/>
          <p:cNvCxnSpPr/>
          <p:nvPr/>
        </p:nvCxnSpPr>
        <p:spPr>
          <a:xfrm>
            <a:off x="65620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V="1">
            <a:off x="66230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358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Baixa barreira de entrada — depósito mínimo de $20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64516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16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8" name="Connector 37"/>
          <p:cNvCxnSpPr/>
          <p:nvPr/>
        </p:nvCxnSpPr>
        <p:spPr>
          <a:xfrm>
            <a:off x="65620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V="1">
            <a:off x="66230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358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Sem limites de levantamento — o capital mantém-se acessível</a:t>
            </a:r>
          </a:p>
        </p:txBody>
      </p:sp>
      <p:cxnSp>
        <p:nvCxnSpPr>
          <p:cNvPr id="41" name="Connector 40"/>
          <p:cNvCxnSpPr/>
          <p:nvPr/>
        </p:nvCxnSpPr>
        <p:spPr>
          <a:xfrm>
            <a:off x="64516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4516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3" name="Connector 42"/>
          <p:cNvCxnSpPr/>
          <p:nvPr/>
        </p:nvCxnSpPr>
        <p:spPr>
          <a:xfrm>
            <a:off x="65620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 43"/>
          <p:cNvCxnSpPr/>
          <p:nvPr/>
        </p:nvCxnSpPr>
        <p:spPr>
          <a:xfrm flipV="1">
            <a:off x="66230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358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Sem períodos de bloqueio para máxima flexibilidade</a:t>
            </a:r>
          </a:p>
        </p:txBody>
      </p:sp>
      <p:cxnSp>
        <p:nvCxnSpPr>
          <p:cNvPr id="46" name="Connector 45"/>
          <p:cNvCxnSpPr/>
          <p:nvPr/>
        </p:nvCxnSpPr>
        <p:spPr>
          <a:xfrm>
            <a:off x="64516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4516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8" name="Connector 47"/>
          <p:cNvCxnSpPr/>
          <p:nvPr/>
        </p:nvCxnSpPr>
        <p:spPr>
          <a:xfrm>
            <a:off x="65620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 48"/>
          <p:cNvCxnSpPr/>
          <p:nvPr/>
        </p:nvCxnSpPr>
        <p:spPr>
          <a:xfrm flipV="1">
            <a:off x="66230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358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Modelo transparente de redução gradual dos ganhos pós-listagem</a:t>
            </a:r>
          </a:p>
        </p:txBody>
      </p:sp>
      <p:cxnSp>
        <p:nvCxnSpPr>
          <p:cNvPr id="51" name="Connector 50"/>
          <p:cNvCxnSpPr/>
          <p:nvPr/>
        </p:nvCxnSpPr>
        <p:spPr>
          <a:xfrm>
            <a:off x="64516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8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22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6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8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52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78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82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949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991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33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5" name="Glow 965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4" name="Glow 964"/>
          <p:cNvSpPr/>
          <p:nvPr/>
        </p:nvSpPr>
        <p:spPr>
          <a:xfrm>
            <a:off x="7818120" y="3063239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21896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752599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MODELO PASSIVO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Quanto podem ganhar os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utilizadores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08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RETORNOS PASSIVOS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041400" y="1854962"/>
            <a:ext cx="11150600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60A5FA"/>
                </a:solidFill>
                <a:latin typeface="Helvetica Neue"/>
              </a:rPr>
              <a:t>4%+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400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Base mensal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60333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563533" y="1854962"/>
            <a:ext cx="7628467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~12%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3533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Meta média</a:t>
            </a:r>
          </a:p>
        </p:txBody>
      </p:sp>
      <p:cxnSp>
        <p:nvCxnSpPr>
          <p:cNvPr id="18" name="Connector 17"/>
          <p:cNvCxnSpPr/>
          <p:nvPr/>
        </p:nvCxnSpPr>
        <p:spPr>
          <a:xfrm>
            <a:off x="4334933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882467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085667" y="1854962"/>
            <a:ext cx="4106333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34D399"/>
                </a:solidFill>
                <a:latin typeface="Helvetica Neue"/>
              </a:rPr>
              <a:t>20%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5667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Meses de pico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7857067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12800" y="2794000"/>
            <a:ext cx="10566400" cy="2540000"/>
          </a:xfrm>
          <a:prstGeom prst="roundRect">
            <a:avLst>
              <a:gd name="adj" fmla="val 7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4" name="Connector 23"/>
          <p:cNvCxnSpPr/>
          <p:nvPr/>
        </p:nvCxnSpPr>
        <p:spPr>
          <a:xfrm>
            <a:off x="9017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9017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 flipH="1">
            <a:off x="110871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112903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017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017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 flipH="1">
            <a:off x="110871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 flipV="1">
            <a:off x="112903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1447800" y="4754418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0600" y="4657644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4%</a:t>
            </a:r>
          </a:p>
        </p:txBody>
      </p:sp>
      <p:cxnSp>
        <p:nvCxnSpPr>
          <p:cNvPr id="34" name="Connector 33"/>
          <p:cNvCxnSpPr/>
          <p:nvPr/>
        </p:nvCxnSpPr>
        <p:spPr>
          <a:xfrm>
            <a:off x="1447800" y="4408055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0600" y="4311281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8%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1447800" y="4061691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90600" y="3964917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12%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1447800" y="3715327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0600" y="3618553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16%</a:t>
            </a:r>
          </a:p>
        </p:txBody>
      </p:sp>
      <p:cxnSp>
        <p:nvCxnSpPr>
          <p:cNvPr id="40" name="Connector 39"/>
          <p:cNvCxnSpPr/>
          <p:nvPr/>
        </p:nvCxnSpPr>
        <p:spPr>
          <a:xfrm>
            <a:off x="1447800" y="3368964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0600" y="3272190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20%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Jan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59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Fev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Mar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37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Abr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26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Mai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15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Jun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04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Jul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93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Ago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82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Set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271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Out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16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Nov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93552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Dez</a:t>
            </a:r>
          </a:p>
        </p:txBody>
      </p:sp>
      <p:cxnSp>
        <p:nvCxnSpPr>
          <p:cNvPr id="54" name="Connector 53"/>
          <p:cNvCxnSpPr/>
          <p:nvPr/>
        </p:nvCxnSpPr>
        <p:spPr>
          <a:xfrm flipV="1">
            <a:off x="1447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or 54"/>
          <p:cNvCxnSpPr/>
          <p:nvPr/>
        </p:nvCxnSpPr>
        <p:spPr>
          <a:xfrm flipV="1">
            <a:off x="2336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or 55"/>
          <p:cNvCxnSpPr/>
          <p:nvPr/>
        </p:nvCxnSpPr>
        <p:spPr>
          <a:xfrm>
            <a:off x="3225800" y="3195782"/>
            <a:ext cx="889000" cy="259773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>
            <a:off x="4114800" y="3455555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V="1">
            <a:off x="5003800" y="3542145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 flipV="1">
            <a:off x="5892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or 59"/>
          <p:cNvCxnSpPr/>
          <p:nvPr/>
        </p:nvCxnSpPr>
        <p:spPr>
          <a:xfrm>
            <a:off x="6781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or 60"/>
          <p:cNvCxnSpPr/>
          <p:nvPr/>
        </p:nvCxnSpPr>
        <p:spPr>
          <a:xfrm>
            <a:off x="7670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or 61"/>
          <p:cNvCxnSpPr/>
          <p:nvPr/>
        </p:nvCxnSpPr>
        <p:spPr>
          <a:xfrm flipV="1">
            <a:off x="8559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V="1">
            <a:off x="9448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V="1">
            <a:off x="10337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1419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6" name="Rounded Rectangle 65"/>
          <p:cNvSpPr/>
          <p:nvPr/>
        </p:nvSpPr>
        <p:spPr>
          <a:xfrm>
            <a:off x="2308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7" name="Rounded Rectangle 66"/>
          <p:cNvSpPr/>
          <p:nvPr/>
        </p:nvSpPr>
        <p:spPr>
          <a:xfrm>
            <a:off x="3197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4086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Rounded Rectangle 68"/>
          <p:cNvSpPr/>
          <p:nvPr/>
        </p:nvSpPr>
        <p:spPr>
          <a:xfrm>
            <a:off x="4975860" y="36007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0" name="Rounded Rectangle 69"/>
          <p:cNvSpPr/>
          <p:nvPr/>
        </p:nvSpPr>
        <p:spPr>
          <a:xfrm>
            <a:off x="5864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1" name="Rounded Rectangle 70"/>
          <p:cNvSpPr/>
          <p:nvPr/>
        </p:nvSpPr>
        <p:spPr>
          <a:xfrm>
            <a:off x="6753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2" name="Rounded Rectangle 71"/>
          <p:cNvSpPr/>
          <p:nvPr/>
        </p:nvSpPr>
        <p:spPr>
          <a:xfrm>
            <a:off x="7642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8531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Rounded Rectangle 73"/>
          <p:cNvSpPr/>
          <p:nvPr/>
        </p:nvSpPr>
        <p:spPr>
          <a:xfrm>
            <a:off x="9420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5" name="Rounded Rectangle 74"/>
          <p:cNvSpPr/>
          <p:nvPr/>
        </p:nvSpPr>
        <p:spPr>
          <a:xfrm>
            <a:off x="10309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6" name="Rounded Rectangle 75"/>
          <p:cNvSpPr/>
          <p:nvPr/>
        </p:nvSpPr>
        <p:spPr>
          <a:xfrm>
            <a:off x="11198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77" name="Connector 76"/>
          <p:cNvCxnSpPr/>
          <p:nvPr/>
        </p:nvCxnSpPr>
        <p:spPr>
          <a:xfrm flipV="1">
            <a:off x="1447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or 77"/>
          <p:cNvCxnSpPr/>
          <p:nvPr/>
        </p:nvCxnSpPr>
        <p:spPr>
          <a:xfrm flipV="1">
            <a:off x="2336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or 78"/>
          <p:cNvCxnSpPr/>
          <p:nvPr/>
        </p:nvCxnSpPr>
        <p:spPr>
          <a:xfrm>
            <a:off x="3225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or 79"/>
          <p:cNvCxnSpPr/>
          <p:nvPr/>
        </p:nvCxnSpPr>
        <p:spPr>
          <a:xfrm>
            <a:off x="4114800" y="3975100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80"/>
          <p:cNvCxnSpPr/>
          <p:nvPr/>
        </p:nvCxnSpPr>
        <p:spPr>
          <a:xfrm flipV="1">
            <a:off x="5003800" y="4061691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81"/>
          <p:cNvCxnSpPr/>
          <p:nvPr/>
        </p:nvCxnSpPr>
        <p:spPr>
          <a:xfrm flipV="1">
            <a:off x="5892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or 82"/>
          <p:cNvCxnSpPr/>
          <p:nvPr/>
        </p:nvCxnSpPr>
        <p:spPr>
          <a:xfrm flipV="1">
            <a:off x="6781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or 83"/>
          <p:cNvCxnSpPr/>
          <p:nvPr/>
        </p:nvCxnSpPr>
        <p:spPr>
          <a:xfrm>
            <a:off x="7670800" y="3888509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84"/>
          <p:cNvCxnSpPr/>
          <p:nvPr/>
        </p:nvCxnSpPr>
        <p:spPr>
          <a:xfrm flipV="1">
            <a:off x="8559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or 85"/>
          <p:cNvCxnSpPr/>
          <p:nvPr/>
        </p:nvCxnSpPr>
        <p:spPr>
          <a:xfrm flipV="1">
            <a:off x="9448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or 86"/>
          <p:cNvCxnSpPr/>
          <p:nvPr/>
        </p:nvCxnSpPr>
        <p:spPr>
          <a:xfrm flipV="1">
            <a:off x="10337800" y="3715327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1419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89" name="Rounded Rectangle 88"/>
          <p:cNvSpPr/>
          <p:nvPr/>
        </p:nvSpPr>
        <p:spPr>
          <a:xfrm>
            <a:off x="2308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0" name="Rounded Rectangle 89"/>
          <p:cNvSpPr/>
          <p:nvPr/>
        </p:nvSpPr>
        <p:spPr>
          <a:xfrm>
            <a:off x="3197860" y="37739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1" name="Rounded Rectangle 90"/>
          <p:cNvSpPr/>
          <p:nvPr/>
        </p:nvSpPr>
        <p:spPr>
          <a:xfrm>
            <a:off x="4086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2" name="Rounded Rectangle 91"/>
          <p:cNvSpPr/>
          <p:nvPr/>
        </p:nvSpPr>
        <p:spPr>
          <a:xfrm>
            <a:off x="4975860" y="41203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3" name="Rounded Rectangle 92"/>
          <p:cNvSpPr/>
          <p:nvPr/>
        </p:nvSpPr>
        <p:spPr>
          <a:xfrm>
            <a:off x="5864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" name="Rounded Rectangle 93"/>
          <p:cNvSpPr/>
          <p:nvPr/>
        </p:nvSpPr>
        <p:spPr>
          <a:xfrm>
            <a:off x="6753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5" name="Rounded Rectangle 94"/>
          <p:cNvSpPr/>
          <p:nvPr/>
        </p:nvSpPr>
        <p:spPr>
          <a:xfrm>
            <a:off x="7642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6" name="Rounded Rectangle 95"/>
          <p:cNvSpPr/>
          <p:nvPr/>
        </p:nvSpPr>
        <p:spPr>
          <a:xfrm>
            <a:off x="8531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7" name="Rounded Rectangle 96"/>
          <p:cNvSpPr/>
          <p:nvPr/>
        </p:nvSpPr>
        <p:spPr>
          <a:xfrm>
            <a:off x="9420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8" name="Rounded Rectangle 97"/>
          <p:cNvSpPr/>
          <p:nvPr/>
        </p:nvSpPr>
        <p:spPr>
          <a:xfrm>
            <a:off x="10309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9" name="Rounded Rectangle 98"/>
          <p:cNvSpPr/>
          <p:nvPr/>
        </p:nvSpPr>
        <p:spPr>
          <a:xfrm>
            <a:off x="11198860" y="36873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00" name="Connector 99"/>
          <p:cNvCxnSpPr/>
          <p:nvPr/>
        </p:nvCxnSpPr>
        <p:spPr>
          <a:xfrm flipV="1">
            <a:off x="1447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 100"/>
          <p:cNvCxnSpPr/>
          <p:nvPr/>
        </p:nvCxnSpPr>
        <p:spPr>
          <a:xfrm flipV="1">
            <a:off x="2336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 101"/>
          <p:cNvCxnSpPr/>
          <p:nvPr/>
        </p:nvCxnSpPr>
        <p:spPr>
          <a:xfrm>
            <a:off x="3225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 102"/>
          <p:cNvCxnSpPr/>
          <p:nvPr/>
        </p:nvCxnSpPr>
        <p:spPr>
          <a:xfrm flipV="1">
            <a:off x="4114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 103"/>
          <p:cNvCxnSpPr/>
          <p:nvPr/>
        </p:nvCxnSpPr>
        <p:spPr>
          <a:xfrm>
            <a:off x="5003800" y="4667827"/>
            <a:ext cx="889000" cy="86591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 104"/>
          <p:cNvCxnSpPr/>
          <p:nvPr/>
        </p:nvCxnSpPr>
        <p:spPr>
          <a:xfrm flipV="1">
            <a:off x="5892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 105"/>
          <p:cNvCxnSpPr/>
          <p:nvPr/>
        </p:nvCxnSpPr>
        <p:spPr>
          <a:xfrm flipV="1">
            <a:off x="6781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 106"/>
          <p:cNvCxnSpPr/>
          <p:nvPr/>
        </p:nvCxnSpPr>
        <p:spPr>
          <a:xfrm>
            <a:off x="7670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 107"/>
          <p:cNvCxnSpPr/>
          <p:nvPr/>
        </p:nvCxnSpPr>
        <p:spPr>
          <a:xfrm flipV="1">
            <a:off x="8559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 108"/>
          <p:cNvCxnSpPr/>
          <p:nvPr/>
        </p:nvCxnSpPr>
        <p:spPr>
          <a:xfrm flipV="1">
            <a:off x="9448800" y="4624532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 109"/>
          <p:cNvCxnSpPr/>
          <p:nvPr/>
        </p:nvCxnSpPr>
        <p:spPr>
          <a:xfrm flipV="1">
            <a:off x="10337800" y="4581236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/>
          <p:cNvSpPr/>
          <p:nvPr/>
        </p:nvSpPr>
        <p:spPr>
          <a:xfrm>
            <a:off x="1419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2" name="Rounded Rectangle 111"/>
          <p:cNvSpPr/>
          <p:nvPr/>
        </p:nvSpPr>
        <p:spPr>
          <a:xfrm>
            <a:off x="2308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3" name="Rounded Rectangle 112"/>
          <p:cNvSpPr/>
          <p:nvPr/>
        </p:nvSpPr>
        <p:spPr>
          <a:xfrm>
            <a:off x="3197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4" name="Rounded Rectangle 113"/>
          <p:cNvSpPr/>
          <p:nvPr/>
        </p:nvSpPr>
        <p:spPr>
          <a:xfrm>
            <a:off x="4086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5" name="Rounded Rectangle 114"/>
          <p:cNvSpPr/>
          <p:nvPr/>
        </p:nvSpPr>
        <p:spPr>
          <a:xfrm>
            <a:off x="4975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6" name="Rounded Rectangle 115"/>
          <p:cNvSpPr/>
          <p:nvPr/>
        </p:nvSpPr>
        <p:spPr>
          <a:xfrm>
            <a:off x="5864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7" name="Rounded Rectangle 116"/>
          <p:cNvSpPr/>
          <p:nvPr/>
        </p:nvSpPr>
        <p:spPr>
          <a:xfrm>
            <a:off x="6753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8" name="Rounded Rectangle 117"/>
          <p:cNvSpPr/>
          <p:nvPr/>
        </p:nvSpPr>
        <p:spPr>
          <a:xfrm>
            <a:off x="7642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9" name="Rounded Rectangle 118"/>
          <p:cNvSpPr/>
          <p:nvPr/>
        </p:nvSpPr>
        <p:spPr>
          <a:xfrm>
            <a:off x="8531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0" name="Rounded Rectangle 119"/>
          <p:cNvSpPr/>
          <p:nvPr/>
        </p:nvSpPr>
        <p:spPr>
          <a:xfrm>
            <a:off x="9420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1" name="Rounded Rectangle 120"/>
          <p:cNvSpPr/>
          <p:nvPr/>
        </p:nvSpPr>
        <p:spPr>
          <a:xfrm>
            <a:off x="10309860" y="4596592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2" name="Rounded Rectangle 121"/>
          <p:cNvSpPr/>
          <p:nvPr/>
        </p:nvSpPr>
        <p:spPr>
          <a:xfrm>
            <a:off x="11198860" y="45532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3" name="Rounded Rectangle 122"/>
          <p:cNvSpPr/>
          <p:nvPr/>
        </p:nvSpPr>
        <p:spPr>
          <a:xfrm>
            <a:off x="81280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4" name="TextBox 123"/>
          <p:cNvSpPr txBox="1"/>
          <p:nvPr/>
        </p:nvSpPr>
        <p:spPr>
          <a:xfrm>
            <a:off x="83058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Pico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91948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6" name="TextBox 125"/>
          <p:cNvSpPr txBox="1"/>
          <p:nvPr/>
        </p:nvSpPr>
        <p:spPr>
          <a:xfrm>
            <a:off x="93726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Média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2616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8" name="TextBox 127"/>
          <p:cNvSpPr txBox="1"/>
          <p:nvPr/>
        </p:nvSpPr>
        <p:spPr>
          <a:xfrm>
            <a:off x="104394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Base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2800" y="52834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Helvetica Neue"/>
              </a:rPr>
              <a:t>Rendimento-alvo de 4–20% por mês. Os retornos variam consoante as condições de mercado, a volatilidade, a liquidez e a adaptação do modelo.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5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9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21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3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5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47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89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1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3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2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2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2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2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2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2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1355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1397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7" name="Glow 96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6" name="Glow 96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2067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7696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PROVA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Os números falam mais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alto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 do que as palavras.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09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LUCROS VERIFICÁVEIS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0287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3208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Publicado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08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P&amp;L mensal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96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46355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9276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On-chain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76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Registos de operações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264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82423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5344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Em tempo real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44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Atualizações de dados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2800" y="2692400"/>
            <a:ext cx="10566400" cy="3581400"/>
          </a:xfrm>
          <a:prstGeom prst="roundRect">
            <a:avLst>
              <a:gd name="adj" fmla="val 4964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1117600" y="2872740"/>
            <a:ext cx="106172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Helvetica Neue Medium"/>
              </a:rPr>
              <a:t>TERMINAL DE TRADING — P&amp;L MENSAL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93200" y="2876169"/>
            <a:ext cx="20320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Menlo"/>
              </a:rPr>
              <a:t>DADOS DE DEMONSTRAÇÃO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1117600" y="3225800"/>
            <a:ext cx="9956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176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DATA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52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TIPO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370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P&amp;L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546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ESTADO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17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52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0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+$3,412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54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7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052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370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+$1,820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54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7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860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052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370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-$640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54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17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860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BNB/USDT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052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370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+$2,105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54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17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860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052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370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+$4,775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54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7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860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052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370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-$320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54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17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860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ADA/USDT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5052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370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+$890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54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484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DATA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168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PAR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3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TIPO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678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P&amp;L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1854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ESTADO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48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4168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6360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0678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+$1,560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185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168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BNB/USDT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6360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0678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+$3,220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185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48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4168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6360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0678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-$480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185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48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168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6360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0678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+$2,890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185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248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4168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DOT/USDT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360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0678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+$1,140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185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248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168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6360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0678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+$5,330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185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248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4168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6360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0678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-$290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185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cxnSp>
        <p:nvCxnSpPr>
          <p:cNvPr id="108" name="Connector 107"/>
          <p:cNvCxnSpPr/>
          <p:nvPr/>
        </p:nvCxnSpPr>
        <p:spPr>
          <a:xfrm>
            <a:off x="6096000" y="3352800"/>
            <a:ext cx="0" cy="27178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9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02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244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286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28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562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604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646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688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224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2282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2324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2366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232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2369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2411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2453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2495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253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2579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2621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2663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2705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2666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2708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