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hyperlink" Target="https://metatronics.global/" TargetMode="External"/><Relationship Id="rId6" Type="http://schemas.openxmlformats.org/officeDocument/2006/relationships/hyperlink" Target="https://t.me/MetatronicsBot" TargetMode="External"/><Relationship Id="rId7" Type="http://schemas.openxmlformats.org/officeDocument/2006/relationships/hyperlink" Target="https://x.com/metatronics_" TargetMode="Externa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metatronics.global/" TargetMode="External"/><Relationship Id="rId7" Type="http://schemas.openxmlformats.org/officeDocument/2006/relationships/hyperlink" Target="https://t.me/MetatronicsBot" TargetMode="Externa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s://metatronics.global/" TargetMode="Externa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media" Target="../media/media1.mp4"/><Relationship Id="rId6" Type="http://schemas.openxmlformats.org/officeDocument/2006/relationships/video" Target="../media/media1.mp4"/><Relationship Id="rId7" Type="http://schemas.openxmlformats.org/officeDocument/2006/relationships/hyperlink" Target="https://metatronics.global/" TargetMode="Externa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metatronics.global/" TargetMode="Externa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1" name="Glow 951"/>
          <p:cNvSpPr/>
          <p:nvPr/>
        </p:nvSpPr>
        <p:spPr>
          <a:xfrm>
            <a:off x="2212848" y="-1143000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0" name="Glow 95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34D399">
                  <a:alpha val="5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3695700" y="812800"/>
            <a:ext cx="4800600" cy="381000"/>
          </a:xfrm>
          <a:prstGeom prst="roundRect">
            <a:avLst>
              <a:gd name="adj" fmla="val 50000"/>
            </a:avLst>
          </a:prstGeom>
          <a:solidFill>
            <a:srgbClr val="0F1119"/>
          </a:solidFill>
          <a:ln w="1270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981450" y="9588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254500" y="788797"/>
            <a:ext cx="14097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50" b="0" i="0" spc="200">
                <a:solidFill>
                  <a:srgbClr val="8A96A8"/>
                </a:solidFill>
                <a:latin typeface="Helvetica Neue Medium"/>
              </a:rPr>
              <a:t>SİSTEM AKTİF</a:t>
            </a:r>
          </a:p>
        </p:txBody>
      </p:sp>
      <p:cxnSp>
        <p:nvCxnSpPr>
          <p:cNvPr id="6" name="Connector 5"/>
          <p:cNvCxnSpPr/>
          <p:nvPr/>
        </p:nvCxnSpPr>
        <p:spPr>
          <a:xfrm>
            <a:off x="5753100" y="927100"/>
            <a:ext cx="0" cy="15240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9000" y="788797"/>
            <a:ext cx="2324100" cy="3810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50" b="0" i="0" spc="200">
                <a:solidFill>
                  <a:srgbClr val="FFDD57"/>
                </a:solidFill>
                <a:latin typeface="Helvetica Neue Medium"/>
              </a:rPr>
              <a:t>139.0K+ AKTİF ÜYE</a:t>
            </a:r>
          </a:p>
        </p:txBody>
      </p:sp>
      <p:pic>
        <p:nvPicPr>
          <p:cNvPr id="8" name="Picture 7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-508000"/>
            <a:ext cx="6350000" cy="6350000"/>
          </a:xfrm>
          <a:prstGeom prst="rect">
            <a:avLst/>
          </a:prstGeom>
        </p:spPr>
      </p:pic>
      <p:pic>
        <p:nvPicPr>
          <p:cNvPr id="9" name="Picture 8" descr="logo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961" y="1371600"/>
            <a:ext cx="3526079" cy="284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38396"/>
            <a:ext cx="12242800" cy="4000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400" b="0" i="0">
                <a:solidFill>
                  <a:srgbClr val="8A96A8"/>
                </a:solidFill>
                <a:latin typeface="Helvetica Neue"/>
              </a:rPr>
              <a:t>20+ AI ticaret ajanıyla güçlendirildi · 4%+ taban ödemeler · Referans odaklı büyüme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28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17200" y="6455283"/>
            <a:ext cx="15748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50">
                <a:solidFill>
                  <a:srgbClr val="FFDD57"/>
                </a:solidFill>
                <a:latin typeface="Helvetica Neue Medium"/>
              </a:rPr>
              <a:t>2026</a:t>
            </a:r>
          </a:p>
        </p:txBody>
      </p:sp>
      <p:sp>
        <p:nvSpPr>
          <p:cNvPr id="800" name="Chip 800"/>
          <p:cNvSpPr/>
          <p:nvPr/>
        </p:nvSpPr>
        <p:spPr>
          <a:xfrm>
            <a:off x="3582162" y="5175504"/>
            <a:ext cx="228752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FFDD57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$20'den itibaren yatır</a:t>
            </a:r>
          </a:p>
        </p:txBody>
      </p:sp>
      <p:sp>
        <p:nvSpPr>
          <p:cNvPr id="801" name="Chip 801"/>
          <p:cNvSpPr/>
          <p:nvPr/>
        </p:nvSpPr>
        <p:spPr>
          <a:xfrm>
            <a:off x="6070854" y="5175504"/>
            <a:ext cx="112928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34D399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KYC yok</a:t>
            </a:r>
          </a:p>
        </p:txBody>
      </p:sp>
      <p:sp>
        <p:nvSpPr>
          <p:cNvPr id="802" name="Chip 802"/>
          <p:cNvSpPr/>
          <p:nvPr/>
        </p:nvSpPr>
        <p:spPr>
          <a:xfrm>
            <a:off x="7401306" y="5175504"/>
            <a:ext cx="1205484" cy="420624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 w="12700">
            <a:solidFill>
              <a:srgbClr val="2A2F3D"/>
            </a:solidFill>
          </a:ln>
        </p:spPr>
        <p:txBody>
          <a:bodyPr lIns="0" rIns="0" tIns="0" bIns="0" anchor="ctr" wrap="none"/>
          <a:lstStyle/>
          <a:p>
            <a:pPr algn="ctr"/>
            <a:r>
              <a:rPr lang="en-US" sz="1200" b="1">
                <a:solidFill>
                  <a:srgbClr val="60A5FA"/>
                </a:solidFill>
                <a:latin typeface="Helvetica Neue"/>
              </a:rPr>
              <a:t>●  </a:t>
            </a:r>
            <a:r>
              <a:rPr lang="en-US" sz="1200" b="0">
                <a:solidFill>
                  <a:srgbClr val="EEF1F6"/>
                </a:solidFill>
                <a:latin typeface="Helvetica Neue"/>
              </a:rPr>
              <a:t>7/24 çek</a:t>
            </a:r>
          </a:p>
        </p:txBody>
      </p:sp>
      <p:sp>
        <p:nvSpPr>
          <p:cNvPr id="810" name="Open Mini App"/>
          <p:cNvSpPr/>
          <p:nvPr/>
        </p:nvSpPr>
        <p:spPr>
          <a:xfrm>
            <a:off x="5068570" y="5870448"/>
            <a:ext cx="2051812" cy="54864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>
            <a:outerShdw blurRad="190500" dist="25400" dir="5400000" rotWithShape="0">
              <a:srgbClr val="FFDD57">
                <a:alpha val="22000"/>
              </a:srgbClr>
            </a:outerShdw>
          </a:effectLst>
        </p:spPr>
        <p:txBody>
          <a:bodyPr lIns="0" rIns="0" tIns="0" bIns="0" anchor="ctr" wrap="none"/>
          <a:lstStyle/>
          <a:p>
            <a:pPr algn="ctr"/>
            <a:r>
              <a:rPr lang="en-US" sz="1400" b="1" u="none">
                <a:solidFill>
                  <a:srgbClr val="0C0E18"/>
                </a:solidFill>
                <a:latin typeface="Helvetica Neue"/>
                <a:hlinkClick r:id="rId6"/>
              </a:rPr>
              <a:t>Mini App'i Aç  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8" dur="6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72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7" dur="68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14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64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48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82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9" name="Glow 96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8" name="Glow 968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8467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4097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AKTİF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Ortaklar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ne kadar kazanabilir?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10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REFERANS YAPISI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0682"/>
            <a:ext cx="4318000" cy="6273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Topluluk genişlemesini ödüllendiren, referans odaklı bir büyüme modeli.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1850" y="26606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066800" y="25576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Nakit Primler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2869311"/>
            <a:ext cx="4064000" cy="52578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Çok aktif kullanıcılar için 500,000 USDT'ye varan büyük nakit ödüller.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34544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1850" y="37274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66800" y="36244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Rütbe Sistemi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800" y="39361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Yerleşik rütbeler, kullanıcıları belirlenen kilometre taşlarına ulaştıkça ödüllendirir.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812800" y="4521200"/>
            <a:ext cx="4267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31850" y="47942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1066800" y="4691253"/>
            <a:ext cx="4064000" cy="4143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450" b="0" i="0">
                <a:solidFill>
                  <a:srgbClr val="FFFFFF"/>
                </a:solidFill>
                <a:latin typeface="Helvetica Neue Medium"/>
              </a:rPr>
              <a:t>KPI Primleri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5002911"/>
            <a:ext cx="4064000" cy="50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sz="1150" b="0" i="0">
                <a:solidFill>
                  <a:srgbClr val="8A96A8"/>
                </a:solidFill>
                <a:latin typeface="Helvetica Neue"/>
              </a:rPr>
              <a:t>En iyi ortaklar için performansa dayalı özel primler.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0" y="1930400"/>
            <a:ext cx="5892800" cy="4368800"/>
          </a:xfrm>
          <a:prstGeom prst="roundRect">
            <a:avLst>
              <a:gd name="adj" fmla="val 4069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5765800" y="2110740"/>
            <a:ext cx="59436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İŞ ORTAKLIĞI YAPISI — 10 SEVİYE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765800" y="2438400"/>
            <a:ext cx="53340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65800" y="25205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HAT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4800" y="2520569"/>
            <a:ext cx="1193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KOMİSYON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4200" y="2520569"/>
            <a:ext cx="1701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CİRO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65800" y="2820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4800" y="2819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10%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3" name="Rounded Rectangle 32"/>
          <p:cNvSpPr/>
          <p:nvPr/>
        </p:nvSpPr>
        <p:spPr>
          <a:xfrm>
            <a:off x="7391400" y="2908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474200" y="2821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$100 yatırım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5800" y="3150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4800" y="3149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5%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91400" y="3238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Rounded Rectangle 37"/>
          <p:cNvSpPr/>
          <p:nvPr/>
        </p:nvSpPr>
        <p:spPr>
          <a:xfrm>
            <a:off x="7391400" y="3238500"/>
            <a:ext cx="4445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9474200" y="3152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$1,000 hacim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65800" y="3481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54800" y="3480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FFDD57"/>
                </a:solidFill>
                <a:latin typeface="Menlo"/>
              </a:rPr>
              <a:t>3%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391400" y="3568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3" name="Rounded Rectangle 42"/>
          <p:cNvSpPr/>
          <p:nvPr/>
        </p:nvSpPr>
        <p:spPr>
          <a:xfrm>
            <a:off x="7391400" y="3568700"/>
            <a:ext cx="266700" cy="50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9474200" y="3482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$2,000 hacim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65800" y="3811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800" y="3810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2%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391400" y="3898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8" name="Rounded Rectangle 47"/>
          <p:cNvSpPr/>
          <p:nvPr/>
        </p:nvSpPr>
        <p:spPr>
          <a:xfrm>
            <a:off x="7391400" y="3898900"/>
            <a:ext cx="1778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9" name="TextBox 48"/>
          <p:cNvSpPr txBox="1"/>
          <p:nvPr/>
        </p:nvSpPr>
        <p:spPr>
          <a:xfrm>
            <a:off x="9474200" y="3812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$3,000 hacim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65800" y="4141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4800" y="4140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391400" y="4229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3" name="Rounded Rectangle 52"/>
          <p:cNvSpPr/>
          <p:nvPr/>
        </p:nvSpPr>
        <p:spPr>
          <a:xfrm>
            <a:off x="7391400" y="42291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4" name="TextBox 53"/>
          <p:cNvSpPr txBox="1"/>
          <p:nvPr/>
        </p:nvSpPr>
        <p:spPr>
          <a:xfrm>
            <a:off x="9474200" y="4142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$4,000 hacim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65800" y="44717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06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54800" y="44706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60A5FA"/>
                </a:solidFill>
                <a:latin typeface="Menlo"/>
              </a:rPr>
              <a:t>1%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391400" y="45593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8" name="Rounded Rectangle 57"/>
          <p:cNvSpPr/>
          <p:nvPr/>
        </p:nvSpPr>
        <p:spPr>
          <a:xfrm>
            <a:off x="7391400" y="4559300"/>
            <a:ext cx="88900" cy="508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9" name="TextBox 58"/>
          <p:cNvSpPr txBox="1"/>
          <p:nvPr/>
        </p:nvSpPr>
        <p:spPr>
          <a:xfrm>
            <a:off x="9474200" y="44729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$5,000 hacim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65800" y="48019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654800" y="48008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391400" y="48895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3" name="Rounded Rectangle 62"/>
          <p:cNvSpPr/>
          <p:nvPr/>
        </p:nvSpPr>
        <p:spPr>
          <a:xfrm>
            <a:off x="7391400" y="48895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4" name="TextBox 63"/>
          <p:cNvSpPr txBox="1"/>
          <p:nvPr/>
        </p:nvSpPr>
        <p:spPr>
          <a:xfrm>
            <a:off x="9474200" y="48031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$6,000 hacim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65800" y="51321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54800" y="51310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391400" y="52197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7391400" y="52197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TextBox 68"/>
          <p:cNvSpPr txBox="1"/>
          <p:nvPr/>
        </p:nvSpPr>
        <p:spPr>
          <a:xfrm>
            <a:off x="9474200" y="51333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$7,000 hacim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65800" y="54623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09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654800" y="54612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391400" y="55499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7391400" y="55499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TextBox 73"/>
          <p:cNvSpPr txBox="1"/>
          <p:nvPr/>
        </p:nvSpPr>
        <p:spPr>
          <a:xfrm>
            <a:off x="9474200" y="54635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$8,000 hacim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65800" y="5792597"/>
            <a:ext cx="5588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Menlo"/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54800" y="5791454"/>
            <a:ext cx="6858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1" i="0">
                <a:solidFill>
                  <a:srgbClr val="C084FC"/>
                </a:solidFill>
                <a:latin typeface="Menlo"/>
              </a:rPr>
              <a:t>0.5%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391400" y="5880100"/>
            <a:ext cx="889000" cy="50800"/>
          </a:xfrm>
          <a:prstGeom prst="roundRect">
            <a:avLst>
              <a:gd name="adj" fmla="val 50000"/>
            </a:avLst>
          </a:prstGeom>
          <a:solidFill>
            <a:srgbClr val="1B1F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8" name="Rounded Rectangle 77"/>
          <p:cNvSpPr/>
          <p:nvPr/>
        </p:nvSpPr>
        <p:spPr>
          <a:xfrm>
            <a:off x="7391400" y="5880100"/>
            <a:ext cx="44450" cy="508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9" name="TextBox 78"/>
          <p:cNvSpPr txBox="1"/>
          <p:nvPr/>
        </p:nvSpPr>
        <p:spPr>
          <a:xfrm>
            <a:off x="9474200" y="5793740"/>
            <a:ext cx="1701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Menlo"/>
              </a:rPr>
              <a:t>$10,000 hacim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12800" y="59946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$100 kişisel yatırım hat 1'i açar. Toplam ekip hacmindeki her $1,000, +1 seviye açar (10'a kadar).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56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98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66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058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lo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71" name="Glow 971"/>
          <p:cNvSpPr/>
          <p:nvPr/>
        </p:nvSpPr>
        <p:spPr>
          <a:xfrm>
            <a:off x="2212848" y="-1874519"/>
            <a:ext cx="7772400" cy="7772400"/>
          </a:xfrm>
          <a:prstGeom prst="ellipse">
            <a:avLst/>
          </a:prstGeom>
          <a:gradFill>
            <a:gsLst>
              <a:gs pos="0">
                <a:srgbClr val="FFDD57">
                  <a:alpha val="5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70" name="Glow 970"/>
          <p:cNvSpPr/>
          <p:nvPr/>
        </p:nvSpPr>
        <p:spPr>
          <a:xfrm>
            <a:off x="-1280160" y="3474720"/>
            <a:ext cx="5486400" cy="5486400"/>
          </a:xfrm>
          <a:prstGeom prst="ellipse">
            <a:avLst/>
          </a:prstGeom>
          <a:gradFill>
            <a:gsLst>
              <a:gs pos="0">
                <a:srgbClr val="60A5FA">
                  <a:alpha val="5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pic>
        <p:nvPicPr>
          <p:cNvPr id="3" name="Picture 2" descr="glow_gol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-1244600"/>
            <a:ext cx="4572000" cy="4572000"/>
          </a:xfrm>
          <a:prstGeom prst="rect">
            <a:avLst/>
          </a:prstGeom>
        </p:spPr>
      </p:pic>
      <p:pic>
        <p:nvPicPr>
          <p:cNvPr id="4" name="Picture 3" descr="mark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725" y="736600"/>
            <a:ext cx="570549" cy="5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72311"/>
            <a:ext cx="12242800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50" b="0" i="0" spc="500">
                <a:solidFill>
                  <a:srgbClr val="FFDD57"/>
                </a:solidFill>
                <a:latin typeface="Helvetica Neue Medium"/>
              </a:rPr>
              <a:t>BİZE KATILIN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9844"/>
            <a:ext cx="12242800" cy="1314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4600" b="0" i="0">
                <a:solidFill>
                  <a:srgbClr val="FFFFFF"/>
                </a:solidFill>
                <a:latin typeface="Helvetica Neue Thin"/>
              </a:rPr>
              <a:t>Kişisel bir davet.</a:t>
            </a:r>
          </a:p>
        </p:txBody>
      </p:sp>
      <p:cxnSp>
        <p:nvCxnSpPr>
          <p:cNvPr id="7" name="Connector 6"/>
          <p:cNvCxnSpPr/>
          <p:nvPr/>
        </p:nvCxnSpPr>
        <p:spPr>
          <a:xfrm>
            <a:off x="4445000" y="2844800"/>
            <a:ext cx="3302000" cy="0"/>
          </a:xfrm>
          <a:prstGeom prst="bentConnector3">
            <a:avLst/>
          </a:prstGeom>
          <a:ln w="12700">
            <a:solidFill>
              <a:srgbClr val="242A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3000" y="3013710"/>
            <a:ext cx="7416800" cy="7429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45000"/>
              </a:lnSpc>
            </a:pPr>
            <a:r>
              <a:rPr sz="1500" b="0" i="0">
                <a:solidFill>
                  <a:srgbClr val="8A96A8"/>
                </a:solidFill>
                <a:latin typeface="Helvetica Neue"/>
              </a:rPr>
              <a:t>METATRONICS'e katılmaya davetlisiniz — algoritmanın 7/24 çalıştığı, sizin çalışmanıza gerek kalmadığı yer.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7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8288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$20 ile başlayın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Minimum yatırım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15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6736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Kilitlenme yok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6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Dilediğiniz an çekin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46736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896350" y="39179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7518400" y="4130167"/>
            <a:ext cx="2895600" cy="4429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550" b="0" i="0">
                <a:solidFill>
                  <a:srgbClr val="FFFFFF"/>
                </a:solidFill>
                <a:latin typeface="Helvetica Neue Medium"/>
              </a:rPr>
              <a:t>Blok zinciri doğrulamalı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400" y="4470654"/>
            <a:ext cx="28956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100" b="0" i="0">
                <a:solidFill>
                  <a:srgbClr val="8A96A8"/>
                </a:solidFill>
                <a:latin typeface="Helvetica Neue"/>
              </a:rPr>
              <a:t>Tam şeffaflık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7518400" y="3886200"/>
            <a:ext cx="0" cy="7366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868930" y="5334000"/>
            <a:ext cx="2171700" cy="5588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2868930" y="5304282"/>
            <a:ext cx="22225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1" i="0" u="none">
                <a:solidFill>
                  <a:srgbClr val="0C0E18"/>
                </a:solidFill>
                <a:latin typeface="Helvetica Neue"/>
                <a:hlinkClick r:id="rId5"/>
              </a:rPr>
              <a:t>metatronics.global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60086" y="5334000"/>
            <a:ext cx="205740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260086" y="5304282"/>
            <a:ext cx="2108200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6"/>
              </a:rPr>
              <a:t>@MetatronicsBot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6250940"/>
            <a:ext cx="12242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00" b="0" i="0" spc="300">
                <a:solidFill>
                  <a:srgbClr val="6E788C"/>
                </a:solidFill>
                <a:latin typeface="Helvetica Neue Medium"/>
              </a:rPr>
              <a:t>METATRONICS · 2026</a:t>
            </a:r>
          </a:p>
        </p:txBody>
      </p:sp>
      <p:sp>
        <p:nvSpPr>
          <p:cNvPr id="940" name="X Button"/>
          <p:cNvSpPr/>
          <p:nvPr/>
        </p:nvSpPr>
        <p:spPr>
          <a:xfrm>
            <a:off x="7536942" y="5334000"/>
            <a:ext cx="1783080" cy="5588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1" name="X Text"/>
          <p:cNvSpPr txBox="1"/>
          <p:nvPr/>
        </p:nvSpPr>
        <p:spPr>
          <a:xfrm>
            <a:off x="7536942" y="5304282"/>
            <a:ext cx="1837944" cy="558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300" b="0" i="0" u="none">
                <a:solidFill>
                  <a:srgbClr val="FFFFFF"/>
                </a:solidFill>
                <a:latin typeface="Helvetica Neue Medium"/>
                <a:hlinkClick r:id="rId7"/>
              </a:rPr>
              <a:t>@metatronics_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3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3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8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22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5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93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35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77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19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6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34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382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24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66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53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3" name="Glow 953"/>
          <p:cNvSpPr/>
          <p:nvPr/>
        </p:nvSpPr>
        <p:spPr>
          <a:xfrm>
            <a:off x="-1691640" y="-2606040"/>
            <a:ext cx="6858000" cy="68580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2" name="Glow 95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8467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4097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GENEL BAKIŞ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İçeride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ne var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02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İÇİNDEKİLER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METATRONICS nedir?</a:t>
            </a:r>
          </a:p>
        </p:txBody>
      </p:sp>
      <p:cxnSp>
        <p:nvCxnSpPr>
          <p:cNvPr id="14" name="Connector 13"/>
          <p:cNvCxnSpPr/>
          <p:nvPr/>
        </p:nvCxnSpPr>
        <p:spPr>
          <a:xfrm>
            <a:off x="53784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H="1" flipV="1">
            <a:off x="54907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 flipH="1">
            <a:off x="54907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8128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8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Kimler için?</a:t>
            </a:r>
          </a:p>
        </p:txBody>
      </p:sp>
      <p:cxnSp>
        <p:nvCxnSpPr>
          <p:cNvPr id="20" name="Connector 19"/>
          <p:cNvCxnSpPr/>
          <p:nvPr/>
        </p:nvCxnSpPr>
        <p:spPr>
          <a:xfrm>
            <a:off x="53784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 flipH="1" flipV="1">
            <a:off x="54907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 flipH="1">
            <a:off x="54907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>
            <a:off x="8128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8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Nasıl çalışır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53784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 flipH="1" flipV="1">
            <a:off x="54907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 flipH="1">
            <a:off x="54907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>
            <a:off x="8128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128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İşlem başında — canlı</a:t>
            </a:r>
          </a:p>
        </p:txBody>
      </p:sp>
      <p:cxnSp>
        <p:nvCxnSpPr>
          <p:cNvPr id="32" name="Connector 31"/>
          <p:cNvCxnSpPr/>
          <p:nvPr/>
        </p:nvCxnSpPr>
        <p:spPr>
          <a:xfrm>
            <a:off x="53784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 flipH="1" flipV="1">
            <a:off x="54907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H="1">
            <a:off x="54907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>
            <a:off x="8128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2800" y="53091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FB923C"/>
                </a:solidFill>
                <a:latin typeface="Helvetica Neue Light"/>
              </a:rPr>
              <a:t>05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0" y="53239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Bizi farklı kılan ne?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5378450" y="57023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 flipV="1">
            <a:off x="5490718" y="56626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H="1">
            <a:off x="5490718" y="57023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40"/>
          <p:cNvCxnSpPr/>
          <p:nvPr/>
        </p:nvCxnSpPr>
        <p:spPr>
          <a:xfrm>
            <a:off x="812800" y="6045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1600" y="19563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 Light"/>
              </a:rPr>
              <a:t>06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62800" y="19711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Pasif kazanç potansiyeli</a:t>
            </a:r>
          </a:p>
        </p:txBody>
      </p:sp>
      <p:cxnSp>
        <p:nvCxnSpPr>
          <p:cNvPr id="44" name="Connector 43"/>
          <p:cNvCxnSpPr/>
          <p:nvPr/>
        </p:nvCxnSpPr>
        <p:spPr>
          <a:xfrm>
            <a:off x="11017250" y="23495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44"/>
          <p:cNvCxnSpPr/>
          <p:nvPr/>
        </p:nvCxnSpPr>
        <p:spPr>
          <a:xfrm flipH="1" flipV="1">
            <a:off x="11129518" y="23098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or 45"/>
          <p:cNvCxnSpPr/>
          <p:nvPr/>
        </p:nvCxnSpPr>
        <p:spPr>
          <a:xfrm flipH="1">
            <a:off x="11129518" y="23495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46"/>
          <p:cNvCxnSpPr/>
          <p:nvPr/>
        </p:nvCxnSpPr>
        <p:spPr>
          <a:xfrm>
            <a:off x="6451600" y="269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51600" y="27945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60A5FA"/>
                </a:solidFill>
                <a:latin typeface="Helvetica Neue Light"/>
              </a:rPr>
              <a:t>07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2800" y="28093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Doğrulanabilir, zincir üstü kârlar</a:t>
            </a:r>
          </a:p>
        </p:txBody>
      </p:sp>
      <p:cxnSp>
        <p:nvCxnSpPr>
          <p:cNvPr id="50" name="Connector 49"/>
          <p:cNvCxnSpPr/>
          <p:nvPr/>
        </p:nvCxnSpPr>
        <p:spPr>
          <a:xfrm>
            <a:off x="11017250" y="31877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50"/>
          <p:cNvCxnSpPr/>
          <p:nvPr/>
        </p:nvCxnSpPr>
        <p:spPr>
          <a:xfrm flipH="1" flipV="1">
            <a:off x="11129518" y="31480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51"/>
          <p:cNvCxnSpPr/>
          <p:nvPr/>
        </p:nvCxnSpPr>
        <p:spPr>
          <a:xfrm flipH="1">
            <a:off x="11129518" y="31877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52"/>
          <p:cNvCxnSpPr/>
          <p:nvPr/>
        </p:nvCxnSpPr>
        <p:spPr>
          <a:xfrm>
            <a:off x="6451600" y="3530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51600" y="36327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C084FC"/>
                </a:solidFill>
                <a:latin typeface="Helvetica Neue Light"/>
              </a:rPr>
              <a:t>08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62800" y="36475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Ortak kazanç potansiyeli</a:t>
            </a:r>
          </a:p>
        </p:txBody>
      </p:sp>
      <p:cxnSp>
        <p:nvCxnSpPr>
          <p:cNvPr id="56" name="Connector 55"/>
          <p:cNvCxnSpPr/>
          <p:nvPr/>
        </p:nvCxnSpPr>
        <p:spPr>
          <a:xfrm>
            <a:off x="11017250" y="40259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 flipH="1" flipV="1">
            <a:off x="11129518" y="39862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H="1">
            <a:off x="11129518" y="40259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>
            <a:off x="6451600" y="43688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51600" y="4470908"/>
            <a:ext cx="6350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2200" b="0" i="0">
                <a:solidFill>
                  <a:srgbClr val="34D399"/>
                </a:solidFill>
                <a:latin typeface="Helvetica Neue Light"/>
              </a:rPr>
              <a:t>09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62800" y="4485767"/>
            <a:ext cx="3581400" cy="6858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1550" b="0" i="0">
                <a:solidFill>
                  <a:srgbClr val="F8FAFC"/>
                </a:solidFill>
                <a:latin typeface="Helvetica Neue"/>
              </a:rPr>
              <a:t>Kişisel bir davet</a:t>
            </a:r>
          </a:p>
        </p:txBody>
      </p:sp>
      <p:cxnSp>
        <p:nvCxnSpPr>
          <p:cNvPr id="62" name="Connector 61"/>
          <p:cNvCxnSpPr/>
          <p:nvPr/>
        </p:nvCxnSpPr>
        <p:spPr>
          <a:xfrm>
            <a:off x="11017250" y="4864100"/>
            <a:ext cx="165100" cy="0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H="1" flipV="1">
            <a:off x="11129518" y="4824476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H="1">
            <a:off x="11129518" y="4864100"/>
            <a:ext cx="52832" cy="39624"/>
          </a:xfrm>
          <a:prstGeom prst="bentConnector3">
            <a:avLst/>
          </a:prstGeom>
          <a:ln w="1905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or 64"/>
          <p:cNvCxnSpPr/>
          <p:nvPr/>
        </p:nvCxnSpPr>
        <p:spPr>
          <a:xfrm>
            <a:off x="6451600" y="5207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42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884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26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6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1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5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9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3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18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23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265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946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22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37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2414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2456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5" name="Glow 955"/>
          <p:cNvSpPr/>
          <p:nvPr/>
        </p:nvSpPr>
        <p:spPr>
          <a:xfrm>
            <a:off x="-1554480" y="-2377440"/>
            <a:ext cx="6400800" cy="640080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4" name="Glow 954"/>
          <p:cNvSpPr/>
          <p:nvPr/>
        </p:nvSpPr>
        <p:spPr>
          <a:xfrm>
            <a:off x="7086600" y="68580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5496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125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HAKKINDA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METATRONICS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 nedir?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03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TANIM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812800" y="2006600"/>
            <a:ext cx="0" cy="11684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2200" y="1944624"/>
            <a:ext cx="4927600" cy="165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600" b="0" i="0">
                <a:solidFill>
                  <a:srgbClr val="F8FAFC"/>
                </a:solidFill>
                <a:latin typeface="Helvetica Neue Light"/>
              </a:rPr>
              <a:t>METATRONICS, sıradan kullanıcılara sistematik ticaret stratejilerine erişim sağlayan, AI destekli bir kripto ticaret ürünüdür — Telegram ve Web üzerinden, basit ve yatırıma dayalı bir modelle.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200" y="3577082"/>
            <a:ext cx="4927600" cy="1778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sz="1300" b="0" i="0">
                <a:solidFill>
                  <a:srgbClr val="8A96A8"/>
                </a:solidFill>
                <a:latin typeface="Helvetica Neue"/>
              </a:rPr>
              <a:t>İşlemleri kendileri yönetmeden algoritmik ticarete pasif erişim isteyenler ile referanslar ve ekip büyümesi yoluyla aktif gelir yolu arayan ağ kurucular için tasarlanmıştır.</a:t>
            </a:r>
          </a:p>
        </p:txBody>
      </p:sp>
      <p:cxnSp>
        <p:nvCxnSpPr>
          <p:cNvPr id="15" name="Connector 14"/>
          <p:cNvCxnSpPr/>
          <p:nvPr/>
        </p:nvCxnSpPr>
        <p:spPr>
          <a:xfrm>
            <a:off x="812800" y="5588000"/>
            <a:ext cx="51562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844550" y="5848350"/>
            <a:ext cx="88900" cy="889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2200" y="5662168"/>
            <a:ext cx="49276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200" b="0" i="0" u="none">
                <a:solidFill>
                  <a:srgbClr val="8A96A8"/>
                </a:solidFill>
                <a:latin typeface="Helvetica Neue Medium"/>
                <a:hlinkClick r:id="rId7"/>
              </a:rPr>
              <a:t>@MetatronicsBot</a:t>
            </a:r>
            <a:r>
              <a:rPr sz="1200" b="0" i="0">
                <a:solidFill>
                  <a:srgbClr val="8A96A8"/>
                </a:solidFill>
                <a:latin typeface="Helvetica Neue Medium"/>
              </a:rPr>
              <a:t> · </a:t>
            </a:r>
            <a:r>
              <a:rPr sz="1200" b="0" i="0" u="none">
                <a:solidFill>
                  <a:srgbClr val="8A96A8"/>
                </a:solidFill>
                <a:latin typeface="Helvetica Neue Medium"/>
                <a:hlinkClick r:id="rId6"/>
              </a:rPr>
              <a:t>metatronics.global</a:t>
            </a:r>
          </a:p>
        </p:txBody>
      </p:sp>
      <p:pic>
        <p:nvPicPr>
          <p:cNvPr id="18" name="Picture 17" descr="app_walle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57915"/>
            <a:ext cx="2324100" cy="3564571"/>
          </a:xfrm>
          <a:prstGeom prst="rect">
            <a:avLst/>
          </a:prstGeom>
        </p:spPr>
      </p:pic>
      <p:pic>
        <p:nvPicPr>
          <p:cNvPr id="19" name="Picture 18" descr="app_refer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100" y="2357915"/>
            <a:ext cx="2324100" cy="3564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6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5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98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48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1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7" name="Glow 95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6" name="Glow 95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067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7696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KİTLE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Kimler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 için?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04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HEDEF KİTLE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2192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Freeform 13"/>
          <p:cNvSpPr/>
          <p:nvPr/>
        </p:nvSpPr>
        <p:spPr>
          <a:xfrm>
            <a:off x="1397000" y="254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24" h="24">
                <a:moveTo>
                  <a:pt x="12" y="0"/>
                </a:moveTo>
                <a:lnTo>
                  <a:pt x="16" y="8"/>
                </a:lnTo>
                <a:lnTo>
                  <a:pt x="24" y="12"/>
                </a:lnTo>
                <a:lnTo>
                  <a:pt x="16" y="16"/>
                </a:lnTo>
                <a:lnTo>
                  <a:pt x="12" y="24"/>
                </a:lnTo>
                <a:lnTo>
                  <a:pt x="8" y="16"/>
                </a:lnTo>
                <a:lnTo>
                  <a:pt x="0" y="12"/>
                </a:lnTo>
                <a:lnTo>
                  <a:pt x="8" y="8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21336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Pasif Katılımcılar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Fon yatırıp AI odaklı ticaret faaliyetinden kazanmak isteyenler.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35700" y="20066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6642100" y="23622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9" name="Connector 18"/>
          <p:cNvCxnSpPr/>
          <p:nvPr/>
        </p:nvCxnSpPr>
        <p:spPr>
          <a:xfrm flipH="1">
            <a:off x="68580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6858000" y="2781300"/>
            <a:ext cx="228600" cy="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6972300" y="2578100"/>
            <a:ext cx="114300" cy="203200"/>
          </a:xfrm>
          <a:prstGeom prst="bentConnector3">
            <a:avLst/>
          </a:prstGeom>
          <a:ln w="20320">
            <a:solidFill>
              <a:srgbClr val="C084F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926580" y="25323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8122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7040880" y="2735580"/>
            <a:ext cx="91440" cy="9144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556500" y="23995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Aktif Ortaklar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56500" y="28162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Ekip kurmak ve referanslar ile performans primlerinden kazanmak isteyenler.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28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12192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9" name="Rounded Rectangle 28"/>
          <p:cNvSpPr/>
          <p:nvPr/>
        </p:nvSpPr>
        <p:spPr>
          <a:xfrm>
            <a:off x="1412875" y="4826000"/>
            <a:ext cx="57150" cy="1143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1520825" y="4749800"/>
            <a:ext cx="57150" cy="1905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1628775" y="4673600"/>
            <a:ext cx="57150" cy="266700"/>
          </a:xfrm>
          <a:prstGeom prst="roundRect">
            <a:avLst>
              <a:gd name="adj" fmla="val 26666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21336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Dışlanan Yatırımcılar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336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Hedge fonlardan veya kantitatif ürünlerden dışlanan, yine de otomatik strateji isteyenler.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5700" y="4114800"/>
            <a:ext cx="5143500" cy="1905000"/>
          </a:xfrm>
          <a:prstGeom prst="roundRect">
            <a:avLst>
              <a:gd name="adj" fmla="val 10666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5" name="Rounded Rectangle 34"/>
          <p:cNvSpPr/>
          <p:nvPr/>
        </p:nvSpPr>
        <p:spPr>
          <a:xfrm>
            <a:off x="6642100" y="4470400"/>
            <a:ext cx="660400" cy="660400"/>
          </a:xfrm>
          <a:prstGeom prst="roundRect">
            <a:avLst>
              <a:gd name="adj" fmla="val 50000"/>
            </a:avLst>
          </a:prstGeom>
          <a:noFill/>
          <a:ln w="1778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6" name="Rounded Rectangle 35"/>
          <p:cNvSpPr/>
          <p:nvPr/>
        </p:nvSpPr>
        <p:spPr>
          <a:xfrm>
            <a:off x="6826250" y="4654550"/>
            <a:ext cx="292100" cy="292100"/>
          </a:xfrm>
          <a:prstGeom prst="roundRect">
            <a:avLst>
              <a:gd name="adj" fmla="val 50000"/>
            </a:avLst>
          </a:prstGeom>
          <a:noFill/>
          <a:ln w="2286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7" name="Rounded Rectangle 36"/>
          <p:cNvSpPr/>
          <p:nvPr/>
        </p:nvSpPr>
        <p:spPr>
          <a:xfrm>
            <a:off x="6918960" y="4747260"/>
            <a:ext cx="106680" cy="10668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34D3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556500" y="4507738"/>
            <a:ext cx="3543300" cy="4857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700" b="0" i="0">
                <a:solidFill>
                  <a:srgbClr val="FFFFFF"/>
                </a:solidFill>
                <a:latin typeface="Helvetica Neue Medium"/>
              </a:rPr>
              <a:t>Kripto Kullanıcıları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6500" y="4924425"/>
            <a:ext cx="3568700" cy="762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0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Basit bir model isteyenler — kilitlenme yok, karmaşa yok, oyunlaştırılmış mekanik yok.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3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77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8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9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54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58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2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568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6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5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9" name="Glow 959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58" name="Glow 958"/>
          <p:cNvSpPr/>
          <p:nvPr/>
        </p:nvSpPr>
        <p:spPr>
          <a:xfrm>
            <a:off x="6629400" y="1143000"/>
            <a:ext cx="5943600" cy="5943600"/>
          </a:xfrm>
          <a:prstGeom prst="ellipse">
            <a:avLst/>
          </a:prstGeom>
          <a:gradFill>
            <a:gsLst>
              <a:gs pos="0">
                <a:srgbClr val="C084FC">
                  <a:alpha val="6000"/>
                </a:srgbClr>
              </a:gs>
              <a:gs pos="100000">
                <a:srgbClr val="C084FC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6639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2268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TEKNOLOJİ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Nasıl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çalışır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05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TEKNİK MANTIK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5"/>
              </a:rPr>
              <a:t>metatronics.global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800" y="1901825"/>
            <a:ext cx="5308600" cy="8493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45000"/>
              </a:lnSpc>
            </a:pPr>
            <a:r>
              <a:rPr sz="1250" b="0" i="0">
                <a:solidFill>
                  <a:srgbClr val="8A96A8"/>
                </a:solidFill>
                <a:latin typeface="Helvetica Neue"/>
              </a:rPr>
              <a:t>Canlı borsa verilerini alıp AI modelleriyle işleyen çok katmanlı bir sistem — makine öğrenimi, portföy oluşturma ve uygulama kalitesinin kurumsal mantığıyla.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800" y="2849626"/>
            <a:ext cx="53086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 spc="250">
                <a:solidFill>
                  <a:srgbClr val="6E788C"/>
                </a:solidFill>
                <a:latin typeface="Helvetica Neue Medium"/>
              </a:rPr>
              <a:t>BORU HATTI AŞAMALARI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2800" y="3187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117600" y="3118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Veri ve AI çekirdeği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2800" y="3568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117600" y="3499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Analiz motorları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2800" y="3949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117600" y="3880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Uygulama boru hattı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2800" y="4330700"/>
            <a:ext cx="152400" cy="152400"/>
          </a:xfrm>
          <a:prstGeom prst="roundRect">
            <a:avLst>
              <a:gd name="adj" fmla="val 25000"/>
            </a:avLst>
          </a:prstGeom>
          <a:solidFill>
            <a:srgbClr val="FB9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1117600" y="4261739"/>
            <a:ext cx="50038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Risk ve yeniden eğitim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812800" y="4826000"/>
            <a:ext cx="5257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2800" y="5034280"/>
            <a:ext cx="113792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FFDD57"/>
                </a:solidFill>
                <a:latin typeface="Helvetica Neue"/>
              </a:rPr>
              <a:t>20+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Borsalar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600" y="5034280"/>
            <a:ext cx="94234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60A5FA"/>
                </a:solidFill>
                <a:latin typeface="Helvetica Neue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353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AI katmanları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25654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21200" y="5034280"/>
            <a:ext cx="7670800" cy="3810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000" b="1" i="0">
                <a:solidFill>
                  <a:srgbClr val="34D399"/>
                </a:solidFill>
                <a:latin typeface="Helvetica Neue"/>
              </a:rPr>
              <a:t>24/7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200" y="5107940"/>
            <a:ext cx="11938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Operasyon</a:t>
            </a:r>
          </a:p>
        </p:txBody>
      </p:sp>
      <p:cxnSp>
        <p:nvCxnSpPr>
          <p:cNvPr id="30" name="Connector 29"/>
          <p:cNvCxnSpPr/>
          <p:nvPr/>
        </p:nvCxnSpPr>
        <p:spPr>
          <a:xfrm>
            <a:off x="4318000" y="4978400"/>
            <a:ext cx="0" cy="3810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934200" y="1143000"/>
            <a:ext cx="4445000" cy="5537200"/>
          </a:xfrm>
          <a:prstGeom prst="roundRect">
            <a:avLst>
              <a:gd name="adj" fmla="val 4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32" name="Picture 31" descr="flowchar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208" y="1244600"/>
            <a:ext cx="4256983" cy="5334000"/>
          </a:xfrm>
          <a:prstGeom prst="rect">
            <a:avLst/>
          </a:prstGeom>
        </p:spPr>
      </p:pic>
      <p:cxnSp>
        <p:nvCxnSpPr>
          <p:cNvPr id="33" name="Connector 32"/>
          <p:cNvCxnSpPr/>
          <p:nvPr/>
        </p:nvCxnSpPr>
        <p:spPr>
          <a:xfrm>
            <a:off x="70104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70104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34"/>
          <p:cNvCxnSpPr/>
          <p:nvPr/>
        </p:nvCxnSpPr>
        <p:spPr>
          <a:xfrm flipH="1">
            <a:off x="11049000" y="12192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35"/>
          <p:cNvCxnSpPr/>
          <p:nvPr/>
        </p:nvCxnSpPr>
        <p:spPr>
          <a:xfrm>
            <a:off x="11303000" y="12192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36"/>
          <p:cNvCxnSpPr/>
          <p:nvPr/>
        </p:nvCxnSpPr>
        <p:spPr>
          <a:xfrm>
            <a:off x="70104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37"/>
          <p:cNvCxnSpPr/>
          <p:nvPr/>
        </p:nvCxnSpPr>
        <p:spPr>
          <a:xfrm flipV="1">
            <a:off x="70104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H="1">
            <a:off x="11049000" y="6604000"/>
            <a:ext cx="254000" cy="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39"/>
          <p:cNvCxnSpPr/>
          <p:nvPr/>
        </p:nvCxnSpPr>
        <p:spPr>
          <a:xfrm flipV="1">
            <a:off x="11303000" y="6350000"/>
            <a:ext cx="0" cy="254000"/>
          </a:xfrm>
          <a:prstGeom prst="bentConnector3">
            <a:avLst/>
          </a:prstGeom>
          <a:ln w="2540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6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82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24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66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82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24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3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145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74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316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45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87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529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71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13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655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697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739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78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763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805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84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88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93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97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01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1" name="Glow 961"/>
          <p:cNvSpPr/>
          <p:nvPr/>
        </p:nvSpPr>
        <p:spPr>
          <a:xfrm>
            <a:off x="-1325880" y="-2148840"/>
            <a:ext cx="5943600" cy="594360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0" name="Glow 960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60A5FA">
                  <a:alpha val="6000"/>
                </a:srgbClr>
              </a:gs>
              <a:gs pos="100000">
                <a:srgbClr val="60A5FA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067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7696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CANLI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İşlem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başında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06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CANLI İŞLEM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7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98700" y="1816100"/>
            <a:ext cx="7594600" cy="4368800"/>
          </a:xfrm>
          <a:prstGeom prst="roundRect">
            <a:avLst>
              <a:gd name="adj" fmla="val 4069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pic>
        <p:nvPicPr>
          <p:cNvPr id="13" name="Picture 12" descr="poster_ra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16200" y="2133600"/>
            <a:ext cx="660400" cy="279400"/>
          </a:xfrm>
          <a:prstGeom prst="roundRect">
            <a:avLst>
              <a:gd name="adj" fmla="val 22727"/>
            </a:avLst>
          </a:prstGeom>
          <a:solidFill>
            <a:srgbClr val="0A0C14"/>
          </a:solidFill>
          <a:ln w="12700">
            <a:solidFill>
              <a:srgbClr val="F871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2755900" y="2235200"/>
            <a:ext cx="76200" cy="76200"/>
          </a:xfrm>
          <a:prstGeom prst="roundRect">
            <a:avLst>
              <a:gd name="adj" fmla="val 50000"/>
            </a:avLst>
          </a:prstGeom>
          <a:solidFill>
            <a:srgbClr val="F87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921000" y="2113026"/>
            <a:ext cx="558800" cy="2794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1" i="0" spc="150">
                <a:solidFill>
                  <a:srgbClr val="F87171"/>
                </a:solidFill>
                <a:latin typeface="Helvetica Neue"/>
              </a:rPr>
              <a:t>CANLI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76900" y="3581400"/>
            <a:ext cx="838200" cy="838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DD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Freeform 17"/>
          <p:cNvSpPr/>
          <p:nvPr/>
        </p:nvSpPr>
        <p:spPr>
          <a:xfrm>
            <a:off x="6045200" y="3835400"/>
            <a:ext cx="254000" cy="3302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0"/>
                </a:moveTo>
                <a:lnTo>
                  <a:pt x="0" y="26"/>
                </a:lnTo>
                <a:lnTo>
                  <a:pt x="20" y="13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12800" y="6376797"/>
            <a:ext cx="106172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1050" b="0" i="0" spc="200" u="none">
                <a:solidFill>
                  <a:srgbClr val="FFDD57"/>
                </a:solidFill>
                <a:latin typeface="Helvetica Neue Medium"/>
                <a:hlinkClick r:id="rId7"/>
              </a:rPr>
              <a:t>CANLI OTURUM KAYDI · TAMAMINI METATRONICS.GLOBAL ADRESİNDE İZLEYİN</a:t>
            </a:r>
          </a:p>
        </p:txBody>
      </p:sp>
      <p:pic>
        <p:nvPicPr>
          <p:cNvPr id="20" name="trading_clip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3000" y="1930400"/>
            <a:ext cx="73660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00" dur="indefinite" nodeType="mainSeq"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2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71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932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974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016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3" name="Glow 963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2" name="Glow 962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6181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1811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NEDEN BİZ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Bizi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farklı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> kılan ne?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07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FARKLAR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3" name="Connector 12"/>
          <p:cNvCxnSpPr/>
          <p:nvPr/>
        </p:nvCxnSpPr>
        <p:spPr>
          <a:xfrm>
            <a:off x="9232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V="1">
            <a:off x="9842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970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Net ve görünür işleyiş ilkeleriyle şeffaflık öncelikli model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8128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128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8" name="Connector 17"/>
          <p:cNvCxnSpPr/>
          <p:nvPr/>
        </p:nvCxnSpPr>
        <p:spPr>
          <a:xfrm>
            <a:off x="9232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18"/>
          <p:cNvCxnSpPr/>
          <p:nvPr/>
        </p:nvCxnSpPr>
        <p:spPr>
          <a:xfrm flipV="1">
            <a:off x="9842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70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Gerçek hesap verebilirlik için tamamen kimliği açık kurucu ekip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8128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128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3" name="Connector 22"/>
          <p:cNvCxnSpPr/>
          <p:nvPr/>
        </p:nvCxnSpPr>
        <p:spPr>
          <a:xfrm>
            <a:off x="9232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 flipV="1">
            <a:off x="9842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970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Sürekli performans görünürlüğü için aylık kazanç raporları</a:t>
            </a:r>
          </a:p>
        </p:txBody>
      </p:sp>
      <p:cxnSp>
        <p:nvCxnSpPr>
          <p:cNvPr id="26" name="Connector 25"/>
          <p:cNvCxnSpPr/>
          <p:nvPr/>
        </p:nvCxnSpPr>
        <p:spPr>
          <a:xfrm>
            <a:off x="8128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128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8" name="Connector 27"/>
          <p:cNvCxnSpPr/>
          <p:nvPr/>
        </p:nvCxnSpPr>
        <p:spPr>
          <a:xfrm>
            <a:off x="9232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842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70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Sade yatırım ve büyüme odaklı kazanç yapısı</a:t>
            </a:r>
          </a:p>
        </p:txBody>
      </p:sp>
      <p:cxnSp>
        <p:nvCxnSpPr>
          <p:cNvPr id="31" name="Connector 30"/>
          <p:cNvCxnSpPr/>
          <p:nvPr/>
        </p:nvCxnSpPr>
        <p:spPr>
          <a:xfrm>
            <a:off x="8128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51600" y="22733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3" name="Connector 32"/>
          <p:cNvCxnSpPr/>
          <p:nvPr/>
        </p:nvCxnSpPr>
        <p:spPr>
          <a:xfrm>
            <a:off x="6562090" y="2471420"/>
            <a:ext cx="60960" cy="4953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 flipV="1">
            <a:off x="6623050" y="2406650"/>
            <a:ext cx="106680" cy="114300"/>
          </a:xfrm>
          <a:prstGeom prst="line">
            <a:avLst/>
          </a:prstGeom>
          <a:ln w="22860" cap="rnd">
            <a:solidFill>
              <a:srgbClr val="FFDD57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035800" y="20011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Düşük giriş engeli — $20 minimum yatırım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6451600" y="28956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451600" y="33401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38" name="Connector 37"/>
          <p:cNvCxnSpPr/>
          <p:nvPr/>
        </p:nvCxnSpPr>
        <p:spPr>
          <a:xfrm>
            <a:off x="6562090" y="3538220"/>
            <a:ext cx="60960" cy="4953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38"/>
          <p:cNvCxnSpPr/>
          <p:nvPr/>
        </p:nvCxnSpPr>
        <p:spPr>
          <a:xfrm flipV="1">
            <a:off x="6623050" y="3473450"/>
            <a:ext cx="106680" cy="114300"/>
          </a:xfrm>
          <a:prstGeom prst="line">
            <a:avLst/>
          </a:prstGeom>
          <a:ln w="22860" cap="rnd">
            <a:solidFill>
              <a:srgbClr val="60A5FA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035800" y="30679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Çekim limiti yok — sermaye erişilebilir kalır</a:t>
            </a:r>
          </a:p>
        </p:txBody>
      </p:sp>
      <p:cxnSp>
        <p:nvCxnSpPr>
          <p:cNvPr id="41" name="Connector 40"/>
          <p:cNvCxnSpPr/>
          <p:nvPr/>
        </p:nvCxnSpPr>
        <p:spPr>
          <a:xfrm>
            <a:off x="6451600" y="39624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451600" y="44069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3" name="Connector 42"/>
          <p:cNvCxnSpPr/>
          <p:nvPr/>
        </p:nvCxnSpPr>
        <p:spPr>
          <a:xfrm>
            <a:off x="6562090" y="4605020"/>
            <a:ext cx="60960" cy="4953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43"/>
          <p:cNvCxnSpPr/>
          <p:nvPr/>
        </p:nvCxnSpPr>
        <p:spPr>
          <a:xfrm flipV="1">
            <a:off x="6623050" y="4540250"/>
            <a:ext cx="106680" cy="114300"/>
          </a:xfrm>
          <a:prstGeom prst="line">
            <a:avLst/>
          </a:prstGeom>
          <a:ln w="22860" cap="rnd">
            <a:solidFill>
              <a:srgbClr val="C084FC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035800" y="41347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Maksimum esneklik için kilitlenme süresi yok</a:t>
            </a:r>
          </a:p>
        </p:txBody>
      </p:sp>
      <p:cxnSp>
        <p:nvCxnSpPr>
          <p:cNvPr id="46" name="Connector 45"/>
          <p:cNvCxnSpPr/>
          <p:nvPr/>
        </p:nvCxnSpPr>
        <p:spPr>
          <a:xfrm>
            <a:off x="6451600" y="50292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451600" y="5473700"/>
            <a:ext cx="381000" cy="381000"/>
          </a:xfrm>
          <a:prstGeom prst="roundRect">
            <a:avLst>
              <a:gd name="adj" fmla="val 50000"/>
            </a:avLst>
          </a:prstGeom>
          <a:noFill/>
          <a:ln w="16510">
            <a:solidFill>
              <a:srgbClr val="242A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48" name="Connector 47"/>
          <p:cNvCxnSpPr/>
          <p:nvPr/>
        </p:nvCxnSpPr>
        <p:spPr>
          <a:xfrm>
            <a:off x="6562090" y="5671820"/>
            <a:ext cx="60960" cy="4953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or 48"/>
          <p:cNvCxnSpPr/>
          <p:nvPr/>
        </p:nvCxnSpPr>
        <p:spPr>
          <a:xfrm flipV="1">
            <a:off x="6623050" y="5607050"/>
            <a:ext cx="106680" cy="114300"/>
          </a:xfrm>
          <a:prstGeom prst="line">
            <a:avLst/>
          </a:prstGeom>
          <a:ln w="22860" cap="rnd">
            <a:solidFill>
              <a:srgbClr val="34D399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35800" y="5201539"/>
            <a:ext cx="4394200" cy="863600"/>
          </a:xfrm>
          <a:prstGeom prst="rect">
            <a:avLst/>
          </a:prstGeom>
          <a:noFill/>
        </p:spPr>
        <p:txBody>
          <a:bodyPr wrap="square" lIns="0" rIns="0" tIns="0" bIns="0" anchor="ctr">
            <a:normAutofit/>
          </a:bodyPr>
          <a:lstStyle/>
          <a:p>
            <a:pPr algn="l">
              <a:lnSpc>
                <a:spcPct val="135000"/>
              </a:lnSpc>
            </a:pPr>
            <a:r>
              <a:rPr sz="1350" b="0" i="0">
                <a:solidFill>
                  <a:srgbClr val="F8FAFC"/>
                </a:solidFill>
                <a:latin typeface="Helvetica Neue"/>
              </a:rPr>
              <a:t>Şeffaf, listeleme sonrası kazanç azaltma modeli</a:t>
            </a:r>
          </a:p>
        </p:txBody>
      </p:sp>
      <p:cxnSp>
        <p:nvCxnSpPr>
          <p:cNvPr id="51" name="Connector 50"/>
          <p:cNvCxnSpPr/>
          <p:nvPr/>
        </p:nvCxnSpPr>
        <p:spPr>
          <a:xfrm>
            <a:off x="6451600" y="6096000"/>
            <a:ext cx="49276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8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29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13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55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97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139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142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84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26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68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8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523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565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60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778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82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49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99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33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5" name="Glow 965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9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4" name="Glow 964"/>
          <p:cNvSpPr/>
          <p:nvPr/>
        </p:nvSpPr>
        <p:spPr>
          <a:xfrm>
            <a:off x="7818120" y="3063239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84678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140970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PASİF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/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Kullanıcılar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ne kadar kazanabilir?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08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PASİF GETİRİLER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200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41400" y="1854962"/>
            <a:ext cx="11150600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60A5FA"/>
                </a:solidFill>
                <a:latin typeface="Helvetica Neue"/>
              </a:rPr>
              <a:t>4%+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Aylık taban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60333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4563533" y="1854962"/>
            <a:ext cx="7628467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~12%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3533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Ortalama hedef</a:t>
            </a:r>
          </a:p>
        </p:txBody>
      </p:sp>
      <p:cxnSp>
        <p:nvCxnSpPr>
          <p:cNvPr id="18" name="Connector 17"/>
          <p:cNvCxnSpPr/>
          <p:nvPr/>
        </p:nvCxnSpPr>
        <p:spPr>
          <a:xfrm>
            <a:off x="4334933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882467" y="20701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085667" y="1854962"/>
            <a:ext cx="4106333" cy="6286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3300" b="1" i="0">
                <a:solidFill>
                  <a:srgbClr val="34D399"/>
                </a:solidFill>
                <a:latin typeface="Helvetica Neue"/>
              </a:rPr>
              <a:t>20%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85667" y="2488311"/>
            <a:ext cx="3064933" cy="32861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50" b="0" i="0" spc="50">
                <a:solidFill>
                  <a:srgbClr val="8A96A8"/>
                </a:solidFill>
                <a:latin typeface="Helvetica Neue"/>
              </a:rPr>
              <a:t>Zirve aylar</a:t>
            </a:r>
          </a:p>
        </p:txBody>
      </p:sp>
      <p:cxnSp>
        <p:nvCxnSpPr>
          <p:cNvPr id="22" name="Connector 21"/>
          <p:cNvCxnSpPr/>
          <p:nvPr/>
        </p:nvCxnSpPr>
        <p:spPr>
          <a:xfrm>
            <a:off x="7857067" y="1981200"/>
            <a:ext cx="0" cy="6604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12800" y="2794000"/>
            <a:ext cx="10566400" cy="2540000"/>
          </a:xfrm>
          <a:prstGeom prst="roundRect">
            <a:avLst>
              <a:gd name="adj" fmla="val 7000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24" name="Connector 23"/>
          <p:cNvCxnSpPr/>
          <p:nvPr/>
        </p:nvCxnSpPr>
        <p:spPr>
          <a:xfrm>
            <a:off x="9017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9017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 flipH="1">
            <a:off x="11087100" y="28829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11290300" y="2882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017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V="1">
            <a:off x="9017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 flipH="1">
            <a:off x="11087100" y="5245100"/>
            <a:ext cx="203200" cy="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 flipV="1">
            <a:off x="11290300" y="5041900"/>
            <a:ext cx="0" cy="203200"/>
          </a:xfrm>
          <a:prstGeom prst="bentConnector3">
            <a:avLst/>
          </a:prstGeom>
          <a:ln w="2032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1447800" y="4754418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0600" y="4657644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4%</a:t>
            </a:r>
          </a:p>
        </p:txBody>
      </p:sp>
      <p:cxnSp>
        <p:nvCxnSpPr>
          <p:cNvPr id="34" name="Connector 33"/>
          <p:cNvCxnSpPr/>
          <p:nvPr/>
        </p:nvCxnSpPr>
        <p:spPr>
          <a:xfrm>
            <a:off x="1447800" y="4408055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0600" y="4311281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8%</a:t>
            </a:r>
          </a:p>
        </p:txBody>
      </p:sp>
      <p:cxnSp>
        <p:nvCxnSpPr>
          <p:cNvPr id="36" name="Connector 35"/>
          <p:cNvCxnSpPr/>
          <p:nvPr/>
        </p:nvCxnSpPr>
        <p:spPr>
          <a:xfrm>
            <a:off x="1447800" y="4061691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90600" y="3964917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12%</a:t>
            </a:r>
          </a:p>
        </p:txBody>
      </p:sp>
      <p:cxnSp>
        <p:nvCxnSpPr>
          <p:cNvPr id="38" name="Connector 37"/>
          <p:cNvCxnSpPr/>
          <p:nvPr/>
        </p:nvCxnSpPr>
        <p:spPr>
          <a:xfrm>
            <a:off x="1447800" y="3715327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90600" y="3618553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16%</a:t>
            </a:r>
          </a:p>
        </p:txBody>
      </p:sp>
      <p:cxnSp>
        <p:nvCxnSpPr>
          <p:cNvPr id="40" name="Connector 39"/>
          <p:cNvCxnSpPr/>
          <p:nvPr/>
        </p:nvCxnSpPr>
        <p:spPr>
          <a:xfrm>
            <a:off x="1447800" y="3368964"/>
            <a:ext cx="9779000" cy="0"/>
          </a:xfrm>
          <a:prstGeom prst="bentConnector3">
            <a:avLst/>
          </a:prstGeom>
          <a:ln w="10160">
            <a:solidFill>
              <a:srgbClr val="333B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3272190"/>
            <a:ext cx="431800" cy="2571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00" b="0" i="0">
                <a:solidFill>
                  <a:srgbClr val="6E788C"/>
                </a:solidFill>
                <a:latin typeface="Menlo"/>
              </a:rPr>
              <a:t>20%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Oca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9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Şub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48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Mar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7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Nis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26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May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15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Haz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04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Tem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93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Ağu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82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Eyl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271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Eki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160000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Kas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893552" y="5010912"/>
            <a:ext cx="406400" cy="22860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ctr">
              <a:lnSpc>
                <a:spcPct val="125000"/>
              </a:lnSpc>
            </a:pPr>
            <a:r>
              <a:rPr sz="800" b="0" i="0">
                <a:solidFill>
                  <a:srgbClr val="6E788C"/>
                </a:solidFill>
                <a:latin typeface="Menlo"/>
              </a:rPr>
              <a:t>Ara</a:t>
            </a:r>
          </a:p>
        </p:txBody>
      </p:sp>
      <p:cxnSp>
        <p:nvCxnSpPr>
          <p:cNvPr id="54" name="Connector 53"/>
          <p:cNvCxnSpPr/>
          <p:nvPr/>
        </p:nvCxnSpPr>
        <p:spPr>
          <a:xfrm flipV="1">
            <a:off x="1447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54"/>
          <p:cNvCxnSpPr/>
          <p:nvPr/>
        </p:nvCxnSpPr>
        <p:spPr>
          <a:xfrm flipV="1">
            <a:off x="2336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55"/>
          <p:cNvCxnSpPr/>
          <p:nvPr/>
        </p:nvCxnSpPr>
        <p:spPr>
          <a:xfrm>
            <a:off x="3225800" y="3195782"/>
            <a:ext cx="889000" cy="259773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56"/>
          <p:cNvCxnSpPr/>
          <p:nvPr/>
        </p:nvCxnSpPr>
        <p:spPr>
          <a:xfrm>
            <a:off x="4114800" y="3455555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57"/>
          <p:cNvCxnSpPr/>
          <p:nvPr/>
        </p:nvCxnSpPr>
        <p:spPr>
          <a:xfrm flipV="1">
            <a:off x="5003800" y="3542145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58"/>
          <p:cNvCxnSpPr/>
          <p:nvPr/>
        </p:nvCxnSpPr>
        <p:spPr>
          <a:xfrm flipV="1">
            <a:off x="5892800" y="3368964"/>
            <a:ext cx="889000" cy="17318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 59"/>
          <p:cNvCxnSpPr/>
          <p:nvPr/>
        </p:nvCxnSpPr>
        <p:spPr>
          <a:xfrm>
            <a:off x="6781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or 60"/>
          <p:cNvCxnSpPr/>
          <p:nvPr/>
        </p:nvCxnSpPr>
        <p:spPr>
          <a:xfrm>
            <a:off x="7670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or 61"/>
          <p:cNvCxnSpPr/>
          <p:nvPr/>
        </p:nvCxnSpPr>
        <p:spPr>
          <a:xfrm flipV="1">
            <a:off x="8559800" y="3455555"/>
            <a:ext cx="889000" cy="86590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62"/>
          <p:cNvCxnSpPr/>
          <p:nvPr/>
        </p:nvCxnSpPr>
        <p:spPr>
          <a:xfrm flipV="1">
            <a:off x="9448800" y="3368964"/>
            <a:ext cx="889000" cy="86591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or 63"/>
          <p:cNvCxnSpPr/>
          <p:nvPr/>
        </p:nvCxnSpPr>
        <p:spPr>
          <a:xfrm flipV="1">
            <a:off x="10337800" y="3195782"/>
            <a:ext cx="889000" cy="173182"/>
          </a:xfrm>
          <a:prstGeom prst="bentConnector3">
            <a:avLst/>
          </a:prstGeom>
          <a:ln w="30480">
            <a:solidFill>
              <a:srgbClr val="34D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1419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6" name="Rounded Rectangle 65"/>
          <p:cNvSpPr/>
          <p:nvPr/>
        </p:nvSpPr>
        <p:spPr>
          <a:xfrm>
            <a:off x="2308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7" name="Rounded Rectangle 66"/>
          <p:cNvSpPr/>
          <p:nvPr/>
        </p:nvSpPr>
        <p:spPr>
          <a:xfrm>
            <a:off x="3197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8" name="Rounded Rectangle 67"/>
          <p:cNvSpPr/>
          <p:nvPr/>
        </p:nvSpPr>
        <p:spPr>
          <a:xfrm>
            <a:off x="4086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69" name="Rounded Rectangle 68"/>
          <p:cNvSpPr/>
          <p:nvPr/>
        </p:nvSpPr>
        <p:spPr>
          <a:xfrm>
            <a:off x="4975860" y="36007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0" name="Rounded Rectangle 69"/>
          <p:cNvSpPr/>
          <p:nvPr/>
        </p:nvSpPr>
        <p:spPr>
          <a:xfrm>
            <a:off x="5864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1" name="Rounded Rectangle 70"/>
          <p:cNvSpPr/>
          <p:nvPr/>
        </p:nvSpPr>
        <p:spPr>
          <a:xfrm>
            <a:off x="6753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2" name="Rounded Rectangle 71"/>
          <p:cNvSpPr/>
          <p:nvPr/>
        </p:nvSpPr>
        <p:spPr>
          <a:xfrm>
            <a:off x="7642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3" name="Rounded Rectangle 72"/>
          <p:cNvSpPr/>
          <p:nvPr/>
        </p:nvSpPr>
        <p:spPr>
          <a:xfrm>
            <a:off x="8531860" y="351420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4" name="Rounded Rectangle 73"/>
          <p:cNvSpPr/>
          <p:nvPr/>
        </p:nvSpPr>
        <p:spPr>
          <a:xfrm>
            <a:off x="9420860" y="3427615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5" name="Rounded Rectangle 74"/>
          <p:cNvSpPr/>
          <p:nvPr/>
        </p:nvSpPr>
        <p:spPr>
          <a:xfrm>
            <a:off x="10309860" y="3341024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76" name="Rounded Rectangle 75"/>
          <p:cNvSpPr/>
          <p:nvPr/>
        </p:nvSpPr>
        <p:spPr>
          <a:xfrm>
            <a:off x="11198860" y="31678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77" name="Connector 76"/>
          <p:cNvCxnSpPr/>
          <p:nvPr/>
        </p:nvCxnSpPr>
        <p:spPr>
          <a:xfrm flipV="1">
            <a:off x="1447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 77"/>
          <p:cNvCxnSpPr/>
          <p:nvPr/>
        </p:nvCxnSpPr>
        <p:spPr>
          <a:xfrm flipV="1">
            <a:off x="2336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or 78"/>
          <p:cNvCxnSpPr/>
          <p:nvPr/>
        </p:nvCxnSpPr>
        <p:spPr>
          <a:xfrm>
            <a:off x="3225800" y="3801918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or 79"/>
          <p:cNvCxnSpPr/>
          <p:nvPr/>
        </p:nvCxnSpPr>
        <p:spPr>
          <a:xfrm>
            <a:off x="4114800" y="3975100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or 80"/>
          <p:cNvCxnSpPr/>
          <p:nvPr/>
        </p:nvCxnSpPr>
        <p:spPr>
          <a:xfrm flipV="1">
            <a:off x="5003800" y="4061691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81"/>
          <p:cNvCxnSpPr/>
          <p:nvPr/>
        </p:nvCxnSpPr>
        <p:spPr>
          <a:xfrm flipV="1">
            <a:off x="5892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82"/>
          <p:cNvCxnSpPr/>
          <p:nvPr/>
        </p:nvCxnSpPr>
        <p:spPr>
          <a:xfrm flipV="1">
            <a:off x="6781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83"/>
          <p:cNvCxnSpPr/>
          <p:nvPr/>
        </p:nvCxnSpPr>
        <p:spPr>
          <a:xfrm>
            <a:off x="7670800" y="3888509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84"/>
          <p:cNvCxnSpPr/>
          <p:nvPr/>
        </p:nvCxnSpPr>
        <p:spPr>
          <a:xfrm flipV="1">
            <a:off x="8559800" y="3975100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85"/>
          <p:cNvCxnSpPr/>
          <p:nvPr/>
        </p:nvCxnSpPr>
        <p:spPr>
          <a:xfrm flipV="1">
            <a:off x="9448800" y="3888509"/>
            <a:ext cx="889000" cy="86591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86"/>
          <p:cNvCxnSpPr/>
          <p:nvPr/>
        </p:nvCxnSpPr>
        <p:spPr>
          <a:xfrm flipV="1">
            <a:off x="10337800" y="3715327"/>
            <a:ext cx="889000" cy="173182"/>
          </a:xfrm>
          <a:prstGeom prst="bentConnector3">
            <a:avLst/>
          </a:prstGeom>
          <a:ln w="30480">
            <a:solidFill>
              <a:srgbClr val="FFDD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1419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89" name="Rounded Rectangle 88"/>
          <p:cNvSpPr/>
          <p:nvPr/>
        </p:nvSpPr>
        <p:spPr>
          <a:xfrm>
            <a:off x="2308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0" name="Rounded Rectangle 89"/>
          <p:cNvSpPr/>
          <p:nvPr/>
        </p:nvSpPr>
        <p:spPr>
          <a:xfrm>
            <a:off x="3197860" y="37739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1" name="Rounded Rectangle 90"/>
          <p:cNvSpPr/>
          <p:nvPr/>
        </p:nvSpPr>
        <p:spPr>
          <a:xfrm>
            <a:off x="4086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2" name="Rounded Rectangle 91"/>
          <p:cNvSpPr/>
          <p:nvPr/>
        </p:nvSpPr>
        <p:spPr>
          <a:xfrm>
            <a:off x="4975860" y="4120342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3" name="Rounded Rectangle 92"/>
          <p:cNvSpPr/>
          <p:nvPr/>
        </p:nvSpPr>
        <p:spPr>
          <a:xfrm>
            <a:off x="5864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4" name="Rounded Rectangle 93"/>
          <p:cNvSpPr/>
          <p:nvPr/>
        </p:nvSpPr>
        <p:spPr>
          <a:xfrm>
            <a:off x="6753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5" name="Rounded Rectangle 94"/>
          <p:cNvSpPr/>
          <p:nvPr/>
        </p:nvSpPr>
        <p:spPr>
          <a:xfrm>
            <a:off x="7642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6" name="Rounded Rectangle 95"/>
          <p:cNvSpPr/>
          <p:nvPr/>
        </p:nvSpPr>
        <p:spPr>
          <a:xfrm>
            <a:off x="8531860" y="4033751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7" name="Rounded Rectangle 96"/>
          <p:cNvSpPr/>
          <p:nvPr/>
        </p:nvSpPr>
        <p:spPr>
          <a:xfrm>
            <a:off x="9420860" y="3947160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8" name="Rounded Rectangle 97"/>
          <p:cNvSpPr/>
          <p:nvPr/>
        </p:nvSpPr>
        <p:spPr>
          <a:xfrm>
            <a:off x="10309860" y="3860569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99" name="Rounded Rectangle 98"/>
          <p:cNvSpPr/>
          <p:nvPr/>
        </p:nvSpPr>
        <p:spPr>
          <a:xfrm>
            <a:off x="11198860" y="36873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cxnSp>
        <p:nvCxnSpPr>
          <p:cNvPr id="100" name="Connector 99"/>
          <p:cNvCxnSpPr/>
          <p:nvPr/>
        </p:nvCxnSpPr>
        <p:spPr>
          <a:xfrm flipV="1">
            <a:off x="1447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 100"/>
          <p:cNvCxnSpPr/>
          <p:nvPr/>
        </p:nvCxnSpPr>
        <p:spPr>
          <a:xfrm flipV="1">
            <a:off x="2336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 101"/>
          <p:cNvCxnSpPr/>
          <p:nvPr/>
        </p:nvCxnSpPr>
        <p:spPr>
          <a:xfrm>
            <a:off x="3225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 102"/>
          <p:cNvCxnSpPr/>
          <p:nvPr/>
        </p:nvCxnSpPr>
        <p:spPr>
          <a:xfrm flipV="1">
            <a:off x="4114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 103"/>
          <p:cNvCxnSpPr/>
          <p:nvPr/>
        </p:nvCxnSpPr>
        <p:spPr>
          <a:xfrm>
            <a:off x="5003800" y="4667827"/>
            <a:ext cx="889000" cy="86591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 104"/>
          <p:cNvCxnSpPr/>
          <p:nvPr/>
        </p:nvCxnSpPr>
        <p:spPr>
          <a:xfrm flipV="1">
            <a:off x="5892800" y="4711123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 105"/>
          <p:cNvCxnSpPr/>
          <p:nvPr/>
        </p:nvCxnSpPr>
        <p:spPr>
          <a:xfrm flipV="1">
            <a:off x="6781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 106"/>
          <p:cNvCxnSpPr/>
          <p:nvPr/>
        </p:nvCxnSpPr>
        <p:spPr>
          <a:xfrm>
            <a:off x="7670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 107"/>
          <p:cNvCxnSpPr/>
          <p:nvPr/>
        </p:nvCxnSpPr>
        <p:spPr>
          <a:xfrm flipV="1">
            <a:off x="8559800" y="4667827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 108"/>
          <p:cNvCxnSpPr/>
          <p:nvPr/>
        </p:nvCxnSpPr>
        <p:spPr>
          <a:xfrm flipV="1">
            <a:off x="9448800" y="4624532"/>
            <a:ext cx="889000" cy="43295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 109"/>
          <p:cNvCxnSpPr/>
          <p:nvPr/>
        </p:nvCxnSpPr>
        <p:spPr>
          <a:xfrm flipV="1">
            <a:off x="10337800" y="4581236"/>
            <a:ext cx="889000" cy="43296"/>
          </a:xfrm>
          <a:prstGeom prst="bentConnector3">
            <a:avLst/>
          </a:prstGeom>
          <a:ln w="30480">
            <a:solidFill>
              <a:srgbClr val="60A5F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ounded Rectangle 110"/>
          <p:cNvSpPr/>
          <p:nvPr/>
        </p:nvSpPr>
        <p:spPr>
          <a:xfrm>
            <a:off x="1419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2" name="Rounded Rectangle 111"/>
          <p:cNvSpPr/>
          <p:nvPr/>
        </p:nvSpPr>
        <p:spPr>
          <a:xfrm>
            <a:off x="2308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3" name="Rounded Rectangle 112"/>
          <p:cNvSpPr/>
          <p:nvPr/>
        </p:nvSpPr>
        <p:spPr>
          <a:xfrm>
            <a:off x="3197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4" name="Rounded Rectangle 113"/>
          <p:cNvSpPr/>
          <p:nvPr/>
        </p:nvSpPr>
        <p:spPr>
          <a:xfrm>
            <a:off x="4086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5" name="Rounded Rectangle 114"/>
          <p:cNvSpPr/>
          <p:nvPr/>
        </p:nvSpPr>
        <p:spPr>
          <a:xfrm>
            <a:off x="4975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6" name="Rounded Rectangle 115"/>
          <p:cNvSpPr/>
          <p:nvPr/>
        </p:nvSpPr>
        <p:spPr>
          <a:xfrm>
            <a:off x="5864860" y="4726478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7" name="Rounded Rectangle 116"/>
          <p:cNvSpPr/>
          <p:nvPr/>
        </p:nvSpPr>
        <p:spPr>
          <a:xfrm>
            <a:off x="6753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8" name="Rounded Rectangle 117"/>
          <p:cNvSpPr/>
          <p:nvPr/>
        </p:nvSpPr>
        <p:spPr>
          <a:xfrm>
            <a:off x="7642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19" name="Rounded Rectangle 118"/>
          <p:cNvSpPr/>
          <p:nvPr/>
        </p:nvSpPr>
        <p:spPr>
          <a:xfrm>
            <a:off x="8531860" y="4683183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0" name="Rounded Rectangle 119"/>
          <p:cNvSpPr/>
          <p:nvPr/>
        </p:nvSpPr>
        <p:spPr>
          <a:xfrm>
            <a:off x="9420860" y="4639887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1" name="Rounded Rectangle 120"/>
          <p:cNvSpPr/>
          <p:nvPr/>
        </p:nvSpPr>
        <p:spPr>
          <a:xfrm>
            <a:off x="10309860" y="4596592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2" name="Rounded Rectangle 121"/>
          <p:cNvSpPr/>
          <p:nvPr/>
        </p:nvSpPr>
        <p:spPr>
          <a:xfrm>
            <a:off x="11198860" y="4553296"/>
            <a:ext cx="55880" cy="5588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3" name="Rounded Rectangle 122"/>
          <p:cNvSpPr/>
          <p:nvPr/>
        </p:nvSpPr>
        <p:spPr>
          <a:xfrm>
            <a:off x="81280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4" name="TextBox 123"/>
          <p:cNvSpPr txBox="1"/>
          <p:nvPr/>
        </p:nvSpPr>
        <p:spPr>
          <a:xfrm>
            <a:off x="83058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Zirve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91948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6" name="TextBox 125"/>
          <p:cNvSpPr txBox="1"/>
          <p:nvPr/>
        </p:nvSpPr>
        <p:spPr>
          <a:xfrm>
            <a:off x="93726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Ortalama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0261600" y="2984500"/>
            <a:ext cx="101600" cy="1016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28" name="TextBox 127"/>
          <p:cNvSpPr txBox="1"/>
          <p:nvPr/>
        </p:nvSpPr>
        <p:spPr>
          <a:xfrm>
            <a:off x="10439400" y="2923540"/>
            <a:ext cx="10160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>
                <a:solidFill>
                  <a:srgbClr val="8A96A8"/>
                </a:solidFill>
                <a:latin typeface="Helvetica Neue"/>
              </a:rPr>
              <a:t>Taban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12800" y="5283454"/>
            <a:ext cx="10617200" cy="31432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100" b="0" i="1">
                <a:solidFill>
                  <a:srgbClr val="6E788C"/>
                </a:solidFill>
                <a:latin typeface="Helvetica Neue"/>
              </a:rPr>
              <a:t>Aylık hedef getiri %4–20. Getiriler piyasa koşulları, oynaklık, likidite ve model uyarlamasına göre değişir.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14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23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64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6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48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32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74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6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4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3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995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37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79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2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63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0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47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289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331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373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415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2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2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2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2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2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2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1457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1355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1397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1439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g_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67" name="Glow 967"/>
          <p:cNvSpPr/>
          <p:nvPr/>
        </p:nvSpPr>
        <p:spPr>
          <a:xfrm>
            <a:off x="-1463039" y="-2286000"/>
            <a:ext cx="6217920" cy="6217920"/>
          </a:xfrm>
          <a:prstGeom prst="ellipse">
            <a:avLst/>
          </a:prstGeom>
          <a:gradFill>
            <a:gsLst>
              <a:gs pos="0">
                <a:srgbClr val="FFDD57">
                  <a:alpha val="8000"/>
                </a:srgbClr>
              </a:gs>
              <a:gs pos="100000">
                <a:srgbClr val="FFDD5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966" name="Glow 966"/>
          <p:cNvSpPr/>
          <p:nvPr/>
        </p:nvSpPr>
        <p:spPr>
          <a:xfrm>
            <a:off x="7818120" y="3246120"/>
            <a:ext cx="5943600" cy="5943600"/>
          </a:xfrm>
          <a:prstGeom prst="ellipse">
            <a:avLst/>
          </a:prstGeom>
          <a:gradFill>
            <a:gsLst>
              <a:gs pos="0">
                <a:srgbClr val="34D399">
                  <a:alpha val="6000"/>
                </a:srgbClr>
              </a:gs>
              <a:gs pos="100000">
                <a:srgbClr val="34D399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wrap="square">
            <a:normAutofit/>
          </a:bodyPr>
          <a:lstStyle/>
          <a:p/>
        </p:txBody>
      </p:sp>
      <p:sp>
        <p:nvSpPr>
          <p:cNvPr id="3" name="Rounded Rectangle 2"/>
          <p:cNvSpPr/>
          <p:nvPr/>
        </p:nvSpPr>
        <p:spPr>
          <a:xfrm>
            <a:off x="812800" y="508000"/>
            <a:ext cx="1206703" cy="342900"/>
          </a:xfrm>
          <a:prstGeom prst="roundRect">
            <a:avLst>
              <a:gd name="adj" fmla="val 48148"/>
            </a:avLst>
          </a:prstGeom>
          <a:solidFill>
            <a:srgbClr val="14161F"/>
          </a:solidFill>
          <a:ln w="12700">
            <a:solidFill>
              <a:srgbClr val="4A3D1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4" name="Freeform 3"/>
          <p:cNvSpPr/>
          <p:nvPr/>
        </p:nvSpPr>
        <p:spPr>
          <a:xfrm>
            <a:off x="990600" y="6096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0"/>
                </a:moveTo>
                <a:lnTo>
                  <a:pt x="7" y="4"/>
                </a:lnTo>
                <a:lnTo>
                  <a:pt x="10" y="6"/>
                </a:lnTo>
                <a:lnTo>
                  <a:pt x="7" y="7"/>
                </a:lnTo>
                <a:lnTo>
                  <a:pt x="5" y="10"/>
                </a:lnTo>
                <a:lnTo>
                  <a:pt x="3" y="7"/>
                </a:lnTo>
                <a:lnTo>
                  <a:pt x="0" y="6"/>
                </a:lnTo>
                <a:lnTo>
                  <a:pt x="3" y="4"/>
                </a:lnTo>
                <a:close/>
              </a:path>
            </a:pathLst>
          </a:custGeom>
          <a:solidFill>
            <a:srgbClr val="FFD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1231900" y="485140"/>
            <a:ext cx="769620" cy="342900"/>
          </a:xfrm>
          <a:prstGeom prst="rect">
            <a:avLst/>
          </a:prstGeom>
          <a:noFill/>
        </p:spPr>
        <p:txBody>
          <a:bodyPr wrap="none" lIns="0" rIns="0" tIns="0" bIns="0" anchor="ctr">
            <a:noAutofit/>
          </a:bodyPr>
          <a:lstStyle/>
          <a:p>
            <a:pPr algn="l">
              <a:lnSpc>
                <a:spcPct val="125000"/>
              </a:lnSpc>
            </a:pPr>
            <a:r>
              <a:rPr sz="1000" b="0" i="0" spc="240">
                <a:solidFill>
                  <a:srgbClr val="FFDD57"/>
                </a:solidFill>
                <a:latin typeface="Helvetica Neue Medium"/>
              </a:rPr>
              <a:t>KANIT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00" y="924306"/>
            <a:ext cx="11379200" cy="5524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Rakamlar sözlerden </a:t>
            </a:r>
            <a:r>
              <a:rPr sz="2900" b="1" i="0">
                <a:gradFill>
                  <a:gsLst>
                    <a:gs pos="0">
                      <a:srgbClr val="FFE9A8"/>
                    </a:gs>
                    <a:gs pos="55000">
                      <a:srgbClr val="FFDD57"/>
                    </a:gs>
                    <a:gs pos="100000">
                      <a:srgbClr val="F3A93B"/>
                    </a:gs>
                  </a:gsLst>
                  <a:lin ang="5400000" scaled="0"/>
                </a:gradFill>
                <a:latin typeface="Helvetica Neue"/>
              </a:rPr>
              <a:t>daha güçlü</a:t>
            </a:r>
            <a:r>
              <a:rPr sz="2900" b="1" i="0">
                <a:solidFill>
                  <a:srgbClr val="FFFFFF"/>
                </a:solidFill>
                <a:latin typeface="Helvetica Neue"/>
              </a:rPr>
              <a:t xml:space="preserve"> konuşur.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599440"/>
            <a:ext cx="29464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1000" b="0" i="0" spc="220">
                <a:solidFill>
                  <a:srgbClr val="8A96A8"/>
                </a:solidFill>
                <a:latin typeface="Helvetica Neue Medium"/>
              </a:rPr>
              <a:t>METATRONICS</a:t>
            </a:r>
          </a:p>
        </p:txBody>
      </p:sp>
      <p:pic>
        <p:nvPicPr>
          <p:cNvPr id="8" name="Picture 7" descr="mark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300" y="584200"/>
            <a:ext cx="228220" cy="203200"/>
          </a:xfrm>
          <a:prstGeom prst="rect">
            <a:avLst/>
          </a:prstGeom>
        </p:spPr>
      </p:pic>
      <p:cxnSp>
        <p:nvCxnSpPr>
          <p:cNvPr id="9" name="Connector 8"/>
          <p:cNvCxnSpPr/>
          <p:nvPr/>
        </p:nvCxnSpPr>
        <p:spPr>
          <a:xfrm>
            <a:off x="812800" y="6388100"/>
            <a:ext cx="105664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2800" y="6480683"/>
            <a:ext cx="11379200" cy="180975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/>
            <a:r>
              <a:rPr sz="950" b="0" i="0" spc="120">
                <a:solidFill>
                  <a:srgbClr val="FFDD57"/>
                </a:solidFill>
                <a:latin typeface="Helvetica Neue Medium"/>
              </a:rPr>
              <a:t>09</a:t>
            </a:r>
            <a:r>
              <a:rPr sz="950" b="0" i="0" spc="120">
                <a:solidFill>
                  <a:srgbClr val="6E788C"/>
                </a:solidFill>
                <a:latin typeface="Helvetica Neue Medium"/>
              </a:rPr>
              <a:t xml:space="preserve">   /   DOĞRULANABİLİR KÂRLAR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200" y="6467983"/>
            <a:ext cx="3860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 spc="100" u="none">
                <a:solidFill>
                  <a:srgbClr val="6E788C"/>
                </a:solidFill>
                <a:latin typeface="Helvetica Neue Medium"/>
                <a:hlinkClick r:id="rId4"/>
              </a:rPr>
              <a:t>metatronics.global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28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10287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34D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13208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Yayımlanan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8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Aylık K&amp;Z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196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46355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60A5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9276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Zincir üstü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76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İşlem kayıtları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026400" y="1930400"/>
            <a:ext cx="3352800" cy="635000"/>
          </a:xfrm>
          <a:prstGeom prst="roundRect">
            <a:avLst>
              <a:gd name="adj" fmla="val 24000"/>
            </a:avLst>
          </a:prstGeom>
          <a:gradFill rotWithShape="1">
            <a:gsLst>
              <a:gs pos="0">
                <a:srgbClr val="262C3D"/>
              </a:gs>
              <a:gs pos="100000">
                <a:srgbClr val="12151E"/>
              </a:gs>
            </a:gsLst>
            <a:lin ang="5400000" scaled="0"/>
          </a:gradFill>
          <a:ln w="12700">
            <a:solidFill>
              <a:srgbClr val="313847"/>
            </a:solidFill>
          </a:ln>
          <a:effectLst>
            <a:outerShdw blurRad="200025" dist="40005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242300" y="2184400"/>
            <a:ext cx="127000" cy="127000"/>
          </a:xfrm>
          <a:prstGeom prst="roundRect">
            <a:avLst>
              <a:gd name="adj" fmla="val 50000"/>
            </a:avLst>
          </a:prstGeom>
          <a:solidFill>
            <a:srgbClr val="C084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534400" y="2026539"/>
            <a:ext cx="2768600" cy="3857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350" b="0" i="0">
                <a:solidFill>
                  <a:srgbClr val="FFFFFF"/>
                </a:solidFill>
                <a:latin typeface="Helvetica Neue Medium"/>
              </a:rPr>
              <a:t>Gerçek zamanlı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34400" y="2261997"/>
            <a:ext cx="2768600" cy="30003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50" b="0" i="0">
                <a:solidFill>
                  <a:srgbClr val="8A96A8"/>
                </a:solidFill>
                <a:latin typeface="Helvetica Neue"/>
              </a:rPr>
              <a:t>Veri güncellemeleri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2800" y="2692400"/>
            <a:ext cx="10566400" cy="3581400"/>
          </a:xfrm>
          <a:prstGeom prst="roundRect">
            <a:avLst>
              <a:gd name="adj" fmla="val 4964"/>
            </a:avLst>
          </a:prstGeom>
          <a:solidFill>
            <a:srgbClr val="0F1119"/>
          </a:solidFill>
          <a:ln w="12700">
            <a:solidFill>
              <a:srgbClr val="1B1F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>
            <a:normAutofit/>
          </a:bodyPr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1117600" y="2872740"/>
            <a:ext cx="10617200" cy="285750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1000" b="0" i="0" spc="160">
                <a:solidFill>
                  <a:srgbClr val="8A96A8"/>
                </a:solidFill>
                <a:latin typeface="Helvetica Neue Medium"/>
              </a:rPr>
              <a:t>İŞLEM TERMİNALİ — AYLIK K&amp;Z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3200" y="2876169"/>
            <a:ext cx="20320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Menlo"/>
              </a:rPr>
              <a:t>GÖSTERİM VERİSİ</a:t>
            </a:r>
          </a:p>
        </p:txBody>
      </p:sp>
      <p:cxnSp>
        <p:nvCxnSpPr>
          <p:cNvPr id="27" name="Connector 26"/>
          <p:cNvCxnSpPr/>
          <p:nvPr/>
        </p:nvCxnSpPr>
        <p:spPr>
          <a:xfrm>
            <a:off x="1117600" y="3225800"/>
            <a:ext cx="9956800" cy="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76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TARİH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PARİTE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052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TÜR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370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DURUM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17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860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052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0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+$3,412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46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7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2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370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+$1,820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546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7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860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370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-$640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546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7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860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052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370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+$2,105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546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7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860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052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9370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+$4,775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546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7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2860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052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70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-$320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546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17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860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ADA/USDT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052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370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+$890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546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84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TARİH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168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PARİTE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636000" y="3333369"/>
            <a:ext cx="812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TÜR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678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P&amp;L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85400" y="3333369"/>
            <a:ext cx="939800" cy="242888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850" b="0" i="0" spc="100">
                <a:solidFill>
                  <a:srgbClr val="6E788C"/>
                </a:solidFill>
                <a:latin typeface="Helvetica Neue Medium"/>
              </a:rPr>
              <a:t>DURUM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48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16800" y="36612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636000" y="36612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0678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+$1,560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85400" y="36612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09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6800" y="40041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BNB/USDT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636000" y="40041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0678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+$3,220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0185400" y="40041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48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416800" y="43470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636000" y="43470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0678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-$480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185400" y="43470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48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416800" y="46899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ETH/USDT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636000" y="46899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678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+$2,890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185400" y="46899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248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50328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DOT/USDT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36000" y="50328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0678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+$1,140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0185400" y="50328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48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416800" y="53757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BTC/USDT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636000" y="53757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22D3EE"/>
                </a:solidFill>
                <a:latin typeface="Menlo"/>
              </a:rPr>
              <a:t>LONG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0678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+$5,330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185400" y="53757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34D399"/>
                </a:solidFill>
                <a:latin typeface="Menlo"/>
              </a:rPr>
              <a:t>PROFIT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248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8A96A8"/>
                </a:solidFill>
                <a:latin typeface="Menlo"/>
              </a:rPr>
              <a:t>Apr 14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16800" y="5718683"/>
            <a:ext cx="1066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0" i="0">
                <a:solidFill>
                  <a:srgbClr val="F8FAFC"/>
                </a:solidFill>
                <a:latin typeface="Menlo"/>
              </a:rPr>
              <a:t>SOL/USDT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636000" y="5718683"/>
            <a:ext cx="812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l">
              <a:lnSpc>
                <a:spcPct val="125000"/>
              </a:lnSpc>
            </a:pPr>
            <a:r>
              <a:rPr sz="950" b="1" i="0">
                <a:solidFill>
                  <a:srgbClr val="FFDD57"/>
                </a:solidFill>
                <a:latin typeface="Menlo"/>
              </a:rPr>
              <a:t>SHORT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0678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-$290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85400" y="5718683"/>
            <a:ext cx="939800" cy="271462"/>
          </a:xfrm>
          <a:prstGeom prst="rect">
            <a:avLst/>
          </a:prstGeom>
          <a:noFill/>
        </p:spPr>
        <p:txBody>
          <a:bodyPr wrap="square" lIns="0" rIns="0" tIns="0" bIns="0" anchor="t">
            <a:normAutofit/>
          </a:bodyPr>
          <a:lstStyle/>
          <a:p>
            <a:pPr algn="r">
              <a:lnSpc>
                <a:spcPct val="125000"/>
              </a:lnSpc>
            </a:pPr>
            <a:r>
              <a:rPr sz="950" b="0" i="0">
                <a:solidFill>
                  <a:srgbClr val="F87171"/>
                </a:solidFill>
                <a:latin typeface="Menlo"/>
              </a:rPr>
              <a:t>LOSS</a:t>
            </a:r>
          </a:p>
        </p:txBody>
      </p:sp>
      <p:cxnSp>
        <p:nvCxnSpPr>
          <p:cNvPr id="108" name="Connector 107"/>
          <p:cNvCxnSpPr/>
          <p:nvPr/>
        </p:nvCxnSpPr>
        <p:spPr>
          <a:xfrm>
            <a:off x="6096000" y="3352800"/>
            <a:ext cx="0" cy="2717800"/>
          </a:xfrm>
          <a:prstGeom prst="bentConnector3">
            <a:avLst/>
          </a:prstGeom>
          <a:ln w="12700">
            <a:solidFill>
              <a:srgbClr val="1B1F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Motion origin="layout" path="M 0 0.045 L 0 0 E" pathEditMode="relative" rAng="0" ptsTypes="">
                                      <p:cBhvr additive="base">
                                        <p:cTn id="11" dur="6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4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6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48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35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7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19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6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3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45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87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29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2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13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5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97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16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758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2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34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76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2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118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16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02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2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244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2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286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328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2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2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2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2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2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2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2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2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2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2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2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2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2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2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2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2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2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1412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2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131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352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394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436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2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478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2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52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2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562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2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1604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2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646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2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1688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2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1649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169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2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1733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1775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1817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2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859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2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1901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2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1943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2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1985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2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2027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2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1988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203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2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2072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2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2114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2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2156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2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2198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2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224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2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2282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2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2324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2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2366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2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2327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2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2369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2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2411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2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2453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2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2495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2537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2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2579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2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2621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2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2663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2705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2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2666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2708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