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mp4" ContentType="video/mp4"/>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12192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metatronics.global/" TargetMode="External"/><Relationship Id="rId6" Type="http://schemas.openxmlformats.org/officeDocument/2006/relationships/hyperlink" Target="https://t.me/MetatronicsBo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metatronics.glob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hyperlink" Target="https://metatronics.global/" TargetMode="External"/><Relationship Id="rId6" Type="http://schemas.openxmlformats.org/officeDocument/2006/relationships/hyperlink" Target="https://t.me/MetatronicsBot" TargetMode="External"/><Relationship Id="rId7" Type="http://schemas.openxmlformats.org/officeDocument/2006/relationships/hyperlink" Target="https://x.com/metatronics_"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metatronics.glob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metatronics.global/" TargetMode="External"/><Relationship Id="rId7" Type="http://schemas.openxmlformats.org/officeDocument/2006/relationships/hyperlink" Target="https://t.me/MetatronicsBo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metatronics.glob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hyperlink" Target="https://metatronics.globa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9.png"/><Relationship Id="rId5" Type="http://schemas.microsoft.com/office/2007/relationships/media" Target="../media/media1.mp4"/><Relationship Id="rId6" Type="http://schemas.openxmlformats.org/officeDocument/2006/relationships/video" Target="../media/media1.mp4"/><Relationship Id="rId7" Type="http://schemas.openxmlformats.org/officeDocument/2006/relationships/hyperlink" Target="https://metatronics.glob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metatronics.glob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metatronics.glob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hyperlink" Target="https://metatronics.global/" TargetMode="Externa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ver.png"/>
          <p:cNvPicPr>
            <a:picLocks noChangeAspect="1"/>
          </p:cNvPicPr>
          <p:nvPr/>
        </p:nvPicPr>
        <p:blipFill>
          <a:blip r:embed="rId2"/>
          <a:stretch>
            <a:fillRect/>
          </a:stretch>
        </p:blipFill>
        <p:spPr>
          <a:xfrm>
            <a:off x="0" y="0"/>
            <a:ext cx="12192000" cy="6858000"/>
          </a:xfrm>
          <a:prstGeom prst="rect">
            <a:avLst/>
          </a:prstGeom>
        </p:spPr>
      </p:pic>
      <p:sp>
        <p:nvSpPr>
          <p:cNvPr id="951" name="Glow 951"/>
          <p:cNvSpPr/>
          <p:nvPr/>
        </p:nvSpPr>
        <p:spPr>
          <a:xfrm>
            <a:off x="2212848" y="-1143000"/>
            <a:ext cx="7772400" cy="7772400"/>
          </a:xfrm>
          <a:prstGeom prst="ellipse">
            <a:avLst/>
          </a:prstGeom>
          <a:gradFill>
            <a:gsLst>
              <a:gs pos="0">
                <a:srgbClr val="FFDD57">
                  <a:alpha val="5000"/>
                </a:srgbClr>
              </a:gs>
              <a:gs pos="100000">
                <a:srgbClr val="FFDD57">
                  <a:alpha val="0"/>
                </a:srgbClr>
              </a:gs>
            </a:gsLst>
            <a:path path="circle">
              <a:fillToRect l="50000" t="50000" r="50000" b="50000"/>
            </a:path>
          </a:gradFill>
          <a:ln>
            <a:noFill/>
          </a:ln>
        </p:spPr>
        <p:txBody>
          <a:bodyPr wrap="square">
            <a:normAutofit/>
          </a:bodyPr>
          <a:lstStyle/>
          <a:p/>
        </p:txBody>
      </p:sp>
      <p:sp>
        <p:nvSpPr>
          <p:cNvPr id="950" name="Glow 950"/>
          <p:cNvSpPr/>
          <p:nvPr/>
        </p:nvSpPr>
        <p:spPr>
          <a:xfrm>
            <a:off x="-1280160" y="3474720"/>
            <a:ext cx="5486400" cy="5486400"/>
          </a:xfrm>
          <a:prstGeom prst="ellipse">
            <a:avLst/>
          </a:prstGeom>
          <a:gradFill>
            <a:gsLst>
              <a:gs pos="0">
                <a:srgbClr val="34D399">
                  <a:alpha val="5000"/>
                </a:srgbClr>
              </a:gs>
              <a:gs pos="100000">
                <a:srgbClr val="34D399">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3695700" y="812800"/>
            <a:ext cx="4800600" cy="381000"/>
          </a:xfrm>
          <a:prstGeom prst="roundRect">
            <a:avLst>
              <a:gd name="adj" fmla="val 50000"/>
            </a:avLst>
          </a:prstGeom>
          <a:solidFill>
            <a:srgbClr val="0F1119"/>
          </a:solidFill>
          <a:ln w="1270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Rounded Rectangle 3"/>
          <p:cNvSpPr/>
          <p:nvPr/>
        </p:nvSpPr>
        <p:spPr>
          <a:xfrm>
            <a:off x="3981450" y="958850"/>
            <a:ext cx="88900" cy="8890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4254500" y="788797"/>
            <a:ext cx="1409700" cy="381000"/>
          </a:xfrm>
          <a:prstGeom prst="rect">
            <a:avLst/>
          </a:prstGeom>
          <a:noFill/>
        </p:spPr>
        <p:txBody>
          <a:bodyPr wrap="none" lIns="0" rIns="0" tIns="0" bIns="0" anchor="ctr">
            <a:noAutofit/>
          </a:bodyPr>
          <a:lstStyle/>
          <a:p>
            <a:pPr algn="l">
              <a:lnSpc>
                <a:spcPct val="125000"/>
              </a:lnSpc>
            </a:pPr>
            <a:r>
              <a:rPr sz="570" b="0" i="0" spc="200">
                <a:solidFill>
                  <a:srgbClr val="8A96A8"/>
                </a:solidFill>
                <a:latin typeface="Helvetica Neue Medium"/>
              </a:rPr>
              <a:t>HỆ THỐNG ĐANG HOẠT ĐỘNG</a:t>
            </a:r>
          </a:p>
        </p:txBody>
      </p:sp>
      <p:cxnSp>
        <p:nvCxnSpPr>
          <p:cNvPr id="6" name="Connector 5"/>
          <p:cNvCxnSpPr/>
          <p:nvPr/>
        </p:nvCxnSpPr>
        <p:spPr>
          <a:xfrm>
            <a:off x="5753100" y="927100"/>
            <a:ext cx="0" cy="152400"/>
          </a:xfrm>
          <a:prstGeom prst="bentConnector3">
            <a:avLst/>
          </a:prstGeom>
          <a:ln w="12700">
            <a:solidFill>
              <a:srgbClr val="242A39"/>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69000" y="788797"/>
            <a:ext cx="2324100" cy="381000"/>
          </a:xfrm>
          <a:prstGeom prst="rect">
            <a:avLst/>
          </a:prstGeom>
          <a:noFill/>
        </p:spPr>
        <p:txBody>
          <a:bodyPr wrap="none" lIns="0" rIns="0" tIns="0" bIns="0" anchor="ctr">
            <a:noAutofit/>
          </a:bodyPr>
          <a:lstStyle/>
          <a:p>
            <a:pPr algn="l">
              <a:lnSpc>
                <a:spcPct val="125000"/>
              </a:lnSpc>
            </a:pPr>
            <a:r>
              <a:rPr sz="674" b="0" i="0" spc="200">
                <a:solidFill>
                  <a:srgbClr val="FFDD57"/>
                </a:solidFill>
                <a:latin typeface="Helvetica Neue Medium"/>
              </a:rPr>
              <a:t>139.0K+ THÀNH VIÊN ĐANG HOẠT ĐỘNG</a:t>
            </a:r>
          </a:p>
        </p:txBody>
      </p:sp>
      <p:pic>
        <p:nvPicPr>
          <p:cNvPr id="8" name="Picture 7" descr="glow_gold.png"/>
          <p:cNvPicPr>
            <a:picLocks noChangeAspect="1"/>
          </p:cNvPicPr>
          <p:nvPr/>
        </p:nvPicPr>
        <p:blipFill>
          <a:blip r:embed="rId3"/>
          <a:stretch>
            <a:fillRect/>
          </a:stretch>
        </p:blipFill>
        <p:spPr>
          <a:xfrm>
            <a:off x="2921000" y="-508000"/>
            <a:ext cx="6350000" cy="6350000"/>
          </a:xfrm>
          <a:prstGeom prst="rect">
            <a:avLst/>
          </a:prstGeom>
        </p:spPr>
      </p:pic>
      <p:pic>
        <p:nvPicPr>
          <p:cNvPr id="9" name="Picture 8" descr="logo_white.png"/>
          <p:cNvPicPr>
            <a:picLocks noChangeAspect="1"/>
          </p:cNvPicPr>
          <p:nvPr/>
        </p:nvPicPr>
        <p:blipFill>
          <a:blip r:embed="rId4"/>
          <a:stretch>
            <a:fillRect/>
          </a:stretch>
        </p:blipFill>
        <p:spPr>
          <a:xfrm>
            <a:off x="4332961" y="1371600"/>
            <a:ext cx="3526079" cy="2844800"/>
          </a:xfrm>
          <a:prstGeom prst="rect">
            <a:avLst/>
          </a:prstGeom>
        </p:spPr>
      </p:pic>
      <p:sp>
        <p:nvSpPr>
          <p:cNvPr id="10" name="TextBox 9"/>
          <p:cNvSpPr txBox="1"/>
          <p:nvPr/>
        </p:nvSpPr>
        <p:spPr>
          <a:xfrm>
            <a:off x="0" y="4438396"/>
            <a:ext cx="12242800" cy="400050"/>
          </a:xfrm>
          <a:prstGeom prst="rect">
            <a:avLst/>
          </a:prstGeom>
          <a:noFill/>
        </p:spPr>
        <p:txBody>
          <a:bodyPr wrap="square" lIns="0" rIns="0" tIns="0" bIns="0" anchor="t">
            <a:normAutofit/>
          </a:bodyPr>
          <a:lstStyle/>
          <a:p>
            <a:pPr algn="ctr">
              <a:lnSpc>
                <a:spcPct val="125000"/>
              </a:lnSpc>
            </a:pPr>
            <a:r>
              <a:rPr sz="1400" b="0" i="0">
                <a:solidFill>
                  <a:srgbClr val="8A96A8"/>
                </a:solidFill>
                <a:latin typeface="Helvetica Neue"/>
              </a:rPr>
              <a:t>Vận hành bởi 20+ AI giao dịch · Lợi nhuận cơ sở từ 4%+ · Tăng trưởng dựa trên giới thiệu</a:t>
            </a:r>
          </a:p>
        </p:txBody>
      </p:sp>
      <p:cxnSp>
        <p:nvCxnSpPr>
          <p:cNvPr id="19" name="Connector 1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12800" y="6467983"/>
            <a:ext cx="3860800" cy="271462"/>
          </a:xfrm>
          <a:prstGeom prst="rect">
            <a:avLst/>
          </a:prstGeom>
          <a:noFill/>
        </p:spPr>
        <p:txBody>
          <a:bodyPr wrap="square" lIns="0" rIns="0" tIns="0" bIns="0" anchor="t">
            <a:normAutofit/>
          </a:bodyPr>
          <a:lstStyle/>
          <a:p>
            <a:pPr algn="l">
              <a:lnSpc>
                <a:spcPct val="125000"/>
              </a:lnSpc>
            </a:pPr>
            <a:r>
              <a:rPr sz="950" b="0" i="0" spc="100" u="none">
                <a:solidFill>
                  <a:srgbClr val="6E788C"/>
                </a:solidFill>
                <a:latin typeface="Helvetica Neue Medium"/>
                <a:hlinkClick r:id="rId5"/>
              </a:rPr>
              <a:t>metatronics.global</a:t>
            </a:r>
          </a:p>
        </p:txBody>
      </p:sp>
      <p:sp>
        <p:nvSpPr>
          <p:cNvPr id="21" name="TextBox 20"/>
          <p:cNvSpPr txBox="1"/>
          <p:nvPr/>
        </p:nvSpPr>
        <p:spPr>
          <a:xfrm>
            <a:off x="10617200" y="6455283"/>
            <a:ext cx="1574800" cy="180975"/>
          </a:xfrm>
          <a:prstGeom prst="rect">
            <a:avLst/>
          </a:prstGeom>
          <a:noFill/>
        </p:spPr>
        <p:txBody>
          <a:bodyPr wrap="square" lIns="0" rIns="0" tIns="0" bIns="0" anchor="t">
            <a:normAutofit/>
          </a:bodyPr>
          <a:lstStyle/>
          <a:p>
            <a:pPr algn="l"/>
            <a:r>
              <a:rPr sz="950" b="0" i="0" spc="150">
                <a:solidFill>
                  <a:srgbClr val="FFDD57"/>
                </a:solidFill>
                <a:latin typeface="Helvetica Neue Medium"/>
              </a:rPr>
              <a:t>2026</a:t>
            </a:r>
          </a:p>
        </p:txBody>
      </p:sp>
      <p:sp>
        <p:nvSpPr>
          <p:cNvPr id="800" name="Chip 800"/>
          <p:cNvSpPr/>
          <p:nvPr/>
        </p:nvSpPr>
        <p:spPr>
          <a:xfrm>
            <a:off x="4002786" y="5175504"/>
            <a:ext cx="1336548" cy="420624"/>
          </a:xfrm>
          <a:prstGeom prst="roundRect">
            <a:avLst>
              <a:gd name="adj" fmla="val 50000"/>
            </a:avLst>
          </a:prstGeom>
          <a:solidFill>
            <a:srgbClr val="1B1F2B"/>
          </a:solidFill>
          <a:ln w="12700">
            <a:solidFill>
              <a:srgbClr val="2A2F3D"/>
            </a:solidFill>
          </a:ln>
        </p:spPr>
        <p:txBody>
          <a:bodyPr lIns="0" rIns="0" tIns="0" bIns="0" anchor="ctr" wrap="none"/>
          <a:lstStyle/>
          <a:p>
            <a:pPr algn="ctr"/>
            <a:r>
              <a:rPr lang="en-US" sz="1200" b="1">
                <a:solidFill>
                  <a:srgbClr val="FFDD57"/>
                </a:solidFill>
                <a:latin typeface="Helvetica Neue"/>
              </a:rPr>
              <a:t>●  </a:t>
            </a:r>
            <a:r>
              <a:rPr lang="en-US" sz="1200" b="0">
                <a:solidFill>
                  <a:srgbClr val="EEF1F6"/>
                </a:solidFill>
                <a:latin typeface="Helvetica Neue"/>
              </a:rPr>
              <a:t>Nạp từ $20</a:t>
            </a:r>
          </a:p>
        </p:txBody>
      </p:sp>
      <p:sp>
        <p:nvSpPr>
          <p:cNvPr id="801" name="Chip 801"/>
          <p:cNvSpPr/>
          <p:nvPr/>
        </p:nvSpPr>
        <p:spPr>
          <a:xfrm>
            <a:off x="5540502" y="5175504"/>
            <a:ext cx="1223772" cy="420624"/>
          </a:xfrm>
          <a:prstGeom prst="roundRect">
            <a:avLst>
              <a:gd name="adj" fmla="val 50000"/>
            </a:avLst>
          </a:prstGeom>
          <a:solidFill>
            <a:srgbClr val="1B1F2B"/>
          </a:solidFill>
          <a:ln w="12700">
            <a:solidFill>
              <a:srgbClr val="2A2F3D"/>
            </a:solidFill>
          </a:ln>
        </p:spPr>
        <p:txBody>
          <a:bodyPr lIns="0" rIns="0" tIns="0" bIns="0" anchor="ctr" wrap="none"/>
          <a:lstStyle/>
          <a:p>
            <a:pPr algn="ctr"/>
            <a:r>
              <a:rPr lang="en-US" sz="1200" b="1">
                <a:solidFill>
                  <a:srgbClr val="34D399"/>
                </a:solidFill>
                <a:latin typeface="Helvetica Neue"/>
              </a:rPr>
              <a:t>●  </a:t>
            </a:r>
            <a:r>
              <a:rPr lang="en-US" sz="1200" b="0">
                <a:solidFill>
                  <a:srgbClr val="EEF1F6"/>
                </a:solidFill>
                <a:latin typeface="Helvetica Neue"/>
              </a:rPr>
              <a:t>Miễn KYC</a:t>
            </a:r>
          </a:p>
        </p:txBody>
      </p:sp>
      <p:sp>
        <p:nvSpPr>
          <p:cNvPr id="802" name="Chip 802"/>
          <p:cNvSpPr/>
          <p:nvPr/>
        </p:nvSpPr>
        <p:spPr>
          <a:xfrm>
            <a:off x="6965442" y="5175504"/>
            <a:ext cx="1220724" cy="420624"/>
          </a:xfrm>
          <a:prstGeom prst="roundRect">
            <a:avLst>
              <a:gd name="adj" fmla="val 50000"/>
            </a:avLst>
          </a:prstGeom>
          <a:solidFill>
            <a:srgbClr val="1B1F2B"/>
          </a:solidFill>
          <a:ln w="12700">
            <a:solidFill>
              <a:srgbClr val="2A2F3D"/>
            </a:solidFill>
          </a:ln>
        </p:spPr>
        <p:txBody>
          <a:bodyPr lIns="0" rIns="0" tIns="0" bIns="0" anchor="ctr" wrap="none"/>
          <a:lstStyle/>
          <a:p>
            <a:pPr algn="ctr"/>
            <a:r>
              <a:rPr lang="en-US" sz="1200" b="1">
                <a:solidFill>
                  <a:srgbClr val="60A5FA"/>
                </a:solidFill>
                <a:latin typeface="Helvetica Neue"/>
              </a:rPr>
              <a:t>●  </a:t>
            </a:r>
            <a:r>
              <a:rPr lang="en-US" sz="1200" b="0">
                <a:solidFill>
                  <a:srgbClr val="EEF1F6"/>
                </a:solidFill>
                <a:latin typeface="Helvetica Neue"/>
              </a:rPr>
              <a:t>Rút 24/7</a:t>
            </a:r>
          </a:p>
        </p:txBody>
      </p:sp>
      <p:sp>
        <p:nvSpPr>
          <p:cNvPr id="810" name="Open Mini App"/>
          <p:cNvSpPr/>
          <p:nvPr/>
        </p:nvSpPr>
        <p:spPr>
          <a:xfrm>
            <a:off x="5169916" y="5870448"/>
            <a:ext cx="1849120" cy="548640"/>
          </a:xfrm>
          <a:prstGeom prst="roundRect">
            <a:avLst>
              <a:gd name="adj" fmla="val 50000"/>
            </a:avLst>
          </a:prstGeom>
          <a:solidFill>
            <a:srgbClr val="FFDD57"/>
          </a:solidFill>
          <a:ln>
            <a:noFill/>
          </a:ln>
          <a:effectLst>
            <a:outerShdw blurRad="190500" dist="25400" dir="5400000" rotWithShape="0">
              <a:srgbClr val="FFDD57">
                <a:alpha val="22000"/>
              </a:srgbClr>
            </a:outerShdw>
          </a:effectLst>
        </p:spPr>
        <p:txBody>
          <a:bodyPr lIns="0" rIns="0" tIns="0" bIns="0" anchor="ctr" wrap="none"/>
          <a:lstStyle/>
          <a:p>
            <a:pPr algn="ctr"/>
            <a:r>
              <a:rPr lang="en-US" sz="1400" b="1" u="none">
                <a:solidFill>
                  <a:srgbClr val="0C0E18"/>
                </a:solidFill>
                <a:latin typeface="Helvetica Neue"/>
                <a:hlinkClick r:id="rId6"/>
              </a:rPr>
              <a:t>Mở Mini App  →</a:t>
            </a:r>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80"/>
                                        <p:tgtEl>
                                          <p:spTgt spid="8"/>
                                        </p:tgtEl>
                                      </p:cBhvr>
                                    </p:animEffect>
                                    <p:animMotion origin="layout" path="M 0 0.045 L 0 0 E" pathEditMode="relative" rAng="0" ptsTypes="">
                                      <p:cBhvr additive="base">
                                        <p:cTn id="8" dur="680" fill="hold"/>
                                        <p:tgtEl>
                                          <p:spTgt spid="8"/>
                                        </p:tgtEl>
                                        <p:attrNameLst>
                                          <p:attrName>ppt_x</p:attrName>
                                          <p:attrName>ppt_y</p:attrName>
                                        </p:attrNameLst>
                                      </p:cBhvr>
                                      <p:rCtr x="0" y="0"/>
                                    </p:animMotion>
                                  </p:childTnLst>
                                </p:cTn>
                              </p:par>
                              <p:par>
                                <p:cTn id="9" presetID="10" presetClass="entr" presetSubtype="0" fill="hold" grpId="0" nodeType="withEffect">
                                  <p:stCondLst>
                                    <p:cond delay="23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20"/>
                                        <p:tgtEl>
                                          <p:spTgt spid="3"/>
                                        </p:tgtEl>
                                      </p:cBhvr>
                                    </p:animEffect>
                                  </p:childTnLst>
                                </p:cTn>
                              </p:par>
                              <p:par>
                                <p:cTn id="12" presetID="10" presetClass="entr" presetSubtype="0" fill="hold" grpId="0" nodeType="withEffect">
                                  <p:stCondLst>
                                    <p:cond delay="272"/>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20"/>
                                        <p:tgtEl>
                                          <p:spTgt spid="4"/>
                                        </p:tgtEl>
                                      </p:cBhvr>
                                    </p:animEffect>
                                  </p:childTnLst>
                                </p:cTn>
                              </p:par>
                              <p:par>
                                <p:cTn id="15" presetID="10" presetClass="entr" presetSubtype="0" fill="hold" grpId="0" nodeType="withEffect">
                                  <p:stCondLst>
                                    <p:cond delay="314"/>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20"/>
                                        <p:tgtEl>
                                          <p:spTgt spid="5"/>
                                        </p:tgtEl>
                                      </p:cBhvr>
                                    </p:animEffect>
                                  </p:childTnLst>
                                </p:cTn>
                              </p:par>
                              <p:par>
                                <p:cTn id="18" presetID="10" presetClass="entr" presetSubtype="0" fill="hold" grpId="0" nodeType="withEffect">
                                  <p:stCondLst>
                                    <p:cond delay="356"/>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20"/>
                                        <p:tgtEl>
                                          <p:spTgt spid="6"/>
                                        </p:tgtEl>
                                      </p:cBhvr>
                                    </p:animEffect>
                                  </p:childTnLst>
                                </p:cTn>
                              </p:par>
                              <p:par>
                                <p:cTn id="21" presetID="10" presetClass="entr" presetSubtype="0" fill="hold" grpId="0" nodeType="withEffect">
                                  <p:stCondLst>
                                    <p:cond delay="398"/>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20"/>
                                        <p:tgtEl>
                                          <p:spTgt spid="7"/>
                                        </p:tgtEl>
                                      </p:cBhvr>
                                    </p:animEffect>
                                  </p:childTnLst>
                                </p:cTn>
                              </p:par>
                              <p:par>
                                <p:cTn id="24" presetID="10" presetClass="entr" presetSubtype="0" fill="hold" grpId="0" nodeType="withEffect">
                                  <p:stCondLst>
                                    <p:cond delay="464"/>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680"/>
                                        <p:tgtEl>
                                          <p:spTgt spid="9"/>
                                        </p:tgtEl>
                                      </p:cBhvr>
                                    </p:animEffect>
                                    <p:animMotion origin="layout" path="M 0 0.045 L 0 0 E" pathEditMode="relative" rAng="0" ptsTypes="">
                                      <p:cBhvr additive="base">
                                        <p:cTn id="27" dur="680" fill="hold"/>
                                        <p:tgtEl>
                                          <p:spTgt spid="9"/>
                                        </p:tgtEl>
                                        <p:attrNameLst>
                                          <p:attrName>ppt_x</p:attrName>
                                          <p:attrName>ppt_y</p:attrName>
                                        </p:attrNameLst>
                                      </p:cBhvr>
                                      <p:rCtr x="0" y="0"/>
                                    </p:animMotion>
                                  </p:childTnLst>
                                </p:cTn>
                              </p:par>
                              <p:par>
                                <p:cTn id="28" presetID="10" presetClass="entr" presetSubtype="0" fill="hold" grpId="0" nodeType="withEffect">
                                  <p:stCondLst>
                                    <p:cond delay="614"/>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20"/>
                                        <p:tgtEl>
                                          <p:spTgt spid="10"/>
                                        </p:tgtEl>
                                      </p:cBhvr>
                                    </p:animEffect>
                                  </p:childTnLst>
                                </p:cTn>
                              </p:par>
                              <p:par>
                                <p:cTn id="31" presetID="10" presetClass="entr" presetSubtype="0" fill="hold" grpId="0" nodeType="withEffect">
                                  <p:stCondLst>
                                    <p:cond delay="764"/>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20"/>
                                        <p:tgtEl>
                                          <p:spTgt spid="11"/>
                                        </p:tgtEl>
                                      </p:cBhvr>
                                    </p:animEffect>
                                  </p:childTnLst>
                                </p:cTn>
                              </p:par>
                              <p:par>
                                <p:cTn id="34" presetID="10" presetClass="entr" presetSubtype="0" fill="hold" grpId="0" nodeType="withEffect">
                                  <p:stCondLst>
                                    <p:cond delay="806"/>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20"/>
                                        <p:tgtEl>
                                          <p:spTgt spid="13"/>
                                        </p:tgtEl>
                                      </p:cBhvr>
                                    </p:animEffect>
                                  </p:childTnLst>
                                </p:cTn>
                              </p:par>
                              <p:par>
                                <p:cTn id="37" presetID="10" presetClass="entr" presetSubtype="0" fill="hold" grpId="0" nodeType="withEffect">
                                  <p:stCondLst>
                                    <p:cond delay="848"/>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20"/>
                                        <p:tgtEl>
                                          <p:spTgt spid="15"/>
                                        </p:tgtEl>
                                      </p:cBhvr>
                                    </p:animEffect>
                                  </p:childTnLst>
                                </p:cTn>
                              </p:par>
                              <p:par>
                                <p:cTn id="40" presetID="10" presetClass="entr" presetSubtype="0" fill="hold" grpId="0" nodeType="withEffect">
                                  <p:stCondLst>
                                    <p:cond delay="89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20"/>
                                        <p:tgtEl>
                                          <p:spTgt spid="16"/>
                                        </p:tgtEl>
                                      </p:cBhvr>
                                    </p:animEffect>
                                  </p:childTnLst>
                                </p:cTn>
                              </p:par>
                              <p:par>
                                <p:cTn id="43" presetID="10" presetClass="entr" presetSubtype="0" fill="hold" grpId="0" nodeType="withEffect">
                                  <p:stCondLst>
                                    <p:cond delay="932"/>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20"/>
                                        <p:tgtEl>
                                          <p:spTgt spid="18"/>
                                        </p:tgtEl>
                                      </p:cBhvr>
                                    </p:animEffect>
                                  </p:childTnLst>
                                </p:cTn>
                              </p:par>
                              <p:par>
                                <p:cTn id="46" presetID="10" presetClass="entr" presetSubtype="0" fill="hold" grpId="0" nodeType="withEffect">
                                  <p:stCondLst>
                                    <p:cond delay="998"/>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20"/>
                                        <p:tgtEl>
                                          <p:spTgt spid="12"/>
                                        </p:tgtEl>
                                      </p:cBhvr>
                                    </p:animEffect>
                                  </p:childTnLst>
                                </p:cTn>
                              </p:par>
                              <p:par>
                                <p:cTn id="49" presetID="10" presetClass="entr" presetSubtype="0" fill="hold" grpId="0" nodeType="withEffect">
                                  <p:stCondLst>
                                    <p:cond delay="104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20"/>
                                        <p:tgtEl>
                                          <p:spTgt spid="14"/>
                                        </p:tgtEl>
                                      </p:cBhvr>
                                    </p:animEffect>
                                  </p:childTnLst>
                                </p:cTn>
                              </p:par>
                              <p:par>
                                <p:cTn id="52" presetID="10" presetClass="entr" presetSubtype="0" fill="hold" grpId="0" nodeType="withEffect">
                                  <p:stCondLst>
                                    <p:cond delay="1082"/>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20"/>
                                        <p:tgtEl>
                                          <p:spTgt spid="17"/>
                                        </p:tgtEl>
                                      </p:cBhvr>
                                    </p:animEffect>
                                  </p:childTnLst>
                                </p:cTn>
                              </p:par>
                              <p:par>
                                <p:cTn id="55" presetID="10" presetClass="entr" presetSubtype="0" fill="hold" grpId="0" nodeType="withEffect">
                                  <p:stCondLst>
                                    <p:cond delay="119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20"/>
                                        <p:tgtEl>
                                          <p:spTgt spid="19"/>
                                        </p:tgtEl>
                                      </p:cBhvr>
                                    </p:animEffect>
                                  </p:childTnLst>
                                </p:cTn>
                              </p:par>
                              <p:par>
                                <p:cTn id="58" presetID="10" presetClass="entr" presetSubtype="0" fill="hold" grpId="0" nodeType="withEffect">
                                  <p:stCondLst>
                                    <p:cond delay="1232"/>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20"/>
                                        <p:tgtEl>
                                          <p:spTgt spid="20"/>
                                        </p:tgtEl>
                                      </p:cBhvr>
                                    </p:animEffect>
                                  </p:childTnLst>
                                </p:cTn>
                              </p:par>
                              <p:par>
                                <p:cTn id="61" presetID="10" presetClass="entr" presetSubtype="0" fill="hold" grpId="0" nodeType="withEffect">
                                  <p:stCondLst>
                                    <p:cond delay="1274"/>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2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69" name="Glow 969"/>
          <p:cNvSpPr/>
          <p:nvPr/>
        </p:nvSpPr>
        <p:spPr>
          <a:xfrm>
            <a:off x="-1463039" y="-2286000"/>
            <a:ext cx="6217920" cy="621792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68" name="Glow 968"/>
          <p:cNvSpPr/>
          <p:nvPr/>
        </p:nvSpPr>
        <p:spPr>
          <a:xfrm>
            <a:off x="7818120" y="3246120"/>
            <a:ext cx="5943600" cy="5943600"/>
          </a:xfrm>
          <a:prstGeom prst="ellipse">
            <a:avLst/>
          </a:prstGeom>
          <a:gradFill>
            <a:gsLst>
              <a:gs pos="0">
                <a:srgbClr val="C084FC">
                  <a:alpha val="6000"/>
                </a:srgbClr>
              </a:gs>
              <a:gs pos="100000">
                <a:srgbClr val="C084FC">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232684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889759"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MÔ HÌNH CHỦ ĐỘNG</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
            </a:r>
            <a:r>
              <a:rPr sz="2900" b="1" i="0">
                <a:gradFill>
                  <a:gsLst>
                    <a:gs pos="0">
                      <a:srgbClr val="FFE9A8"/>
                    </a:gs>
                    <a:gs pos="55000">
                      <a:srgbClr val="FFDD57"/>
                    </a:gs>
                    <a:gs pos="100000">
                      <a:srgbClr val="F3A93B"/>
                    </a:gs>
                  </a:gsLst>
                  <a:lin ang="5400000" scaled="0"/>
                </a:gradFill>
                <a:latin typeface="Helvetica Neue"/>
              </a:rPr>
              <a:t>Đối tác</a:t>
            </a:r>
            <a:r>
              <a:rPr sz="2900" b="1" i="0">
                <a:solidFill>
                  <a:srgbClr val="FFFFFF"/>
                </a:solidFill>
                <a:latin typeface="Helvetica Neue"/>
              </a:rPr>
              <a:t xml:space="preserve"> có thể kiếm bao nhiêu?</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10</a:t>
            </a:r>
            <a:r>
              <a:rPr sz="950" b="0" i="0" spc="120">
                <a:solidFill>
                  <a:srgbClr val="6E788C"/>
                </a:solidFill>
                <a:latin typeface="Helvetica Neue Medium"/>
              </a:rPr>
              <a:t xml:space="preserve">   /   CƠ CẤU GIỚI THIỆU</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4"/>
              </a:rPr>
              <a:t>metatronics.global</a:t>
            </a:r>
          </a:p>
        </p:txBody>
      </p:sp>
      <p:sp>
        <p:nvSpPr>
          <p:cNvPr id="12" name="TextBox 11"/>
          <p:cNvSpPr txBox="1"/>
          <p:nvPr/>
        </p:nvSpPr>
        <p:spPr>
          <a:xfrm>
            <a:off x="812800" y="1900682"/>
            <a:ext cx="4318000" cy="627380"/>
          </a:xfrm>
          <a:prstGeom prst="rect">
            <a:avLst/>
          </a:prstGeom>
          <a:noFill/>
        </p:spPr>
        <p:txBody>
          <a:bodyPr wrap="square" lIns="0" rIns="0" tIns="0" bIns="0" anchor="t">
            <a:normAutofit/>
          </a:bodyPr>
          <a:lstStyle/>
          <a:p>
            <a:pPr algn="l">
              <a:lnSpc>
                <a:spcPct val="140000"/>
              </a:lnSpc>
            </a:pPr>
            <a:r>
              <a:rPr sz="1300" b="0" i="0">
                <a:solidFill>
                  <a:srgbClr val="8A96A8"/>
                </a:solidFill>
                <a:latin typeface="Helvetica Neue"/>
              </a:rPr>
              <a:t>Mô hình tăng trưởng dựa trên giới thiệu, thưởng cho việc mở rộng cộng đồng.</a:t>
            </a:r>
          </a:p>
        </p:txBody>
      </p:sp>
      <p:sp>
        <p:nvSpPr>
          <p:cNvPr id="13" name="Rounded Rectangle 12"/>
          <p:cNvSpPr/>
          <p:nvPr/>
        </p:nvSpPr>
        <p:spPr>
          <a:xfrm>
            <a:off x="831850" y="2660650"/>
            <a:ext cx="88900" cy="889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4" name="TextBox 13"/>
          <p:cNvSpPr txBox="1"/>
          <p:nvPr/>
        </p:nvSpPr>
        <p:spPr>
          <a:xfrm>
            <a:off x="1066800" y="2557653"/>
            <a:ext cx="4064000" cy="414338"/>
          </a:xfrm>
          <a:prstGeom prst="rect">
            <a:avLst/>
          </a:prstGeom>
          <a:noFill/>
        </p:spPr>
        <p:txBody>
          <a:bodyPr wrap="square" lIns="0" rIns="0" tIns="0" bIns="0" anchor="t">
            <a:normAutofit/>
          </a:bodyPr>
          <a:lstStyle/>
          <a:p>
            <a:pPr algn="l">
              <a:lnSpc>
                <a:spcPct val="125000"/>
              </a:lnSpc>
            </a:pPr>
            <a:r>
              <a:rPr sz="1450" b="0" i="0">
                <a:solidFill>
                  <a:srgbClr val="FFFFFF"/>
                </a:solidFill>
                <a:latin typeface="Helvetica Neue Medium"/>
              </a:rPr>
              <a:t>Thưởng tiền mặt</a:t>
            </a:r>
          </a:p>
        </p:txBody>
      </p:sp>
      <p:sp>
        <p:nvSpPr>
          <p:cNvPr id="15" name="TextBox 14"/>
          <p:cNvSpPr txBox="1"/>
          <p:nvPr/>
        </p:nvSpPr>
        <p:spPr>
          <a:xfrm>
            <a:off x="1066800" y="2869311"/>
            <a:ext cx="4064000" cy="525780"/>
          </a:xfrm>
          <a:prstGeom prst="rect">
            <a:avLst/>
          </a:prstGeom>
          <a:noFill/>
        </p:spPr>
        <p:txBody>
          <a:bodyPr wrap="square" lIns="0" rIns="0" tIns="0" bIns="0" anchor="t">
            <a:normAutofit/>
          </a:bodyPr>
          <a:lstStyle/>
          <a:p>
            <a:pPr algn="l">
              <a:lnSpc>
                <a:spcPct val="130000"/>
              </a:lnSpc>
            </a:pPr>
            <a:r>
              <a:rPr sz="1150" b="0" i="0">
                <a:solidFill>
                  <a:srgbClr val="8A96A8"/>
                </a:solidFill>
                <a:latin typeface="Helvetica Neue"/>
              </a:rPr>
              <a:t>Thưởng tiền mặt lớn lên đến 500,000 USDT cho người dùng năng động nhất.</a:t>
            </a:r>
          </a:p>
        </p:txBody>
      </p:sp>
      <p:cxnSp>
        <p:nvCxnSpPr>
          <p:cNvPr id="16" name="Connector 15"/>
          <p:cNvCxnSpPr/>
          <p:nvPr/>
        </p:nvCxnSpPr>
        <p:spPr>
          <a:xfrm>
            <a:off x="812800" y="3454400"/>
            <a:ext cx="42672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831850" y="3727450"/>
            <a:ext cx="88900" cy="8890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8" name="TextBox 17"/>
          <p:cNvSpPr txBox="1"/>
          <p:nvPr/>
        </p:nvSpPr>
        <p:spPr>
          <a:xfrm>
            <a:off x="1066800" y="3624453"/>
            <a:ext cx="4064000" cy="414338"/>
          </a:xfrm>
          <a:prstGeom prst="rect">
            <a:avLst/>
          </a:prstGeom>
          <a:noFill/>
        </p:spPr>
        <p:txBody>
          <a:bodyPr wrap="square" lIns="0" rIns="0" tIns="0" bIns="0" anchor="t">
            <a:normAutofit/>
          </a:bodyPr>
          <a:lstStyle/>
          <a:p>
            <a:pPr algn="l">
              <a:lnSpc>
                <a:spcPct val="125000"/>
              </a:lnSpc>
            </a:pPr>
            <a:r>
              <a:rPr sz="1450" b="0" i="0">
                <a:solidFill>
                  <a:srgbClr val="FFFFFF"/>
                </a:solidFill>
                <a:latin typeface="Helvetica Neue Medium"/>
              </a:rPr>
              <a:t>Hệ thống cấp bậc</a:t>
            </a:r>
          </a:p>
        </p:txBody>
      </p:sp>
      <p:sp>
        <p:nvSpPr>
          <p:cNvPr id="19" name="TextBox 18"/>
          <p:cNvSpPr txBox="1"/>
          <p:nvPr/>
        </p:nvSpPr>
        <p:spPr>
          <a:xfrm>
            <a:off x="1066800" y="3936111"/>
            <a:ext cx="4064000" cy="508000"/>
          </a:xfrm>
          <a:prstGeom prst="rect">
            <a:avLst/>
          </a:prstGeom>
          <a:noFill/>
        </p:spPr>
        <p:txBody>
          <a:bodyPr wrap="square" lIns="0" rIns="0" tIns="0" bIns="0" anchor="t">
            <a:normAutofit/>
          </a:bodyPr>
          <a:lstStyle/>
          <a:p>
            <a:pPr algn="l">
              <a:lnSpc>
                <a:spcPct val="130000"/>
              </a:lnSpc>
            </a:pPr>
            <a:r>
              <a:rPr sz="1150" b="0" i="0">
                <a:solidFill>
                  <a:srgbClr val="8A96A8"/>
                </a:solidFill>
                <a:latin typeface="Helvetica Neue"/>
              </a:rPr>
              <a:t>Cấp bậc tích hợp thưởng cho người dùng khi đạt các mốc xác định.</a:t>
            </a:r>
          </a:p>
        </p:txBody>
      </p:sp>
      <p:cxnSp>
        <p:nvCxnSpPr>
          <p:cNvPr id="20" name="Connector 19"/>
          <p:cNvCxnSpPr/>
          <p:nvPr/>
        </p:nvCxnSpPr>
        <p:spPr>
          <a:xfrm>
            <a:off x="812800" y="4521200"/>
            <a:ext cx="42672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831850" y="4794250"/>
            <a:ext cx="88900" cy="889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2" name="TextBox 21"/>
          <p:cNvSpPr txBox="1"/>
          <p:nvPr/>
        </p:nvSpPr>
        <p:spPr>
          <a:xfrm>
            <a:off x="1066800" y="4691253"/>
            <a:ext cx="4064000" cy="414338"/>
          </a:xfrm>
          <a:prstGeom prst="rect">
            <a:avLst/>
          </a:prstGeom>
          <a:noFill/>
        </p:spPr>
        <p:txBody>
          <a:bodyPr wrap="square" lIns="0" rIns="0" tIns="0" bIns="0" anchor="t">
            <a:normAutofit/>
          </a:bodyPr>
          <a:lstStyle/>
          <a:p>
            <a:pPr algn="l">
              <a:lnSpc>
                <a:spcPct val="125000"/>
              </a:lnSpc>
            </a:pPr>
            <a:r>
              <a:rPr sz="1450" b="0" i="0">
                <a:solidFill>
                  <a:srgbClr val="FFFFFF"/>
                </a:solidFill>
                <a:latin typeface="Helvetica Neue Medium"/>
              </a:rPr>
              <a:t>Thưởng KPI</a:t>
            </a:r>
          </a:p>
        </p:txBody>
      </p:sp>
      <p:sp>
        <p:nvSpPr>
          <p:cNvPr id="23" name="TextBox 22"/>
          <p:cNvSpPr txBox="1"/>
          <p:nvPr/>
        </p:nvSpPr>
        <p:spPr>
          <a:xfrm>
            <a:off x="1066800" y="5002911"/>
            <a:ext cx="4064000" cy="508000"/>
          </a:xfrm>
          <a:prstGeom prst="rect">
            <a:avLst/>
          </a:prstGeom>
          <a:noFill/>
        </p:spPr>
        <p:txBody>
          <a:bodyPr wrap="square" lIns="0" rIns="0" tIns="0" bIns="0" anchor="t">
            <a:normAutofit/>
          </a:bodyPr>
          <a:lstStyle/>
          <a:p>
            <a:pPr algn="l">
              <a:lnSpc>
                <a:spcPct val="130000"/>
              </a:lnSpc>
            </a:pPr>
            <a:r>
              <a:rPr sz="1150" b="0" i="0">
                <a:solidFill>
                  <a:srgbClr val="8A96A8"/>
                </a:solidFill>
                <a:latin typeface="Helvetica Neue"/>
              </a:rPr>
              <a:t>Thưởng tùy chỉnh theo hiệu suất dành cho các đối tác hàng đầu.</a:t>
            </a:r>
          </a:p>
        </p:txBody>
      </p:sp>
      <p:sp>
        <p:nvSpPr>
          <p:cNvPr id="24" name="Rounded Rectangle 23"/>
          <p:cNvSpPr/>
          <p:nvPr/>
        </p:nvSpPr>
        <p:spPr>
          <a:xfrm>
            <a:off x="5486400" y="1930400"/>
            <a:ext cx="5892800" cy="4368800"/>
          </a:xfrm>
          <a:prstGeom prst="roundRect">
            <a:avLst>
              <a:gd name="adj" fmla="val 4069"/>
            </a:avLst>
          </a:prstGeom>
          <a:solidFill>
            <a:srgbClr val="0F1119"/>
          </a:solidFill>
          <a:ln w="12700">
            <a:solidFill>
              <a:srgbClr val="1B1F2B"/>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5" name="TextBox 24"/>
          <p:cNvSpPr txBox="1"/>
          <p:nvPr/>
        </p:nvSpPr>
        <p:spPr>
          <a:xfrm>
            <a:off x="5765800" y="2110740"/>
            <a:ext cx="5943600" cy="285750"/>
          </a:xfrm>
          <a:prstGeom prst="rect">
            <a:avLst/>
          </a:prstGeom>
          <a:noFill/>
        </p:spPr>
        <p:txBody>
          <a:bodyPr wrap="square" lIns="0" rIns="0" tIns="0" bIns="0" anchor="t">
            <a:normAutofit/>
          </a:bodyPr>
          <a:lstStyle/>
          <a:p>
            <a:pPr algn="l">
              <a:lnSpc>
                <a:spcPct val="125000"/>
              </a:lnSpc>
            </a:pPr>
            <a:r>
              <a:rPr sz="1000" b="0" i="0" spc="160">
                <a:solidFill>
                  <a:srgbClr val="8A96A8"/>
                </a:solidFill>
                <a:latin typeface="Helvetica Neue Medium"/>
              </a:rPr>
              <a:t>CƠ CẤU ĐẠI LÝ — 10 CẤP</a:t>
            </a:r>
          </a:p>
        </p:txBody>
      </p:sp>
      <p:cxnSp>
        <p:nvCxnSpPr>
          <p:cNvPr id="26" name="Connector 25"/>
          <p:cNvCxnSpPr/>
          <p:nvPr/>
        </p:nvCxnSpPr>
        <p:spPr>
          <a:xfrm>
            <a:off x="5765800" y="2438400"/>
            <a:ext cx="53340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765800" y="25205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TUYẾN</a:t>
            </a:r>
          </a:p>
        </p:txBody>
      </p:sp>
      <p:sp>
        <p:nvSpPr>
          <p:cNvPr id="28" name="TextBox 27"/>
          <p:cNvSpPr txBox="1"/>
          <p:nvPr/>
        </p:nvSpPr>
        <p:spPr>
          <a:xfrm>
            <a:off x="6654800" y="2520569"/>
            <a:ext cx="1193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HOA HỒNG</a:t>
            </a:r>
          </a:p>
        </p:txBody>
      </p:sp>
      <p:sp>
        <p:nvSpPr>
          <p:cNvPr id="29" name="TextBox 28"/>
          <p:cNvSpPr txBox="1"/>
          <p:nvPr/>
        </p:nvSpPr>
        <p:spPr>
          <a:xfrm>
            <a:off x="9474200" y="2520569"/>
            <a:ext cx="1701800" cy="242888"/>
          </a:xfrm>
          <a:prstGeom prst="rect">
            <a:avLst/>
          </a:prstGeom>
          <a:noFill/>
        </p:spPr>
        <p:txBody>
          <a:bodyPr wrap="square" lIns="0" rIns="0" tIns="0" bIns="0" anchor="t">
            <a:normAutofit/>
          </a:bodyPr>
          <a:lstStyle/>
          <a:p>
            <a:pPr algn="r">
              <a:lnSpc>
                <a:spcPct val="125000"/>
              </a:lnSpc>
            </a:pPr>
            <a:r>
              <a:rPr sz="850" b="0" i="0" spc="100">
                <a:solidFill>
                  <a:srgbClr val="6E788C"/>
                </a:solidFill>
                <a:latin typeface="Helvetica Neue Medium"/>
              </a:rPr>
              <a:t>DOANH SỐ</a:t>
            </a:r>
          </a:p>
        </p:txBody>
      </p:sp>
      <p:sp>
        <p:nvSpPr>
          <p:cNvPr id="30" name="TextBox 29"/>
          <p:cNvSpPr txBox="1"/>
          <p:nvPr/>
        </p:nvSpPr>
        <p:spPr>
          <a:xfrm>
            <a:off x="5765800" y="28207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01</a:t>
            </a:r>
          </a:p>
        </p:txBody>
      </p:sp>
      <p:sp>
        <p:nvSpPr>
          <p:cNvPr id="31" name="TextBox 30"/>
          <p:cNvSpPr txBox="1"/>
          <p:nvPr/>
        </p:nvSpPr>
        <p:spPr>
          <a:xfrm>
            <a:off x="6654800" y="2819654"/>
            <a:ext cx="685800" cy="314325"/>
          </a:xfrm>
          <a:prstGeom prst="rect">
            <a:avLst/>
          </a:prstGeom>
          <a:noFill/>
        </p:spPr>
        <p:txBody>
          <a:bodyPr wrap="square" lIns="0" rIns="0" tIns="0" bIns="0" anchor="t">
            <a:normAutofit/>
          </a:bodyPr>
          <a:lstStyle/>
          <a:p>
            <a:pPr algn="l">
              <a:lnSpc>
                <a:spcPct val="125000"/>
              </a:lnSpc>
            </a:pPr>
            <a:r>
              <a:rPr sz="1100" b="1" i="0">
                <a:solidFill>
                  <a:srgbClr val="FFDD57"/>
                </a:solidFill>
                <a:latin typeface="Menlo"/>
              </a:rPr>
              <a:t>10%</a:t>
            </a:r>
          </a:p>
        </p:txBody>
      </p:sp>
      <p:sp>
        <p:nvSpPr>
          <p:cNvPr id="32" name="Rounded Rectangle 31"/>
          <p:cNvSpPr/>
          <p:nvPr/>
        </p:nvSpPr>
        <p:spPr>
          <a:xfrm>
            <a:off x="7391400" y="29083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3" name="Rounded Rectangle 32"/>
          <p:cNvSpPr/>
          <p:nvPr/>
        </p:nvSpPr>
        <p:spPr>
          <a:xfrm>
            <a:off x="7391400" y="2908300"/>
            <a:ext cx="889000" cy="508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4" name="TextBox 33"/>
          <p:cNvSpPr txBox="1"/>
          <p:nvPr/>
        </p:nvSpPr>
        <p:spPr>
          <a:xfrm>
            <a:off x="9474200" y="28219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Nạp $100</a:t>
            </a:r>
          </a:p>
        </p:txBody>
      </p:sp>
      <p:sp>
        <p:nvSpPr>
          <p:cNvPr id="35" name="TextBox 34"/>
          <p:cNvSpPr txBox="1"/>
          <p:nvPr/>
        </p:nvSpPr>
        <p:spPr>
          <a:xfrm>
            <a:off x="5765800" y="31509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02</a:t>
            </a:r>
          </a:p>
        </p:txBody>
      </p:sp>
      <p:sp>
        <p:nvSpPr>
          <p:cNvPr id="36" name="TextBox 35"/>
          <p:cNvSpPr txBox="1"/>
          <p:nvPr/>
        </p:nvSpPr>
        <p:spPr>
          <a:xfrm>
            <a:off x="6654800" y="3149854"/>
            <a:ext cx="685800" cy="314325"/>
          </a:xfrm>
          <a:prstGeom prst="rect">
            <a:avLst/>
          </a:prstGeom>
          <a:noFill/>
        </p:spPr>
        <p:txBody>
          <a:bodyPr wrap="square" lIns="0" rIns="0" tIns="0" bIns="0" anchor="t">
            <a:normAutofit/>
          </a:bodyPr>
          <a:lstStyle/>
          <a:p>
            <a:pPr algn="l">
              <a:lnSpc>
                <a:spcPct val="125000"/>
              </a:lnSpc>
            </a:pPr>
            <a:r>
              <a:rPr sz="1100" b="1" i="0">
                <a:solidFill>
                  <a:srgbClr val="FFDD57"/>
                </a:solidFill>
                <a:latin typeface="Menlo"/>
              </a:rPr>
              <a:t>5%</a:t>
            </a:r>
          </a:p>
        </p:txBody>
      </p:sp>
      <p:sp>
        <p:nvSpPr>
          <p:cNvPr id="37" name="Rounded Rectangle 36"/>
          <p:cNvSpPr/>
          <p:nvPr/>
        </p:nvSpPr>
        <p:spPr>
          <a:xfrm>
            <a:off x="7391400" y="32385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8" name="Rounded Rectangle 37"/>
          <p:cNvSpPr/>
          <p:nvPr/>
        </p:nvSpPr>
        <p:spPr>
          <a:xfrm>
            <a:off x="7391400" y="3238500"/>
            <a:ext cx="444500" cy="508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9" name="TextBox 38"/>
          <p:cNvSpPr txBox="1"/>
          <p:nvPr/>
        </p:nvSpPr>
        <p:spPr>
          <a:xfrm>
            <a:off x="9474200" y="31521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$1,000</a:t>
            </a:r>
          </a:p>
        </p:txBody>
      </p:sp>
      <p:sp>
        <p:nvSpPr>
          <p:cNvPr id="40" name="TextBox 39"/>
          <p:cNvSpPr txBox="1"/>
          <p:nvPr/>
        </p:nvSpPr>
        <p:spPr>
          <a:xfrm>
            <a:off x="5765800" y="34811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03</a:t>
            </a:r>
          </a:p>
        </p:txBody>
      </p:sp>
      <p:sp>
        <p:nvSpPr>
          <p:cNvPr id="41" name="TextBox 40"/>
          <p:cNvSpPr txBox="1"/>
          <p:nvPr/>
        </p:nvSpPr>
        <p:spPr>
          <a:xfrm>
            <a:off x="6654800" y="3480054"/>
            <a:ext cx="685800" cy="314325"/>
          </a:xfrm>
          <a:prstGeom prst="rect">
            <a:avLst/>
          </a:prstGeom>
          <a:noFill/>
        </p:spPr>
        <p:txBody>
          <a:bodyPr wrap="square" lIns="0" rIns="0" tIns="0" bIns="0" anchor="t">
            <a:normAutofit/>
          </a:bodyPr>
          <a:lstStyle/>
          <a:p>
            <a:pPr algn="l">
              <a:lnSpc>
                <a:spcPct val="125000"/>
              </a:lnSpc>
            </a:pPr>
            <a:r>
              <a:rPr sz="1100" b="1" i="0">
                <a:solidFill>
                  <a:srgbClr val="FFDD57"/>
                </a:solidFill>
                <a:latin typeface="Menlo"/>
              </a:rPr>
              <a:t>3%</a:t>
            </a:r>
          </a:p>
        </p:txBody>
      </p:sp>
      <p:sp>
        <p:nvSpPr>
          <p:cNvPr id="42" name="Rounded Rectangle 41"/>
          <p:cNvSpPr/>
          <p:nvPr/>
        </p:nvSpPr>
        <p:spPr>
          <a:xfrm>
            <a:off x="7391400" y="35687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3" name="Rounded Rectangle 42"/>
          <p:cNvSpPr/>
          <p:nvPr/>
        </p:nvSpPr>
        <p:spPr>
          <a:xfrm>
            <a:off x="7391400" y="3568700"/>
            <a:ext cx="266700" cy="508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4" name="TextBox 43"/>
          <p:cNvSpPr txBox="1"/>
          <p:nvPr/>
        </p:nvSpPr>
        <p:spPr>
          <a:xfrm>
            <a:off x="9474200" y="34823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$2,000</a:t>
            </a:r>
          </a:p>
        </p:txBody>
      </p:sp>
      <p:sp>
        <p:nvSpPr>
          <p:cNvPr id="45" name="TextBox 44"/>
          <p:cNvSpPr txBox="1"/>
          <p:nvPr/>
        </p:nvSpPr>
        <p:spPr>
          <a:xfrm>
            <a:off x="5765800" y="38113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04</a:t>
            </a:r>
          </a:p>
        </p:txBody>
      </p:sp>
      <p:sp>
        <p:nvSpPr>
          <p:cNvPr id="46" name="TextBox 45"/>
          <p:cNvSpPr txBox="1"/>
          <p:nvPr/>
        </p:nvSpPr>
        <p:spPr>
          <a:xfrm>
            <a:off x="6654800" y="3810254"/>
            <a:ext cx="685800" cy="314325"/>
          </a:xfrm>
          <a:prstGeom prst="rect">
            <a:avLst/>
          </a:prstGeom>
          <a:noFill/>
        </p:spPr>
        <p:txBody>
          <a:bodyPr wrap="square" lIns="0" rIns="0" tIns="0" bIns="0" anchor="t">
            <a:normAutofit/>
          </a:bodyPr>
          <a:lstStyle/>
          <a:p>
            <a:pPr algn="l">
              <a:lnSpc>
                <a:spcPct val="125000"/>
              </a:lnSpc>
            </a:pPr>
            <a:r>
              <a:rPr sz="1100" b="1" i="0">
                <a:solidFill>
                  <a:srgbClr val="60A5FA"/>
                </a:solidFill>
                <a:latin typeface="Menlo"/>
              </a:rPr>
              <a:t>2%</a:t>
            </a:r>
          </a:p>
        </p:txBody>
      </p:sp>
      <p:sp>
        <p:nvSpPr>
          <p:cNvPr id="47" name="Rounded Rectangle 46"/>
          <p:cNvSpPr/>
          <p:nvPr/>
        </p:nvSpPr>
        <p:spPr>
          <a:xfrm>
            <a:off x="7391400" y="38989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8" name="Rounded Rectangle 47"/>
          <p:cNvSpPr/>
          <p:nvPr/>
        </p:nvSpPr>
        <p:spPr>
          <a:xfrm>
            <a:off x="7391400" y="3898900"/>
            <a:ext cx="177800" cy="508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9" name="TextBox 48"/>
          <p:cNvSpPr txBox="1"/>
          <p:nvPr/>
        </p:nvSpPr>
        <p:spPr>
          <a:xfrm>
            <a:off x="9474200" y="38125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$3,000</a:t>
            </a:r>
          </a:p>
        </p:txBody>
      </p:sp>
      <p:sp>
        <p:nvSpPr>
          <p:cNvPr id="50" name="TextBox 49"/>
          <p:cNvSpPr txBox="1"/>
          <p:nvPr/>
        </p:nvSpPr>
        <p:spPr>
          <a:xfrm>
            <a:off x="5765800" y="41415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05</a:t>
            </a:r>
          </a:p>
        </p:txBody>
      </p:sp>
      <p:sp>
        <p:nvSpPr>
          <p:cNvPr id="51" name="TextBox 50"/>
          <p:cNvSpPr txBox="1"/>
          <p:nvPr/>
        </p:nvSpPr>
        <p:spPr>
          <a:xfrm>
            <a:off x="6654800" y="4140454"/>
            <a:ext cx="685800" cy="314325"/>
          </a:xfrm>
          <a:prstGeom prst="rect">
            <a:avLst/>
          </a:prstGeom>
          <a:noFill/>
        </p:spPr>
        <p:txBody>
          <a:bodyPr wrap="square" lIns="0" rIns="0" tIns="0" bIns="0" anchor="t">
            <a:normAutofit/>
          </a:bodyPr>
          <a:lstStyle/>
          <a:p>
            <a:pPr algn="l">
              <a:lnSpc>
                <a:spcPct val="125000"/>
              </a:lnSpc>
            </a:pPr>
            <a:r>
              <a:rPr sz="1100" b="1" i="0">
                <a:solidFill>
                  <a:srgbClr val="60A5FA"/>
                </a:solidFill>
                <a:latin typeface="Menlo"/>
              </a:rPr>
              <a:t>1%</a:t>
            </a:r>
          </a:p>
        </p:txBody>
      </p:sp>
      <p:sp>
        <p:nvSpPr>
          <p:cNvPr id="52" name="Rounded Rectangle 51"/>
          <p:cNvSpPr/>
          <p:nvPr/>
        </p:nvSpPr>
        <p:spPr>
          <a:xfrm>
            <a:off x="7391400" y="42291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3" name="Rounded Rectangle 52"/>
          <p:cNvSpPr/>
          <p:nvPr/>
        </p:nvSpPr>
        <p:spPr>
          <a:xfrm>
            <a:off x="7391400" y="4229100"/>
            <a:ext cx="88900" cy="508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4" name="TextBox 53"/>
          <p:cNvSpPr txBox="1"/>
          <p:nvPr/>
        </p:nvSpPr>
        <p:spPr>
          <a:xfrm>
            <a:off x="9474200" y="41427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$4,000</a:t>
            </a:r>
          </a:p>
        </p:txBody>
      </p:sp>
      <p:sp>
        <p:nvSpPr>
          <p:cNvPr id="55" name="TextBox 54"/>
          <p:cNvSpPr txBox="1"/>
          <p:nvPr/>
        </p:nvSpPr>
        <p:spPr>
          <a:xfrm>
            <a:off x="5765800" y="44717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06</a:t>
            </a:r>
          </a:p>
        </p:txBody>
      </p:sp>
      <p:sp>
        <p:nvSpPr>
          <p:cNvPr id="56" name="TextBox 55"/>
          <p:cNvSpPr txBox="1"/>
          <p:nvPr/>
        </p:nvSpPr>
        <p:spPr>
          <a:xfrm>
            <a:off x="6654800" y="4470654"/>
            <a:ext cx="685800" cy="314325"/>
          </a:xfrm>
          <a:prstGeom prst="rect">
            <a:avLst/>
          </a:prstGeom>
          <a:noFill/>
        </p:spPr>
        <p:txBody>
          <a:bodyPr wrap="square" lIns="0" rIns="0" tIns="0" bIns="0" anchor="t">
            <a:normAutofit/>
          </a:bodyPr>
          <a:lstStyle/>
          <a:p>
            <a:pPr algn="l">
              <a:lnSpc>
                <a:spcPct val="125000"/>
              </a:lnSpc>
            </a:pPr>
            <a:r>
              <a:rPr sz="1100" b="1" i="0">
                <a:solidFill>
                  <a:srgbClr val="60A5FA"/>
                </a:solidFill>
                <a:latin typeface="Menlo"/>
              </a:rPr>
              <a:t>1%</a:t>
            </a:r>
          </a:p>
        </p:txBody>
      </p:sp>
      <p:sp>
        <p:nvSpPr>
          <p:cNvPr id="57" name="Rounded Rectangle 56"/>
          <p:cNvSpPr/>
          <p:nvPr/>
        </p:nvSpPr>
        <p:spPr>
          <a:xfrm>
            <a:off x="7391400" y="45593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8" name="Rounded Rectangle 57"/>
          <p:cNvSpPr/>
          <p:nvPr/>
        </p:nvSpPr>
        <p:spPr>
          <a:xfrm>
            <a:off x="7391400" y="4559300"/>
            <a:ext cx="88900" cy="508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9" name="TextBox 58"/>
          <p:cNvSpPr txBox="1"/>
          <p:nvPr/>
        </p:nvSpPr>
        <p:spPr>
          <a:xfrm>
            <a:off x="9474200" y="44729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$5,000</a:t>
            </a:r>
          </a:p>
        </p:txBody>
      </p:sp>
      <p:sp>
        <p:nvSpPr>
          <p:cNvPr id="60" name="TextBox 59"/>
          <p:cNvSpPr txBox="1"/>
          <p:nvPr/>
        </p:nvSpPr>
        <p:spPr>
          <a:xfrm>
            <a:off x="5765800" y="48019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07</a:t>
            </a:r>
          </a:p>
        </p:txBody>
      </p:sp>
      <p:sp>
        <p:nvSpPr>
          <p:cNvPr id="61" name="TextBox 60"/>
          <p:cNvSpPr txBox="1"/>
          <p:nvPr/>
        </p:nvSpPr>
        <p:spPr>
          <a:xfrm>
            <a:off x="6654800" y="4800854"/>
            <a:ext cx="685800" cy="314325"/>
          </a:xfrm>
          <a:prstGeom prst="rect">
            <a:avLst/>
          </a:prstGeom>
          <a:noFill/>
        </p:spPr>
        <p:txBody>
          <a:bodyPr wrap="square" lIns="0" rIns="0" tIns="0" bIns="0" anchor="t">
            <a:normAutofit/>
          </a:bodyPr>
          <a:lstStyle/>
          <a:p>
            <a:pPr algn="l">
              <a:lnSpc>
                <a:spcPct val="125000"/>
              </a:lnSpc>
            </a:pPr>
            <a:r>
              <a:rPr sz="1100" b="1" i="0">
                <a:solidFill>
                  <a:srgbClr val="C084FC"/>
                </a:solidFill>
                <a:latin typeface="Menlo"/>
              </a:rPr>
              <a:t>0.5%</a:t>
            </a:r>
          </a:p>
        </p:txBody>
      </p:sp>
      <p:sp>
        <p:nvSpPr>
          <p:cNvPr id="62" name="Rounded Rectangle 61"/>
          <p:cNvSpPr/>
          <p:nvPr/>
        </p:nvSpPr>
        <p:spPr>
          <a:xfrm>
            <a:off x="7391400" y="48895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3" name="Rounded Rectangle 62"/>
          <p:cNvSpPr/>
          <p:nvPr/>
        </p:nvSpPr>
        <p:spPr>
          <a:xfrm>
            <a:off x="7391400" y="4889500"/>
            <a:ext cx="44450" cy="5080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4" name="TextBox 63"/>
          <p:cNvSpPr txBox="1"/>
          <p:nvPr/>
        </p:nvSpPr>
        <p:spPr>
          <a:xfrm>
            <a:off x="9474200" y="48031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$6,000</a:t>
            </a:r>
          </a:p>
        </p:txBody>
      </p:sp>
      <p:sp>
        <p:nvSpPr>
          <p:cNvPr id="65" name="TextBox 64"/>
          <p:cNvSpPr txBox="1"/>
          <p:nvPr/>
        </p:nvSpPr>
        <p:spPr>
          <a:xfrm>
            <a:off x="5765800" y="51321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08</a:t>
            </a:r>
          </a:p>
        </p:txBody>
      </p:sp>
      <p:sp>
        <p:nvSpPr>
          <p:cNvPr id="66" name="TextBox 65"/>
          <p:cNvSpPr txBox="1"/>
          <p:nvPr/>
        </p:nvSpPr>
        <p:spPr>
          <a:xfrm>
            <a:off x="6654800" y="5131054"/>
            <a:ext cx="685800" cy="314325"/>
          </a:xfrm>
          <a:prstGeom prst="rect">
            <a:avLst/>
          </a:prstGeom>
          <a:noFill/>
        </p:spPr>
        <p:txBody>
          <a:bodyPr wrap="square" lIns="0" rIns="0" tIns="0" bIns="0" anchor="t">
            <a:normAutofit/>
          </a:bodyPr>
          <a:lstStyle/>
          <a:p>
            <a:pPr algn="l">
              <a:lnSpc>
                <a:spcPct val="125000"/>
              </a:lnSpc>
            </a:pPr>
            <a:r>
              <a:rPr sz="1100" b="1" i="0">
                <a:solidFill>
                  <a:srgbClr val="C084FC"/>
                </a:solidFill>
                <a:latin typeface="Menlo"/>
              </a:rPr>
              <a:t>0.5%</a:t>
            </a:r>
          </a:p>
        </p:txBody>
      </p:sp>
      <p:sp>
        <p:nvSpPr>
          <p:cNvPr id="67" name="Rounded Rectangle 66"/>
          <p:cNvSpPr/>
          <p:nvPr/>
        </p:nvSpPr>
        <p:spPr>
          <a:xfrm>
            <a:off x="7391400" y="52197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8" name="Rounded Rectangle 67"/>
          <p:cNvSpPr/>
          <p:nvPr/>
        </p:nvSpPr>
        <p:spPr>
          <a:xfrm>
            <a:off x="7391400" y="5219700"/>
            <a:ext cx="44450" cy="5080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9" name="TextBox 68"/>
          <p:cNvSpPr txBox="1"/>
          <p:nvPr/>
        </p:nvSpPr>
        <p:spPr>
          <a:xfrm>
            <a:off x="9474200" y="51333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$7,000</a:t>
            </a:r>
          </a:p>
        </p:txBody>
      </p:sp>
      <p:sp>
        <p:nvSpPr>
          <p:cNvPr id="70" name="TextBox 69"/>
          <p:cNvSpPr txBox="1"/>
          <p:nvPr/>
        </p:nvSpPr>
        <p:spPr>
          <a:xfrm>
            <a:off x="5765800" y="54623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09</a:t>
            </a:r>
          </a:p>
        </p:txBody>
      </p:sp>
      <p:sp>
        <p:nvSpPr>
          <p:cNvPr id="71" name="TextBox 70"/>
          <p:cNvSpPr txBox="1"/>
          <p:nvPr/>
        </p:nvSpPr>
        <p:spPr>
          <a:xfrm>
            <a:off x="6654800" y="5461254"/>
            <a:ext cx="685800" cy="314325"/>
          </a:xfrm>
          <a:prstGeom prst="rect">
            <a:avLst/>
          </a:prstGeom>
          <a:noFill/>
        </p:spPr>
        <p:txBody>
          <a:bodyPr wrap="square" lIns="0" rIns="0" tIns="0" bIns="0" anchor="t">
            <a:normAutofit/>
          </a:bodyPr>
          <a:lstStyle/>
          <a:p>
            <a:pPr algn="l">
              <a:lnSpc>
                <a:spcPct val="125000"/>
              </a:lnSpc>
            </a:pPr>
            <a:r>
              <a:rPr sz="1100" b="1" i="0">
                <a:solidFill>
                  <a:srgbClr val="C084FC"/>
                </a:solidFill>
                <a:latin typeface="Menlo"/>
              </a:rPr>
              <a:t>0.5%</a:t>
            </a:r>
          </a:p>
        </p:txBody>
      </p:sp>
      <p:sp>
        <p:nvSpPr>
          <p:cNvPr id="72" name="Rounded Rectangle 71"/>
          <p:cNvSpPr/>
          <p:nvPr/>
        </p:nvSpPr>
        <p:spPr>
          <a:xfrm>
            <a:off x="7391400" y="55499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3" name="Rounded Rectangle 72"/>
          <p:cNvSpPr/>
          <p:nvPr/>
        </p:nvSpPr>
        <p:spPr>
          <a:xfrm>
            <a:off x="7391400" y="5549900"/>
            <a:ext cx="44450" cy="5080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4" name="TextBox 73"/>
          <p:cNvSpPr txBox="1"/>
          <p:nvPr/>
        </p:nvSpPr>
        <p:spPr>
          <a:xfrm>
            <a:off x="9474200" y="54635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$8,000</a:t>
            </a:r>
          </a:p>
        </p:txBody>
      </p:sp>
      <p:sp>
        <p:nvSpPr>
          <p:cNvPr id="75" name="TextBox 74"/>
          <p:cNvSpPr txBox="1"/>
          <p:nvPr/>
        </p:nvSpPr>
        <p:spPr>
          <a:xfrm>
            <a:off x="5765800" y="5792597"/>
            <a:ext cx="5588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Menlo"/>
              </a:rPr>
              <a:t>10</a:t>
            </a:r>
          </a:p>
        </p:txBody>
      </p:sp>
      <p:sp>
        <p:nvSpPr>
          <p:cNvPr id="76" name="TextBox 75"/>
          <p:cNvSpPr txBox="1"/>
          <p:nvPr/>
        </p:nvSpPr>
        <p:spPr>
          <a:xfrm>
            <a:off x="6654800" y="5791454"/>
            <a:ext cx="685800" cy="314325"/>
          </a:xfrm>
          <a:prstGeom prst="rect">
            <a:avLst/>
          </a:prstGeom>
          <a:noFill/>
        </p:spPr>
        <p:txBody>
          <a:bodyPr wrap="square" lIns="0" rIns="0" tIns="0" bIns="0" anchor="t">
            <a:normAutofit/>
          </a:bodyPr>
          <a:lstStyle/>
          <a:p>
            <a:pPr algn="l">
              <a:lnSpc>
                <a:spcPct val="125000"/>
              </a:lnSpc>
            </a:pPr>
            <a:r>
              <a:rPr sz="1100" b="1" i="0">
                <a:solidFill>
                  <a:srgbClr val="C084FC"/>
                </a:solidFill>
                <a:latin typeface="Menlo"/>
              </a:rPr>
              <a:t>0.5%</a:t>
            </a:r>
          </a:p>
        </p:txBody>
      </p:sp>
      <p:sp>
        <p:nvSpPr>
          <p:cNvPr id="77" name="Rounded Rectangle 76"/>
          <p:cNvSpPr/>
          <p:nvPr/>
        </p:nvSpPr>
        <p:spPr>
          <a:xfrm>
            <a:off x="7391400" y="5880100"/>
            <a:ext cx="889000" cy="50800"/>
          </a:xfrm>
          <a:prstGeom prst="roundRect">
            <a:avLst>
              <a:gd name="adj" fmla="val 50000"/>
            </a:avLst>
          </a:prstGeom>
          <a:solidFill>
            <a:srgbClr val="1B1F2B"/>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8" name="Rounded Rectangle 77"/>
          <p:cNvSpPr/>
          <p:nvPr/>
        </p:nvSpPr>
        <p:spPr>
          <a:xfrm>
            <a:off x="7391400" y="5880100"/>
            <a:ext cx="44450" cy="5080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9" name="TextBox 78"/>
          <p:cNvSpPr txBox="1"/>
          <p:nvPr/>
        </p:nvSpPr>
        <p:spPr>
          <a:xfrm>
            <a:off x="9474200" y="5793740"/>
            <a:ext cx="1701800" cy="285750"/>
          </a:xfrm>
          <a:prstGeom prst="rect">
            <a:avLst/>
          </a:prstGeom>
          <a:noFill/>
        </p:spPr>
        <p:txBody>
          <a:bodyPr wrap="square" lIns="0" rIns="0" tIns="0" bIns="0" anchor="t">
            <a:normAutofit/>
          </a:bodyPr>
          <a:lstStyle/>
          <a:p>
            <a:pPr algn="r">
              <a:lnSpc>
                <a:spcPct val="125000"/>
              </a:lnSpc>
            </a:pPr>
            <a:r>
              <a:rPr sz="1000" b="0" i="0">
                <a:solidFill>
                  <a:srgbClr val="8A96A8"/>
                </a:solidFill>
                <a:latin typeface="Menlo"/>
              </a:rPr>
              <a:t>Doanh số $10,000</a:t>
            </a:r>
          </a:p>
        </p:txBody>
      </p:sp>
      <p:sp>
        <p:nvSpPr>
          <p:cNvPr id="80" name="TextBox 79"/>
          <p:cNvSpPr txBox="1"/>
          <p:nvPr/>
        </p:nvSpPr>
        <p:spPr>
          <a:xfrm>
            <a:off x="812800" y="5994654"/>
            <a:ext cx="10617200" cy="314325"/>
          </a:xfrm>
          <a:prstGeom prst="rect">
            <a:avLst/>
          </a:prstGeom>
          <a:noFill/>
        </p:spPr>
        <p:txBody>
          <a:bodyPr wrap="square" lIns="0" rIns="0" tIns="0" bIns="0" anchor="t">
            <a:normAutofit/>
          </a:bodyPr>
          <a:lstStyle/>
          <a:p>
            <a:pPr algn="l">
              <a:lnSpc>
                <a:spcPct val="125000"/>
              </a:lnSpc>
            </a:pPr>
            <a:r>
              <a:rPr sz="1100" b="0" i="1">
                <a:solidFill>
                  <a:srgbClr val="6E788C"/>
                </a:solidFill>
                <a:latin typeface="Helvetica Neue"/>
              </a:rPr>
              <a:t>Nạp cá nhân $100 mở tuyến 1. Mỗi $1,000 tổng doanh số đội nhóm mở khóa +1 cấp (tối đa 10).</a:t>
            </a:r>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20"/>
                                        <p:tgtEl>
                                          <p:spTgt spid="4"/>
                                        </p:tgtEl>
                                      </p:cBhvr>
                                    </p:animEffect>
                                  </p:childTnLst>
                                </p:cTn>
                              </p:par>
                              <p:par>
                                <p:cTn id="11" presetID="10" presetClass="entr" presetSubtype="0" fill="hold" grpId="0" nodeType="withEffect">
                                  <p:stCondLst>
                                    <p:cond delay="164"/>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20"/>
                                        <p:tgtEl>
                                          <p:spTgt spid="5"/>
                                        </p:tgtEl>
                                      </p:cBhvr>
                                    </p:animEffect>
                                  </p:childTnLst>
                                </p:cTn>
                              </p:par>
                              <p:par>
                                <p:cTn id="14" presetID="10" presetClass="entr" presetSubtype="0" fill="hold" grpId="0" nodeType="withEffect">
                                  <p:stCondLst>
                                    <p:cond delay="206"/>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20"/>
                                        <p:tgtEl>
                                          <p:spTgt spid="7"/>
                                        </p:tgtEl>
                                      </p:cBhvr>
                                    </p:animEffect>
                                  </p:childTnLst>
                                </p:cTn>
                              </p:par>
                              <p:par>
                                <p:cTn id="17" presetID="10" presetClass="entr" presetSubtype="0" fill="hold" grpId="0" nodeType="withEffect">
                                  <p:stCondLst>
                                    <p:cond delay="24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20"/>
                                        <p:tgtEl>
                                          <p:spTgt spid="8"/>
                                        </p:tgtEl>
                                      </p:cBhvr>
                                    </p:animEffect>
                                  </p:childTnLst>
                                </p:cTn>
                              </p:par>
                              <p:par>
                                <p:cTn id="20" presetID="10" presetClass="entr" presetSubtype="0" fill="hold" grpId="0" nodeType="withEffect">
                                  <p:stCondLst>
                                    <p:cond delay="314"/>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80"/>
                                        <p:tgtEl>
                                          <p:spTgt spid="6"/>
                                        </p:tgtEl>
                                      </p:cBhvr>
                                    </p:animEffect>
                                    <p:animMotion origin="layout" path="M 0 0.045 L 0 0 E" pathEditMode="relative" rAng="0" ptsTypes="">
                                      <p:cBhvr additive="base">
                                        <p:cTn id="23" dur="680" fill="hold"/>
                                        <p:tgtEl>
                                          <p:spTgt spid="6"/>
                                        </p:tgtEl>
                                        <p:attrNameLst>
                                          <p:attrName>ppt_x</p:attrName>
                                          <p:attrName>ppt_y</p:attrName>
                                        </p:attrNameLst>
                                      </p:cBhvr>
                                      <p:rCtr x="0" y="0"/>
                                    </p:animMotion>
                                  </p:childTnLst>
                                </p:cTn>
                              </p:par>
                              <p:par>
                                <p:cTn id="24" presetID="10" presetClass="entr" presetSubtype="0" fill="hold" grpId="0" nodeType="withEffect">
                                  <p:stCondLst>
                                    <p:cond delay="464"/>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506"/>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20"/>
                                        <p:tgtEl>
                                          <p:spTgt spid="24"/>
                                        </p:tgtEl>
                                      </p:cBhvr>
                                    </p:animEffect>
                                  </p:childTnLst>
                                </p:cTn>
                              </p:par>
                              <p:par>
                                <p:cTn id="30" presetID="10" presetClass="entr" presetSubtype="0" fill="hold" grpId="0" nodeType="withEffect">
                                  <p:stCondLst>
                                    <p:cond delay="548"/>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20"/>
                                        <p:tgtEl>
                                          <p:spTgt spid="25"/>
                                        </p:tgtEl>
                                      </p:cBhvr>
                                    </p:animEffect>
                                  </p:childTnLst>
                                </p:cTn>
                              </p:par>
                              <p:par>
                                <p:cTn id="33" presetID="10" presetClass="entr" presetSubtype="0" fill="hold" grpId="0" nodeType="withEffect">
                                  <p:stCondLst>
                                    <p:cond delay="656"/>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20"/>
                                        <p:tgtEl>
                                          <p:spTgt spid="16"/>
                                        </p:tgtEl>
                                      </p:cBhvr>
                                    </p:animEffect>
                                  </p:childTnLst>
                                </p:cTn>
                              </p:par>
                              <p:par>
                                <p:cTn id="36" presetID="10" presetClass="entr" presetSubtype="0" fill="hold" grpId="0" nodeType="withEffect">
                                  <p:stCondLst>
                                    <p:cond delay="698"/>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20"/>
                                        <p:tgtEl>
                                          <p:spTgt spid="20"/>
                                        </p:tgtEl>
                                      </p:cBhvr>
                                    </p:animEffect>
                                  </p:childTnLst>
                                </p:cTn>
                              </p:par>
                              <p:par>
                                <p:cTn id="39" presetID="10" presetClass="entr" presetSubtype="0" fill="hold" grpId="0" nodeType="withEffect">
                                  <p:stCondLst>
                                    <p:cond delay="74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20"/>
                                        <p:tgtEl>
                                          <p:spTgt spid="80"/>
                                        </p:tgtEl>
                                      </p:cBhvr>
                                    </p:animEffect>
                                  </p:childTnLst>
                                </p:cTn>
                              </p:par>
                              <p:par>
                                <p:cTn id="42" presetID="10" presetClass="entr" presetSubtype="0" fill="hold" grpId="0" nodeType="withEffect">
                                  <p:stCondLst>
                                    <p:cond delay="782"/>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20"/>
                                        <p:tgtEl>
                                          <p:spTgt spid="13"/>
                                        </p:tgtEl>
                                      </p:cBhvr>
                                    </p:animEffect>
                                  </p:childTnLst>
                                </p:cTn>
                              </p:par>
                              <p:par>
                                <p:cTn id="45" presetID="10" presetClass="entr" presetSubtype="0" fill="hold" grpId="0" nodeType="withEffect">
                                  <p:stCondLst>
                                    <p:cond delay="824"/>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20"/>
                                        <p:tgtEl>
                                          <p:spTgt spid="17"/>
                                        </p:tgtEl>
                                      </p:cBhvr>
                                    </p:animEffect>
                                  </p:childTnLst>
                                </p:cTn>
                              </p:par>
                              <p:par>
                                <p:cTn id="48" presetID="10" presetClass="entr" presetSubtype="0" fill="hold" grpId="0" nodeType="withEffect">
                                  <p:stCondLst>
                                    <p:cond delay="866"/>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20"/>
                                        <p:tgtEl>
                                          <p:spTgt spid="21"/>
                                        </p:tgtEl>
                                      </p:cBhvr>
                                    </p:animEffect>
                                  </p:childTnLst>
                                </p:cTn>
                              </p:par>
                              <p:par>
                                <p:cTn id="51" presetID="10" presetClass="entr" presetSubtype="0" fill="hold" grpId="0" nodeType="withEffect">
                                  <p:stCondLst>
                                    <p:cond delay="908"/>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20"/>
                                        <p:tgtEl>
                                          <p:spTgt spid="14"/>
                                        </p:tgtEl>
                                      </p:cBhvr>
                                    </p:animEffect>
                                  </p:childTnLst>
                                </p:cTn>
                              </p:par>
                              <p:par>
                                <p:cTn id="54" presetID="10" presetClass="entr" presetSubtype="0" fill="hold" grpId="0" nodeType="withEffect">
                                  <p:stCondLst>
                                    <p:cond delay="95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20"/>
                                        <p:tgtEl>
                                          <p:spTgt spid="15"/>
                                        </p:tgtEl>
                                      </p:cBhvr>
                                    </p:animEffect>
                                  </p:childTnLst>
                                </p:cTn>
                              </p:par>
                              <p:par>
                                <p:cTn id="57" presetID="10" presetClass="entr" presetSubtype="0" fill="hold" grpId="0" nodeType="withEffect">
                                  <p:stCondLst>
                                    <p:cond delay="992"/>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20"/>
                                        <p:tgtEl>
                                          <p:spTgt spid="18"/>
                                        </p:tgtEl>
                                      </p:cBhvr>
                                    </p:animEffect>
                                  </p:childTnLst>
                                </p:cTn>
                              </p:par>
                              <p:par>
                                <p:cTn id="60" presetID="10" presetClass="entr" presetSubtype="0" fill="hold" grpId="0" nodeType="withEffect">
                                  <p:stCondLst>
                                    <p:cond delay="1034"/>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20"/>
                                        <p:tgtEl>
                                          <p:spTgt spid="19"/>
                                        </p:tgtEl>
                                      </p:cBhvr>
                                    </p:animEffect>
                                  </p:childTnLst>
                                </p:cTn>
                              </p:par>
                              <p:par>
                                <p:cTn id="63" presetID="10" presetClass="entr" presetSubtype="0" fill="hold" grpId="0" nodeType="withEffect">
                                  <p:stCondLst>
                                    <p:cond delay="1076"/>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20"/>
                                        <p:tgtEl>
                                          <p:spTgt spid="22"/>
                                        </p:tgtEl>
                                      </p:cBhvr>
                                    </p:animEffect>
                                  </p:childTnLst>
                                </p:cTn>
                              </p:par>
                              <p:par>
                                <p:cTn id="66" presetID="10" presetClass="entr" presetSubtype="0" fill="hold" grpId="0" nodeType="withEffect">
                                  <p:stCondLst>
                                    <p:cond delay="1118"/>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20"/>
                                        <p:tgtEl>
                                          <p:spTgt spid="23"/>
                                        </p:tgtEl>
                                      </p:cBhvr>
                                    </p:animEffect>
                                  </p:childTnLst>
                                </p:cTn>
                              </p:par>
                              <p:par>
                                <p:cTn id="69" presetID="10" presetClass="entr" presetSubtype="0" fill="hold" grpId="0" nodeType="withEffect">
                                  <p:stCondLst>
                                    <p:cond delay="116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20"/>
                                        <p:tgtEl>
                                          <p:spTgt spid="26"/>
                                        </p:tgtEl>
                                      </p:cBhvr>
                                    </p:animEffect>
                                  </p:childTnLst>
                                </p:cTn>
                              </p:par>
                              <p:par>
                                <p:cTn id="72" presetID="10" presetClass="entr" presetSubtype="0" fill="hold" grpId="0" nodeType="withEffect">
                                  <p:stCondLst>
                                    <p:cond delay="116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20"/>
                                        <p:tgtEl>
                                          <p:spTgt spid="27"/>
                                        </p:tgtEl>
                                      </p:cBhvr>
                                    </p:animEffect>
                                  </p:childTnLst>
                                </p:cTn>
                              </p:par>
                              <p:par>
                                <p:cTn id="75" presetID="10" presetClass="entr" presetSubtype="0" fill="hold" grpId="0" nodeType="withEffect">
                                  <p:stCondLst>
                                    <p:cond delay="116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20"/>
                                        <p:tgtEl>
                                          <p:spTgt spid="30"/>
                                        </p:tgtEl>
                                      </p:cBhvr>
                                    </p:animEffect>
                                  </p:childTnLst>
                                </p:cTn>
                              </p:par>
                              <p:par>
                                <p:cTn id="78" presetID="10" presetClass="entr" presetSubtype="0" fill="hold" grpId="0" nodeType="withEffect">
                                  <p:stCondLst>
                                    <p:cond delay="116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20"/>
                                        <p:tgtEl>
                                          <p:spTgt spid="35"/>
                                        </p:tgtEl>
                                      </p:cBhvr>
                                    </p:animEffect>
                                  </p:childTnLst>
                                </p:cTn>
                              </p:par>
                              <p:par>
                                <p:cTn id="81" presetID="10" presetClass="entr" presetSubtype="0" fill="hold" grpId="0" nodeType="withEffect">
                                  <p:stCondLst>
                                    <p:cond delay="116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20"/>
                                        <p:tgtEl>
                                          <p:spTgt spid="40"/>
                                        </p:tgtEl>
                                      </p:cBhvr>
                                    </p:animEffect>
                                  </p:childTnLst>
                                </p:cTn>
                              </p:par>
                              <p:par>
                                <p:cTn id="84" presetID="10" presetClass="entr" presetSubtype="0" fill="hold" grpId="0" nodeType="withEffect">
                                  <p:stCondLst>
                                    <p:cond delay="116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520"/>
                                        <p:tgtEl>
                                          <p:spTgt spid="45"/>
                                        </p:tgtEl>
                                      </p:cBhvr>
                                    </p:animEffect>
                                  </p:childTnLst>
                                </p:cTn>
                              </p:par>
                              <p:par>
                                <p:cTn id="87" presetID="10" presetClass="entr" presetSubtype="0" fill="hold" grpId="0" nodeType="withEffect">
                                  <p:stCondLst>
                                    <p:cond delay="116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20"/>
                                        <p:tgtEl>
                                          <p:spTgt spid="50"/>
                                        </p:tgtEl>
                                      </p:cBhvr>
                                    </p:animEffect>
                                  </p:childTnLst>
                                </p:cTn>
                              </p:par>
                              <p:par>
                                <p:cTn id="90" presetID="10" presetClass="entr" presetSubtype="0" fill="hold" grpId="0" nodeType="withEffect">
                                  <p:stCondLst>
                                    <p:cond delay="116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20"/>
                                        <p:tgtEl>
                                          <p:spTgt spid="55"/>
                                        </p:tgtEl>
                                      </p:cBhvr>
                                    </p:animEffect>
                                  </p:childTnLst>
                                </p:cTn>
                              </p:par>
                              <p:par>
                                <p:cTn id="93" presetID="10" presetClass="entr" presetSubtype="0" fill="hold" grpId="0" nodeType="withEffect">
                                  <p:stCondLst>
                                    <p:cond delay="116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20"/>
                                        <p:tgtEl>
                                          <p:spTgt spid="60"/>
                                        </p:tgtEl>
                                      </p:cBhvr>
                                    </p:animEffect>
                                  </p:childTnLst>
                                </p:cTn>
                              </p:par>
                              <p:par>
                                <p:cTn id="96" presetID="10" presetClass="entr" presetSubtype="0" fill="hold" grpId="0" nodeType="withEffect">
                                  <p:stCondLst>
                                    <p:cond delay="116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20"/>
                                        <p:tgtEl>
                                          <p:spTgt spid="65"/>
                                        </p:tgtEl>
                                      </p:cBhvr>
                                    </p:animEffect>
                                  </p:childTnLst>
                                </p:cTn>
                              </p:par>
                              <p:par>
                                <p:cTn id="99" presetID="10" presetClass="entr" presetSubtype="0" fill="hold" grpId="0" nodeType="withEffect">
                                  <p:stCondLst>
                                    <p:cond delay="1160"/>
                                  </p:stCondLst>
                                  <p:childTnLst>
                                    <p:set>
                                      <p:cBhvr>
                                        <p:cTn id="100" dur="1" fill="hold">
                                          <p:stCondLst>
                                            <p:cond delay="0"/>
                                          </p:stCondLst>
                                        </p:cTn>
                                        <p:tgtEl>
                                          <p:spTgt spid="70"/>
                                        </p:tgtEl>
                                        <p:attrNameLst>
                                          <p:attrName>style.visibility</p:attrName>
                                        </p:attrNameLst>
                                      </p:cBhvr>
                                      <p:to>
                                        <p:strVal val="visible"/>
                                      </p:to>
                                    </p:set>
                                    <p:animEffect transition="in" filter="fade">
                                      <p:cBhvr>
                                        <p:cTn id="101" dur="520"/>
                                        <p:tgtEl>
                                          <p:spTgt spid="70"/>
                                        </p:tgtEl>
                                      </p:cBhvr>
                                    </p:animEffect>
                                  </p:childTnLst>
                                </p:cTn>
                              </p:par>
                              <p:par>
                                <p:cTn id="102" presetID="10" presetClass="entr" presetSubtype="0" fill="hold" grpId="0" nodeType="withEffect">
                                  <p:stCondLst>
                                    <p:cond delay="1160"/>
                                  </p:stCondLst>
                                  <p:childTnLst>
                                    <p:set>
                                      <p:cBhvr>
                                        <p:cTn id="103" dur="1" fill="hold">
                                          <p:stCondLst>
                                            <p:cond delay="0"/>
                                          </p:stCondLst>
                                        </p:cTn>
                                        <p:tgtEl>
                                          <p:spTgt spid="75"/>
                                        </p:tgtEl>
                                        <p:attrNameLst>
                                          <p:attrName>style.visibility</p:attrName>
                                        </p:attrNameLst>
                                      </p:cBhvr>
                                      <p:to>
                                        <p:strVal val="visible"/>
                                      </p:to>
                                    </p:set>
                                    <p:animEffect transition="in" filter="fade">
                                      <p:cBhvr>
                                        <p:cTn id="104" dur="520"/>
                                        <p:tgtEl>
                                          <p:spTgt spid="75"/>
                                        </p:tgtEl>
                                      </p:cBhvr>
                                    </p:animEffect>
                                  </p:childTnLst>
                                </p:cTn>
                              </p:par>
                              <p:par>
                                <p:cTn id="105" presetID="10" presetClass="entr" presetSubtype="0" fill="hold" grpId="0" nodeType="withEffect">
                                  <p:stCondLst>
                                    <p:cond delay="116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20"/>
                                        <p:tgtEl>
                                          <p:spTgt spid="28"/>
                                        </p:tgtEl>
                                      </p:cBhvr>
                                    </p:animEffect>
                                  </p:childTnLst>
                                </p:cTn>
                              </p:par>
                              <p:par>
                                <p:cTn id="108" presetID="10" presetClass="entr" presetSubtype="0" fill="hold" grpId="0" nodeType="withEffect">
                                  <p:stCondLst>
                                    <p:cond delay="116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20"/>
                                        <p:tgtEl>
                                          <p:spTgt spid="31"/>
                                        </p:tgtEl>
                                      </p:cBhvr>
                                    </p:animEffect>
                                  </p:childTnLst>
                                </p:cTn>
                              </p:par>
                              <p:par>
                                <p:cTn id="111" presetID="10" presetClass="entr" presetSubtype="0" fill="hold" grpId="0" nodeType="withEffect">
                                  <p:stCondLst>
                                    <p:cond delay="116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20"/>
                                        <p:tgtEl>
                                          <p:spTgt spid="36"/>
                                        </p:tgtEl>
                                      </p:cBhvr>
                                    </p:animEffect>
                                  </p:childTnLst>
                                </p:cTn>
                              </p:par>
                              <p:par>
                                <p:cTn id="114" presetID="10" presetClass="entr" presetSubtype="0" fill="hold" grpId="0" nodeType="withEffect">
                                  <p:stCondLst>
                                    <p:cond delay="116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20"/>
                                        <p:tgtEl>
                                          <p:spTgt spid="41"/>
                                        </p:tgtEl>
                                      </p:cBhvr>
                                    </p:animEffect>
                                  </p:childTnLst>
                                </p:cTn>
                              </p:par>
                              <p:par>
                                <p:cTn id="117" presetID="10" presetClass="entr" presetSubtype="0" fill="hold" grpId="0" nodeType="withEffect">
                                  <p:stCondLst>
                                    <p:cond delay="116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20"/>
                                        <p:tgtEl>
                                          <p:spTgt spid="46"/>
                                        </p:tgtEl>
                                      </p:cBhvr>
                                    </p:animEffect>
                                  </p:childTnLst>
                                </p:cTn>
                              </p:par>
                              <p:par>
                                <p:cTn id="120" presetID="10" presetClass="entr" presetSubtype="0" fill="hold" grpId="0" nodeType="withEffect">
                                  <p:stCondLst>
                                    <p:cond delay="116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520"/>
                                        <p:tgtEl>
                                          <p:spTgt spid="51"/>
                                        </p:tgtEl>
                                      </p:cBhvr>
                                    </p:animEffect>
                                  </p:childTnLst>
                                </p:cTn>
                              </p:par>
                              <p:par>
                                <p:cTn id="123" presetID="10" presetClass="entr" presetSubtype="0" fill="hold" grpId="0" nodeType="withEffect">
                                  <p:stCondLst>
                                    <p:cond delay="116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20"/>
                                        <p:tgtEl>
                                          <p:spTgt spid="56"/>
                                        </p:tgtEl>
                                      </p:cBhvr>
                                    </p:animEffect>
                                  </p:childTnLst>
                                </p:cTn>
                              </p:par>
                              <p:par>
                                <p:cTn id="126" presetID="10" presetClass="entr" presetSubtype="0" fill="hold" grpId="0" nodeType="withEffect">
                                  <p:stCondLst>
                                    <p:cond delay="116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520"/>
                                        <p:tgtEl>
                                          <p:spTgt spid="61"/>
                                        </p:tgtEl>
                                      </p:cBhvr>
                                    </p:animEffect>
                                  </p:childTnLst>
                                </p:cTn>
                              </p:par>
                              <p:par>
                                <p:cTn id="129" presetID="10" presetClass="entr" presetSubtype="0" fill="hold" grpId="0" nodeType="withEffect">
                                  <p:stCondLst>
                                    <p:cond delay="116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520"/>
                                        <p:tgtEl>
                                          <p:spTgt spid="66"/>
                                        </p:tgtEl>
                                      </p:cBhvr>
                                    </p:animEffect>
                                  </p:childTnLst>
                                </p:cTn>
                              </p:par>
                              <p:par>
                                <p:cTn id="132" presetID="10" presetClass="entr" presetSubtype="0" fill="hold" grpId="0" nodeType="withEffect">
                                  <p:stCondLst>
                                    <p:cond delay="1160"/>
                                  </p:stCondLst>
                                  <p:childTnLst>
                                    <p:set>
                                      <p:cBhvr>
                                        <p:cTn id="133" dur="1" fill="hold">
                                          <p:stCondLst>
                                            <p:cond delay="0"/>
                                          </p:stCondLst>
                                        </p:cTn>
                                        <p:tgtEl>
                                          <p:spTgt spid="71"/>
                                        </p:tgtEl>
                                        <p:attrNameLst>
                                          <p:attrName>style.visibility</p:attrName>
                                        </p:attrNameLst>
                                      </p:cBhvr>
                                      <p:to>
                                        <p:strVal val="visible"/>
                                      </p:to>
                                    </p:set>
                                    <p:animEffect transition="in" filter="fade">
                                      <p:cBhvr>
                                        <p:cTn id="134" dur="520"/>
                                        <p:tgtEl>
                                          <p:spTgt spid="71"/>
                                        </p:tgtEl>
                                      </p:cBhvr>
                                    </p:animEffect>
                                  </p:childTnLst>
                                </p:cTn>
                              </p:par>
                              <p:par>
                                <p:cTn id="135" presetID="10" presetClass="entr" presetSubtype="0" fill="hold" grpId="0" nodeType="withEffect">
                                  <p:stCondLst>
                                    <p:cond delay="116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20"/>
                                        <p:tgtEl>
                                          <p:spTgt spid="76"/>
                                        </p:tgtEl>
                                      </p:cBhvr>
                                    </p:animEffect>
                                  </p:childTnLst>
                                </p:cTn>
                              </p:par>
                              <p:par>
                                <p:cTn id="138" presetID="10" presetClass="entr" presetSubtype="0" fill="hold" grpId="0" nodeType="withEffect">
                                  <p:stCondLst>
                                    <p:cond delay="116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520"/>
                                        <p:tgtEl>
                                          <p:spTgt spid="32"/>
                                        </p:tgtEl>
                                      </p:cBhvr>
                                    </p:animEffect>
                                  </p:childTnLst>
                                </p:cTn>
                              </p:par>
                              <p:par>
                                <p:cTn id="141" presetID="10" presetClass="entr" presetSubtype="0" fill="hold" grpId="0" nodeType="withEffect">
                                  <p:stCondLst>
                                    <p:cond delay="116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520"/>
                                        <p:tgtEl>
                                          <p:spTgt spid="33"/>
                                        </p:tgtEl>
                                      </p:cBhvr>
                                    </p:animEffect>
                                  </p:childTnLst>
                                </p:cTn>
                              </p:par>
                              <p:par>
                                <p:cTn id="144" presetID="10" presetClass="entr" presetSubtype="0" fill="hold" grpId="0" nodeType="withEffect">
                                  <p:stCondLst>
                                    <p:cond delay="1160"/>
                                  </p:stCondLst>
                                  <p:childTnLst>
                                    <p:set>
                                      <p:cBhvr>
                                        <p:cTn id="145" dur="1" fill="hold">
                                          <p:stCondLst>
                                            <p:cond delay="0"/>
                                          </p:stCondLst>
                                        </p:cTn>
                                        <p:tgtEl>
                                          <p:spTgt spid="37"/>
                                        </p:tgtEl>
                                        <p:attrNameLst>
                                          <p:attrName>style.visibility</p:attrName>
                                        </p:attrNameLst>
                                      </p:cBhvr>
                                      <p:to>
                                        <p:strVal val="visible"/>
                                      </p:to>
                                    </p:set>
                                    <p:animEffect transition="in" filter="fade">
                                      <p:cBhvr>
                                        <p:cTn id="146" dur="520"/>
                                        <p:tgtEl>
                                          <p:spTgt spid="37"/>
                                        </p:tgtEl>
                                      </p:cBhvr>
                                    </p:animEffect>
                                  </p:childTnLst>
                                </p:cTn>
                              </p:par>
                              <p:par>
                                <p:cTn id="147" presetID="10" presetClass="entr" presetSubtype="0" fill="hold" grpId="0" nodeType="withEffect">
                                  <p:stCondLst>
                                    <p:cond delay="1160"/>
                                  </p:stCondLst>
                                  <p:childTnLst>
                                    <p:set>
                                      <p:cBhvr>
                                        <p:cTn id="148" dur="1" fill="hold">
                                          <p:stCondLst>
                                            <p:cond delay="0"/>
                                          </p:stCondLst>
                                        </p:cTn>
                                        <p:tgtEl>
                                          <p:spTgt spid="38"/>
                                        </p:tgtEl>
                                        <p:attrNameLst>
                                          <p:attrName>style.visibility</p:attrName>
                                        </p:attrNameLst>
                                      </p:cBhvr>
                                      <p:to>
                                        <p:strVal val="visible"/>
                                      </p:to>
                                    </p:set>
                                    <p:animEffect transition="in" filter="fade">
                                      <p:cBhvr>
                                        <p:cTn id="149" dur="520"/>
                                        <p:tgtEl>
                                          <p:spTgt spid="38"/>
                                        </p:tgtEl>
                                      </p:cBhvr>
                                    </p:animEffect>
                                  </p:childTnLst>
                                </p:cTn>
                              </p:par>
                              <p:par>
                                <p:cTn id="150" presetID="10" presetClass="entr" presetSubtype="0" fill="hold" grpId="0" nodeType="withEffect">
                                  <p:stCondLst>
                                    <p:cond delay="116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520"/>
                                        <p:tgtEl>
                                          <p:spTgt spid="42"/>
                                        </p:tgtEl>
                                      </p:cBhvr>
                                    </p:animEffect>
                                  </p:childTnLst>
                                </p:cTn>
                              </p:par>
                              <p:par>
                                <p:cTn id="153" presetID="10" presetClass="entr" presetSubtype="0" fill="hold" grpId="0" nodeType="withEffect">
                                  <p:stCondLst>
                                    <p:cond delay="1160"/>
                                  </p:stCondLst>
                                  <p:childTnLst>
                                    <p:set>
                                      <p:cBhvr>
                                        <p:cTn id="154" dur="1" fill="hold">
                                          <p:stCondLst>
                                            <p:cond delay="0"/>
                                          </p:stCondLst>
                                        </p:cTn>
                                        <p:tgtEl>
                                          <p:spTgt spid="43"/>
                                        </p:tgtEl>
                                        <p:attrNameLst>
                                          <p:attrName>style.visibility</p:attrName>
                                        </p:attrNameLst>
                                      </p:cBhvr>
                                      <p:to>
                                        <p:strVal val="visible"/>
                                      </p:to>
                                    </p:set>
                                    <p:animEffect transition="in" filter="fade">
                                      <p:cBhvr>
                                        <p:cTn id="155" dur="520"/>
                                        <p:tgtEl>
                                          <p:spTgt spid="43"/>
                                        </p:tgtEl>
                                      </p:cBhvr>
                                    </p:animEffect>
                                  </p:childTnLst>
                                </p:cTn>
                              </p:par>
                              <p:par>
                                <p:cTn id="156" presetID="10" presetClass="entr" presetSubtype="0" fill="hold" grpId="0" nodeType="withEffect">
                                  <p:stCondLst>
                                    <p:cond delay="1160"/>
                                  </p:stCondLst>
                                  <p:childTnLst>
                                    <p:set>
                                      <p:cBhvr>
                                        <p:cTn id="157" dur="1" fill="hold">
                                          <p:stCondLst>
                                            <p:cond delay="0"/>
                                          </p:stCondLst>
                                        </p:cTn>
                                        <p:tgtEl>
                                          <p:spTgt spid="47"/>
                                        </p:tgtEl>
                                        <p:attrNameLst>
                                          <p:attrName>style.visibility</p:attrName>
                                        </p:attrNameLst>
                                      </p:cBhvr>
                                      <p:to>
                                        <p:strVal val="visible"/>
                                      </p:to>
                                    </p:set>
                                    <p:animEffect transition="in" filter="fade">
                                      <p:cBhvr>
                                        <p:cTn id="158" dur="520"/>
                                        <p:tgtEl>
                                          <p:spTgt spid="47"/>
                                        </p:tgtEl>
                                      </p:cBhvr>
                                    </p:animEffect>
                                  </p:childTnLst>
                                </p:cTn>
                              </p:par>
                              <p:par>
                                <p:cTn id="159" presetID="10" presetClass="entr" presetSubtype="0" fill="hold" grpId="0" nodeType="withEffect">
                                  <p:stCondLst>
                                    <p:cond delay="1160"/>
                                  </p:stCondLst>
                                  <p:childTnLst>
                                    <p:set>
                                      <p:cBhvr>
                                        <p:cTn id="160" dur="1" fill="hold">
                                          <p:stCondLst>
                                            <p:cond delay="0"/>
                                          </p:stCondLst>
                                        </p:cTn>
                                        <p:tgtEl>
                                          <p:spTgt spid="48"/>
                                        </p:tgtEl>
                                        <p:attrNameLst>
                                          <p:attrName>style.visibility</p:attrName>
                                        </p:attrNameLst>
                                      </p:cBhvr>
                                      <p:to>
                                        <p:strVal val="visible"/>
                                      </p:to>
                                    </p:set>
                                    <p:animEffect transition="in" filter="fade">
                                      <p:cBhvr>
                                        <p:cTn id="161" dur="520"/>
                                        <p:tgtEl>
                                          <p:spTgt spid="48"/>
                                        </p:tgtEl>
                                      </p:cBhvr>
                                    </p:animEffect>
                                  </p:childTnLst>
                                </p:cTn>
                              </p:par>
                              <p:par>
                                <p:cTn id="162" presetID="10" presetClass="entr" presetSubtype="0" fill="hold" grpId="0" nodeType="withEffect">
                                  <p:stCondLst>
                                    <p:cond delay="116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20"/>
                                        <p:tgtEl>
                                          <p:spTgt spid="52"/>
                                        </p:tgtEl>
                                      </p:cBhvr>
                                    </p:animEffect>
                                  </p:childTnLst>
                                </p:cTn>
                              </p:par>
                              <p:par>
                                <p:cTn id="165" presetID="10" presetClass="entr" presetSubtype="0" fill="hold" grpId="0" nodeType="withEffect">
                                  <p:stCondLst>
                                    <p:cond delay="116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520"/>
                                        <p:tgtEl>
                                          <p:spTgt spid="53"/>
                                        </p:tgtEl>
                                      </p:cBhvr>
                                    </p:animEffect>
                                  </p:childTnLst>
                                </p:cTn>
                              </p:par>
                              <p:par>
                                <p:cTn id="168" presetID="10" presetClass="entr" presetSubtype="0" fill="hold" grpId="0" nodeType="withEffect">
                                  <p:stCondLst>
                                    <p:cond delay="1160"/>
                                  </p:stCondLst>
                                  <p:childTnLst>
                                    <p:set>
                                      <p:cBhvr>
                                        <p:cTn id="169" dur="1" fill="hold">
                                          <p:stCondLst>
                                            <p:cond delay="0"/>
                                          </p:stCondLst>
                                        </p:cTn>
                                        <p:tgtEl>
                                          <p:spTgt spid="57"/>
                                        </p:tgtEl>
                                        <p:attrNameLst>
                                          <p:attrName>style.visibility</p:attrName>
                                        </p:attrNameLst>
                                      </p:cBhvr>
                                      <p:to>
                                        <p:strVal val="visible"/>
                                      </p:to>
                                    </p:set>
                                    <p:animEffect transition="in" filter="fade">
                                      <p:cBhvr>
                                        <p:cTn id="170" dur="520"/>
                                        <p:tgtEl>
                                          <p:spTgt spid="57"/>
                                        </p:tgtEl>
                                      </p:cBhvr>
                                    </p:animEffect>
                                  </p:childTnLst>
                                </p:cTn>
                              </p:par>
                              <p:par>
                                <p:cTn id="171" presetID="10" presetClass="entr" presetSubtype="0" fill="hold" grpId="0" nodeType="withEffect">
                                  <p:stCondLst>
                                    <p:cond delay="1160"/>
                                  </p:stCondLst>
                                  <p:childTnLst>
                                    <p:set>
                                      <p:cBhvr>
                                        <p:cTn id="172" dur="1" fill="hold">
                                          <p:stCondLst>
                                            <p:cond delay="0"/>
                                          </p:stCondLst>
                                        </p:cTn>
                                        <p:tgtEl>
                                          <p:spTgt spid="58"/>
                                        </p:tgtEl>
                                        <p:attrNameLst>
                                          <p:attrName>style.visibility</p:attrName>
                                        </p:attrNameLst>
                                      </p:cBhvr>
                                      <p:to>
                                        <p:strVal val="visible"/>
                                      </p:to>
                                    </p:set>
                                    <p:animEffect transition="in" filter="fade">
                                      <p:cBhvr>
                                        <p:cTn id="173" dur="520"/>
                                        <p:tgtEl>
                                          <p:spTgt spid="58"/>
                                        </p:tgtEl>
                                      </p:cBhvr>
                                    </p:animEffect>
                                  </p:childTnLst>
                                </p:cTn>
                              </p:par>
                              <p:par>
                                <p:cTn id="174" presetID="10" presetClass="entr" presetSubtype="0" fill="hold" grpId="0" nodeType="withEffect">
                                  <p:stCondLst>
                                    <p:cond delay="1160"/>
                                  </p:stCondLst>
                                  <p:childTnLst>
                                    <p:set>
                                      <p:cBhvr>
                                        <p:cTn id="175" dur="1" fill="hold">
                                          <p:stCondLst>
                                            <p:cond delay="0"/>
                                          </p:stCondLst>
                                        </p:cTn>
                                        <p:tgtEl>
                                          <p:spTgt spid="62"/>
                                        </p:tgtEl>
                                        <p:attrNameLst>
                                          <p:attrName>style.visibility</p:attrName>
                                        </p:attrNameLst>
                                      </p:cBhvr>
                                      <p:to>
                                        <p:strVal val="visible"/>
                                      </p:to>
                                    </p:set>
                                    <p:animEffect transition="in" filter="fade">
                                      <p:cBhvr>
                                        <p:cTn id="176" dur="520"/>
                                        <p:tgtEl>
                                          <p:spTgt spid="62"/>
                                        </p:tgtEl>
                                      </p:cBhvr>
                                    </p:animEffect>
                                  </p:childTnLst>
                                </p:cTn>
                              </p:par>
                              <p:par>
                                <p:cTn id="177" presetID="10" presetClass="entr" presetSubtype="0" fill="hold" grpId="0" nodeType="withEffect">
                                  <p:stCondLst>
                                    <p:cond delay="116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520"/>
                                        <p:tgtEl>
                                          <p:spTgt spid="63"/>
                                        </p:tgtEl>
                                      </p:cBhvr>
                                    </p:animEffect>
                                  </p:childTnLst>
                                </p:cTn>
                              </p:par>
                              <p:par>
                                <p:cTn id="180" presetID="10" presetClass="entr" presetSubtype="0" fill="hold" grpId="0" nodeType="withEffect">
                                  <p:stCondLst>
                                    <p:cond delay="1160"/>
                                  </p:stCondLst>
                                  <p:childTnLst>
                                    <p:set>
                                      <p:cBhvr>
                                        <p:cTn id="181" dur="1" fill="hold">
                                          <p:stCondLst>
                                            <p:cond delay="0"/>
                                          </p:stCondLst>
                                        </p:cTn>
                                        <p:tgtEl>
                                          <p:spTgt spid="67"/>
                                        </p:tgtEl>
                                        <p:attrNameLst>
                                          <p:attrName>style.visibility</p:attrName>
                                        </p:attrNameLst>
                                      </p:cBhvr>
                                      <p:to>
                                        <p:strVal val="visible"/>
                                      </p:to>
                                    </p:set>
                                    <p:animEffect transition="in" filter="fade">
                                      <p:cBhvr>
                                        <p:cTn id="182" dur="520"/>
                                        <p:tgtEl>
                                          <p:spTgt spid="67"/>
                                        </p:tgtEl>
                                      </p:cBhvr>
                                    </p:animEffect>
                                  </p:childTnLst>
                                </p:cTn>
                              </p:par>
                              <p:par>
                                <p:cTn id="183" presetID="10" presetClass="entr" presetSubtype="0" fill="hold" grpId="0" nodeType="withEffect">
                                  <p:stCondLst>
                                    <p:cond delay="1160"/>
                                  </p:stCondLst>
                                  <p:childTnLst>
                                    <p:set>
                                      <p:cBhvr>
                                        <p:cTn id="184" dur="1" fill="hold">
                                          <p:stCondLst>
                                            <p:cond delay="0"/>
                                          </p:stCondLst>
                                        </p:cTn>
                                        <p:tgtEl>
                                          <p:spTgt spid="68"/>
                                        </p:tgtEl>
                                        <p:attrNameLst>
                                          <p:attrName>style.visibility</p:attrName>
                                        </p:attrNameLst>
                                      </p:cBhvr>
                                      <p:to>
                                        <p:strVal val="visible"/>
                                      </p:to>
                                    </p:set>
                                    <p:animEffect transition="in" filter="fade">
                                      <p:cBhvr>
                                        <p:cTn id="185" dur="520"/>
                                        <p:tgtEl>
                                          <p:spTgt spid="68"/>
                                        </p:tgtEl>
                                      </p:cBhvr>
                                    </p:animEffect>
                                  </p:childTnLst>
                                </p:cTn>
                              </p:par>
                              <p:par>
                                <p:cTn id="186" presetID="10" presetClass="entr" presetSubtype="0" fill="hold" grpId="0" nodeType="withEffect">
                                  <p:stCondLst>
                                    <p:cond delay="1160"/>
                                  </p:stCondLst>
                                  <p:childTnLst>
                                    <p:set>
                                      <p:cBhvr>
                                        <p:cTn id="187" dur="1" fill="hold">
                                          <p:stCondLst>
                                            <p:cond delay="0"/>
                                          </p:stCondLst>
                                        </p:cTn>
                                        <p:tgtEl>
                                          <p:spTgt spid="72"/>
                                        </p:tgtEl>
                                        <p:attrNameLst>
                                          <p:attrName>style.visibility</p:attrName>
                                        </p:attrNameLst>
                                      </p:cBhvr>
                                      <p:to>
                                        <p:strVal val="visible"/>
                                      </p:to>
                                    </p:set>
                                    <p:animEffect transition="in" filter="fade">
                                      <p:cBhvr>
                                        <p:cTn id="188" dur="520"/>
                                        <p:tgtEl>
                                          <p:spTgt spid="72"/>
                                        </p:tgtEl>
                                      </p:cBhvr>
                                    </p:animEffect>
                                  </p:childTnLst>
                                </p:cTn>
                              </p:par>
                              <p:par>
                                <p:cTn id="189" presetID="10" presetClass="entr" presetSubtype="0" fill="hold" grpId="0" nodeType="withEffect">
                                  <p:stCondLst>
                                    <p:cond delay="1160"/>
                                  </p:stCondLst>
                                  <p:childTnLst>
                                    <p:set>
                                      <p:cBhvr>
                                        <p:cTn id="190" dur="1" fill="hold">
                                          <p:stCondLst>
                                            <p:cond delay="0"/>
                                          </p:stCondLst>
                                        </p:cTn>
                                        <p:tgtEl>
                                          <p:spTgt spid="73"/>
                                        </p:tgtEl>
                                        <p:attrNameLst>
                                          <p:attrName>style.visibility</p:attrName>
                                        </p:attrNameLst>
                                      </p:cBhvr>
                                      <p:to>
                                        <p:strVal val="visible"/>
                                      </p:to>
                                    </p:set>
                                    <p:animEffect transition="in" filter="fade">
                                      <p:cBhvr>
                                        <p:cTn id="191" dur="520"/>
                                        <p:tgtEl>
                                          <p:spTgt spid="73"/>
                                        </p:tgtEl>
                                      </p:cBhvr>
                                    </p:animEffect>
                                  </p:childTnLst>
                                </p:cTn>
                              </p:par>
                              <p:par>
                                <p:cTn id="192" presetID="10" presetClass="entr" presetSubtype="0" fill="hold" grpId="0" nodeType="withEffect">
                                  <p:stCondLst>
                                    <p:cond delay="1160"/>
                                  </p:stCondLst>
                                  <p:childTnLst>
                                    <p:set>
                                      <p:cBhvr>
                                        <p:cTn id="193" dur="1" fill="hold">
                                          <p:stCondLst>
                                            <p:cond delay="0"/>
                                          </p:stCondLst>
                                        </p:cTn>
                                        <p:tgtEl>
                                          <p:spTgt spid="77"/>
                                        </p:tgtEl>
                                        <p:attrNameLst>
                                          <p:attrName>style.visibility</p:attrName>
                                        </p:attrNameLst>
                                      </p:cBhvr>
                                      <p:to>
                                        <p:strVal val="visible"/>
                                      </p:to>
                                    </p:set>
                                    <p:animEffect transition="in" filter="fade">
                                      <p:cBhvr>
                                        <p:cTn id="194" dur="520"/>
                                        <p:tgtEl>
                                          <p:spTgt spid="77"/>
                                        </p:tgtEl>
                                      </p:cBhvr>
                                    </p:animEffect>
                                  </p:childTnLst>
                                </p:cTn>
                              </p:par>
                              <p:par>
                                <p:cTn id="195" presetID="10" presetClass="entr" presetSubtype="0" fill="hold" grpId="0" nodeType="withEffect">
                                  <p:stCondLst>
                                    <p:cond delay="1160"/>
                                  </p:stCondLst>
                                  <p:childTnLst>
                                    <p:set>
                                      <p:cBhvr>
                                        <p:cTn id="196" dur="1" fill="hold">
                                          <p:stCondLst>
                                            <p:cond delay="0"/>
                                          </p:stCondLst>
                                        </p:cTn>
                                        <p:tgtEl>
                                          <p:spTgt spid="78"/>
                                        </p:tgtEl>
                                        <p:attrNameLst>
                                          <p:attrName>style.visibility</p:attrName>
                                        </p:attrNameLst>
                                      </p:cBhvr>
                                      <p:to>
                                        <p:strVal val="visible"/>
                                      </p:to>
                                    </p:set>
                                    <p:animEffect transition="in" filter="fade">
                                      <p:cBhvr>
                                        <p:cTn id="197" dur="520"/>
                                        <p:tgtEl>
                                          <p:spTgt spid="78"/>
                                        </p:tgtEl>
                                      </p:cBhvr>
                                    </p:animEffect>
                                  </p:childTnLst>
                                </p:cTn>
                              </p:par>
                              <p:par>
                                <p:cTn id="198" presetID="10" presetClass="entr" presetSubtype="0" fill="hold" grpId="0" nodeType="withEffect">
                                  <p:stCondLst>
                                    <p:cond delay="1160"/>
                                  </p:stCondLst>
                                  <p:childTnLst>
                                    <p:set>
                                      <p:cBhvr>
                                        <p:cTn id="199" dur="1" fill="hold">
                                          <p:stCondLst>
                                            <p:cond delay="0"/>
                                          </p:stCondLst>
                                        </p:cTn>
                                        <p:tgtEl>
                                          <p:spTgt spid="29"/>
                                        </p:tgtEl>
                                        <p:attrNameLst>
                                          <p:attrName>style.visibility</p:attrName>
                                        </p:attrNameLst>
                                      </p:cBhvr>
                                      <p:to>
                                        <p:strVal val="visible"/>
                                      </p:to>
                                    </p:set>
                                    <p:animEffect transition="in" filter="fade">
                                      <p:cBhvr>
                                        <p:cTn id="200" dur="520"/>
                                        <p:tgtEl>
                                          <p:spTgt spid="29"/>
                                        </p:tgtEl>
                                      </p:cBhvr>
                                    </p:animEffect>
                                  </p:childTnLst>
                                </p:cTn>
                              </p:par>
                              <p:par>
                                <p:cTn id="201" presetID="10" presetClass="entr" presetSubtype="0" fill="hold" grpId="0" nodeType="withEffect">
                                  <p:stCondLst>
                                    <p:cond delay="1160"/>
                                  </p:stCondLst>
                                  <p:childTnLst>
                                    <p:set>
                                      <p:cBhvr>
                                        <p:cTn id="202" dur="1" fill="hold">
                                          <p:stCondLst>
                                            <p:cond delay="0"/>
                                          </p:stCondLst>
                                        </p:cTn>
                                        <p:tgtEl>
                                          <p:spTgt spid="34"/>
                                        </p:tgtEl>
                                        <p:attrNameLst>
                                          <p:attrName>style.visibility</p:attrName>
                                        </p:attrNameLst>
                                      </p:cBhvr>
                                      <p:to>
                                        <p:strVal val="visible"/>
                                      </p:to>
                                    </p:set>
                                    <p:animEffect transition="in" filter="fade">
                                      <p:cBhvr>
                                        <p:cTn id="203" dur="520"/>
                                        <p:tgtEl>
                                          <p:spTgt spid="34"/>
                                        </p:tgtEl>
                                      </p:cBhvr>
                                    </p:animEffect>
                                  </p:childTnLst>
                                </p:cTn>
                              </p:par>
                              <p:par>
                                <p:cTn id="204" presetID="10" presetClass="entr" presetSubtype="0" fill="hold" grpId="0" nodeType="withEffect">
                                  <p:stCondLst>
                                    <p:cond delay="1160"/>
                                  </p:stCondLst>
                                  <p:childTnLst>
                                    <p:set>
                                      <p:cBhvr>
                                        <p:cTn id="205" dur="1" fill="hold">
                                          <p:stCondLst>
                                            <p:cond delay="0"/>
                                          </p:stCondLst>
                                        </p:cTn>
                                        <p:tgtEl>
                                          <p:spTgt spid="39"/>
                                        </p:tgtEl>
                                        <p:attrNameLst>
                                          <p:attrName>style.visibility</p:attrName>
                                        </p:attrNameLst>
                                      </p:cBhvr>
                                      <p:to>
                                        <p:strVal val="visible"/>
                                      </p:to>
                                    </p:set>
                                    <p:animEffect transition="in" filter="fade">
                                      <p:cBhvr>
                                        <p:cTn id="206" dur="520"/>
                                        <p:tgtEl>
                                          <p:spTgt spid="39"/>
                                        </p:tgtEl>
                                      </p:cBhvr>
                                    </p:animEffect>
                                  </p:childTnLst>
                                </p:cTn>
                              </p:par>
                              <p:par>
                                <p:cTn id="207" presetID="10" presetClass="entr" presetSubtype="0" fill="hold" grpId="0" nodeType="withEffect">
                                  <p:stCondLst>
                                    <p:cond delay="1160"/>
                                  </p:stCondLst>
                                  <p:childTnLst>
                                    <p:set>
                                      <p:cBhvr>
                                        <p:cTn id="208" dur="1" fill="hold">
                                          <p:stCondLst>
                                            <p:cond delay="0"/>
                                          </p:stCondLst>
                                        </p:cTn>
                                        <p:tgtEl>
                                          <p:spTgt spid="44"/>
                                        </p:tgtEl>
                                        <p:attrNameLst>
                                          <p:attrName>style.visibility</p:attrName>
                                        </p:attrNameLst>
                                      </p:cBhvr>
                                      <p:to>
                                        <p:strVal val="visible"/>
                                      </p:to>
                                    </p:set>
                                    <p:animEffect transition="in" filter="fade">
                                      <p:cBhvr>
                                        <p:cTn id="209" dur="520"/>
                                        <p:tgtEl>
                                          <p:spTgt spid="44"/>
                                        </p:tgtEl>
                                      </p:cBhvr>
                                    </p:animEffect>
                                  </p:childTnLst>
                                </p:cTn>
                              </p:par>
                              <p:par>
                                <p:cTn id="210" presetID="10" presetClass="entr" presetSubtype="0" fill="hold" grpId="0" nodeType="withEffect">
                                  <p:stCondLst>
                                    <p:cond delay="1160"/>
                                  </p:stCondLst>
                                  <p:childTnLst>
                                    <p:set>
                                      <p:cBhvr>
                                        <p:cTn id="211" dur="1" fill="hold">
                                          <p:stCondLst>
                                            <p:cond delay="0"/>
                                          </p:stCondLst>
                                        </p:cTn>
                                        <p:tgtEl>
                                          <p:spTgt spid="49"/>
                                        </p:tgtEl>
                                        <p:attrNameLst>
                                          <p:attrName>style.visibility</p:attrName>
                                        </p:attrNameLst>
                                      </p:cBhvr>
                                      <p:to>
                                        <p:strVal val="visible"/>
                                      </p:to>
                                    </p:set>
                                    <p:animEffect transition="in" filter="fade">
                                      <p:cBhvr>
                                        <p:cTn id="212" dur="520"/>
                                        <p:tgtEl>
                                          <p:spTgt spid="49"/>
                                        </p:tgtEl>
                                      </p:cBhvr>
                                    </p:animEffect>
                                  </p:childTnLst>
                                </p:cTn>
                              </p:par>
                              <p:par>
                                <p:cTn id="213" presetID="10" presetClass="entr" presetSubtype="0" fill="hold" grpId="0" nodeType="withEffect">
                                  <p:stCondLst>
                                    <p:cond delay="1160"/>
                                  </p:stCondLst>
                                  <p:childTnLst>
                                    <p:set>
                                      <p:cBhvr>
                                        <p:cTn id="214" dur="1" fill="hold">
                                          <p:stCondLst>
                                            <p:cond delay="0"/>
                                          </p:stCondLst>
                                        </p:cTn>
                                        <p:tgtEl>
                                          <p:spTgt spid="54"/>
                                        </p:tgtEl>
                                        <p:attrNameLst>
                                          <p:attrName>style.visibility</p:attrName>
                                        </p:attrNameLst>
                                      </p:cBhvr>
                                      <p:to>
                                        <p:strVal val="visible"/>
                                      </p:to>
                                    </p:set>
                                    <p:animEffect transition="in" filter="fade">
                                      <p:cBhvr>
                                        <p:cTn id="215" dur="520"/>
                                        <p:tgtEl>
                                          <p:spTgt spid="54"/>
                                        </p:tgtEl>
                                      </p:cBhvr>
                                    </p:animEffect>
                                  </p:childTnLst>
                                </p:cTn>
                              </p:par>
                              <p:par>
                                <p:cTn id="216" presetID="10" presetClass="entr" presetSubtype="0" fill="hold" grpId="0" nodeType="withEffect">
                                  <p:stCondLst>
                                    <p:cond delay="1160"/>
                                  </p:stCondLst>
                                  <p:childTnLst>
                                    <p:set>
                                      <p:cBhvr>
                                        <p:cTn id="217" dur="1" fill="hold">
                                          <p:stCondLst>
                                            <p:cond delay="0"/>
                                          </p:stCondLst>
                                        </p:cTn>
                                        <p:tgtEl>
                                          <p:spTgt spid="59"/>
                                        </p:tgtEl>
                                        <p:attrNameLst>
                                          <p:attrName>style.visibility</p:attrName>
                                        </p:attrNameLst>
                                      </p:cBhvr>
                                      <p:to>
                                        <p:strVal val="visible"/>
                                      </p:to>
                                    </p:set>
                                    <p:animEffect transition="in" filter="fade">
                                      <p:cBhvr>
                                        <p:cTn id="218" dur="520"/>
                                        <p:tgtEl>
                                          <p:spTgt spid="59"/>
                                        </p:tgtEl>
                                      </p:cBhvr>
                                    </p:animEffect>
                                  </p:childTnLst>
                                </p:cTn>
                              </p:par>
                              <p:par>
                                <p:cTn id="219" presetID="10" presetClass="entr" presetSubtype="0" fill="hold" grpId="0" nodeType="withEffect">
                                  <p:stCondLst>
                                    <p:cond delay="1160"/>
                                  </p:stCondLst>
                                  <p:childTnLst>
                                    <p:set>
                                      <p:cBhvr>
                                        <p:cTn id="220" dur="1" fill="hold">
                                          <p:stCondLst>
                                            <p:cond delay="0"/>
                                          </p:stCondLst>
                                        </p:cTn>
                                        <p:tgtEl>
                                          <p:spTgt spid="64"/>
                                        </p:tgtEl>
                                        <p:attrNameLst>
                                          <p:attrName>style.visibility</p:attrName>
                                        </p:attrNameLst>
                                      </p:cBhvr>
                                      <p:to>
                                        <p:strVal val="visible"/>
                                      </p:to>
                                    </p:set>
                                    <p:animEffect transition="in" filter="fade">
                                      <p:cBhvr>
                                        <p:cTn id="221" dur="520"/>
                                        <p:tgtEl>
                                          <p:spTgt spid="64"/>
                                        </p:tgtEl>
                                      </p:cBhvr>
                                    </p:animEffect>
                                  </p:childTnLst>
                                </p:cTn>
                              </p:par>
                              <p:par>
                                <p:cTn id="222" presetID="10" presetClass="entr" presetSubtype="0" fill="hold" grpId="0" nodeType="withEffect">
                                  <p:stCondLst>
                                    <p:cond delay="1160"/>
                                  </p:stCondLst>
                                  <p:childTnLst>
                                    <p:set>
                                      <p:cBhvr>
                                        <p:cTn id="223" dur="1" fill="hold">
                                          <p:stCondLst>
                                            <p:cond delay="0"/>
                                          </p:stCondLst>
                                        </p:cTn>
                                        <p:tgtEl>
                                          <p:spTgt spid="69"/>
                                        </p:tgtEl>
                                        <p:attrNameLst>
                                          <p:attrName>style.visibility</p:attrName>
                                        </p:attrNameLst>
                                      </p:cBhvr>
                                      <p:to>
                                        <p:strVal val="visible"/>
                                      </p:to>
                                    </p:set>
                                    <p:animEffect transition="in" filter="fade">
                                      <p:cBhvr>
                                        <p:cTn id="224" dur="520"/>
                                        <p:tgtEl>
                                          <p:spTgt spid="69"/>
                                        </p:tgtEl>
                                      </p:cBhvr>
                                    </p:animEffect>
                                  </p:childTnLst>
                                </p:cTn>
                              </p:par>
                              <p:par>
                                <p:cTn id="225" presetID="10" presetClass="entr" presetSubtype="0" fill="hold" grpId="0" nodeType="withEffect">
                                  <p:stCondLst>
                                    <p:cond delay="1160"/>
                                  </p:stCondLst>
                                  <p:childTnLst>
                                    <p:set>
                                      <p:cBhvr>
                                        <p:cTn id="226" dur="1" fill="hold">
                                          <p:stCondLst>
                                            <p:cond delay="0"/>
                                          </p:stCondLst>
                                        </p:cTn>
                                        <p:tgtEl>
                                          <p:spTgt spid="74"/>
                                        </p:tgtEl>
                                        <p:attrNameLst>
                                          <p:attrName>style.visibility</p:attrName>
                                        </p:attrNameLst>
                                      </p:cBhvr>
                                      <p:to>
                                        <p:strVal val="visible"/>
                                      </p:to>
                                    </p:set>
                                    <p:animEffect transition="in" filter="fade">
                                      <p:cBhvr>
                                        <p:cTn id="227" dur="520"/>
                                        <p:tgtEl>
                                          <p:spTgt spid="74"/>
                                        </p:tgtEl>
                                      </p:cBhvr>
                                    </p:animEffect>
                                  </p:childTnLst>
                                </p:cTn>
                              </p:par>
                              <p:par>
                                <p:cTn id="228" presetID="10" presetClass="entr" presetSubtype="0" fill="hold" grpId="0" nodeType="withEffect">
                                  <p:stCondLst>
                                    <p:cond delay="1160"/>
                                  </p:stCondLst>
                                  <p:childTnLst>
                                    <p:set>
                                      <p:cBhvr>
                                        <p:cTn id="229" dur="1" fill="hold">
                                          <p:stCondLst>
                                            <p:cond delay="0"/>
                                          </p:stCondLst>
                                        </p:cTn>
                                        <p:tgtEl>
                                          <p:spTgt spid="79"/>
                                        </p:tgtEl>
                                        <p:attrNameLst>
                                          <p:attrName>style.visibility</p:attrName>
                                        </p:attrNameLst>
                                      </p:cBhvr>
                                      <p:to>
                                        <p:strVal val="visible"/>
                                      </p:to>
                                    </p:set>
                                    <p:animEffect transition="in" filter="fade">
                                      <p:cBhvr>
                                        <p:cTn id="230" dur="520"/>
                                        <p:tgtEl>
                                          <p:spTgt spid="79"/>
                                        </p:tgtEl>
                                      </p:cBhvr>
                                    </p:animEffect>
                                  </p:childTnLst>
                                </p:cTn>
                              </p:par>
                              <p:par>
                                <p:cTn id="231" presetID="10" presetClass="entr" presetSubtype="0" fill="hold" grpId="0" nodeType="withEffect">
                                  <p:stCondLst>
                                    <p:cond delay="1058"/>
                                  </p:stCondLst>
                                  <p:childTnLst>
                                    <p:set>
                                      <p:cBhvr>
                                        <p:cTn id="232" dur="1" fill="hold">
                                          <p:stCondLst>
                                            <p:cond delay="0"/>
                                          </p:stCondLst>
                                        </p:cTn>
                                        <p:tgtEl>
                                          <p:spTgt spid="9"/>
                                        </p:tgtEl>
                                        <p:attrNameLst>
                                          <p:attrName>style.visibility</p:attrName>
                                        </p:attrNameLst>
                                      </p:cBhvr>
                                      <p:to>
                                        <p:strVal val="visible"/>
                                      </p:to>
                                    </p:set>
                                    <p:animEffect transition="in" filter="fade">
                                      <p:cBhvr>
                                        <p:cTn id="233" dur="520"/>
                                        <p:tgtEl>
                                          <p:spTgt spid="9"/>
                                        </p:tgtEl>
                                      </p:cBhvr>
                                    </p:animEffect>
                                  </p:childTnLst>
                                </p:cTn>
                              </p:par>
                              <p:par>
                                <p:cTn id="234" presetID="10" presetClass="entr" presetSubtype="0" fill="hold" grpId="0" nodeType="withEffect">
                                  <p:stCondLst>
                                    <p:cond delay="1100"/>
                                  </p:stCondLst>
                                  <p:childTnLst>
                                    <p:set>
                                      <p:cBhvr>
                                        <p:cTn id="235" dur="1" fill="hold">
                                          <p:stCondLst>
                                            <p:cond delay="0"/>
                                          </p:stCondLst>
                                        </p:cTn>
                                        <p:tgtEl>
                                          <p:spTgt spid="10"/>
                                        </p:tgtEl>
                                        <p:attrNameLst>
                                          <p:attrName>style.visibility</p:attrName>
                                        </p:attrNameLst>
                                      </p:cBhvr>
                                      <p:to>
                                        <p:strVal val="visible"/>
                                      </p:to>
                                    </p:set>
                                    <p:animEffect transition="in" filter="fade">
                                      <p:cBhvr>
                                        <p:cTn id="236" dur="520"/>
                                        <p:tgtEl>
                                          <p:spTgt spid="10"/>
                                        </p:tgtEl>
                                      </p:cBhvr>
                                    </p:animEffect>
                                  </p:childTnLst>
                                </p:cTn>
                              </p:par>
                              <p:par>
                                <p:cTn id="237" presetID="10" presetClass="entr" presetSubtype="0" fill="hold" grpId="0" nodeType="withEffect">
                                  <p:stCondLst>
                                    <p:cond delay="1142"/>
                                  </p:stCondLst>
                                  <p:childTnLst>
                                    <p:set>
                                      <p:cBhvr>
                                        <p:cTn id="238" dur="1" fill="hold">
                                          <p:stCondLst>
                                            <p:cond delay="0"/>
                                          </p:stCondLst>
                                        </p:cTn>
                                        <p:tgtEl>
                                          <p:spTgt spid="11"/>
                                        </p:tgtEl>
                                        <p:attrNameLst>
                                          <p:attrName>style.visibility</p:attrName>
                                        </p:attrNameLst>
                                      </p:cBhvr>
                                      <p:to>
                                        <p:strVal val="visible"/>
                                      </p:to>
                                    </p:set>
                                    <p:animEffect transition="in" filter="fade">
                                      <p:cBhvr>
                                        <p:cTn id="239"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lose.png"/>
          <p:cNvPicPr>
            <a:picLocks noChangeAspect="1"/>
          </p:cNvPicPr>
          <p:nvPr/>
        </p:nvPicPr>
        <p:blipFill>
          <a:blip r:embed="rId2"/>
          <a:stretch>
            <a:fillRect/>
          </a:stretch>
        </p:blipFill>
        <p:spPr>
          <a:xfrm>
            <a:off x="0" y="0"/>
            <a:ext cx="12192000" cy="6858000"/>
          </a:xfrm>
          <a:prstGeom prst="rect">
            <a:avLst/>
          </a:prstGeom>
        </p:spPr>
      </p:pic>
      <p:sp>
        <p:nvSpPr>
          <p:cNvPr id="971" name="Glow 971"/>
          <p:cNvSpPr/>
          <p:nvPr/>
        </p:nvSpPr>
        <p:spPr>
          <a:xfrm>
            <a:off x="2212848" y="-1874519"/>
            <a:ext cx="7772400" cy="7772400"/>
          </a:xfrm>
          <a:prstGeom prst="ellipse">
            <a:avLst/>
          </a:prstGeom>
          <a:gradFill>
            <a:gsLst>
              <a:gs pos="0">
                <a:srgbClr val="FFDD57">
                  <a:alpha val="5000"/>
                </a:srgbClr>
              </a:gs>
              <a:gs pos="100000">
                <a:srgbClr val="FFDD57">
                  <a:alpha val="0"/>
                </a:srgbClr>
              </a:gs>
            </a:gsLst>
            <a:path path="circle">
              <a:fillToRect l="50000" t="50000" r="50000" b="50000"/>
            </a:path>
          </a:gradFill>
          <a:ln>
            <a:noFill/>
          </a:ln>
        </p:spPr>
        <p:txBody>
          <a:bodyPr wrap="square">
            <a:normAutofit/>
          </a:bodyPr>
          <a:lstStyle/>
          <a:p/>
        </p:txBody>
      </p:sp>
      <p:sp>
        <p:nvSpPr>
          <p:cNvPr id="970" name="Glow 970"/>
          <p:cNvSpPr/>
          <p:nvPr/>
        </p:nvSpPr>
        <p:spPr>
          <a:xfrm>
            <a:off x="-1280160" y="3474720"/>
            <a:ext cx="5486400" cy="5486400"/>
          </a:xfrm>
          <a:prstGeom prst="ellipse">
            <a:avLst/>
          </a:prstGeom>
          <a:gradFill>
            <a:gsLst>
              <a:gs pos="0">
                <a:srgbClr val="60A5FA">
                  <a:alpha val="5000"/>
                </a:srgbClr>
              </a:gs>
              <a:gs pos="100000">
                <a:srgbClr val="60A5FA">
                  <a:alpha val="0"/>
                </a:srgbClr>
              </a:gs>
            </a:gsLst>
            <a:path path="circle">
              <a:fillToRect l="50000" t="50000" r="50000" b="50000"/>
            </a:path>
          </a:gradFill>
          <a:ln>
            <a:noFill/>
          </a:ln>
        </p:spPr>
        <p:txBody>
          <a:bodyPr wrap="square">
            <a:normAutofit/>
          </a:bodyPr>
          <a:lstStyle/>
          <a:p/>
        </p:txBody>
      </p:sp>
      <p:pic>
        <p:nvPicPr>
          <p:cNvPr id="3" name="Picture 2" descr="glow_gold.png"/>
          <p:cNvPicPr>
            <a:picLocks noChangeAspect="1"/>
          </p:cNvPicPr>
          <p:nvPr/>
        </p:nvPicPr>
        <p:blipFill>
          <a:blip r:embed="rId3"/>
          <a:stretch>
            <a:fillRect/>
          </a:stretch>
        </p:blipFill>
        <p:spPr>
          <a:xfrm>
            <a:off x="3810000" y="-1244600"/>
            <a:ext cx="4572000" cy="4572000"/>
          </a:xfrm>
          <a:prstGeom prst="rect">
            <a:avLst/>
          </a:prstGeom>
        </p:spPr>
      </p:pic>
      <p:pic>
        <p:nvPicPr>
          <p:cNvPr id="4" name="Picture 3" descr="mark_white.png"/>
          <p:cNvPicPr>
            <a:picLocks noChangeAspect="1"/>
          </p:cNvPicPr>
          <p:nvPr/>
        </p:nvPicPr>
        <p:blipFill>
          <a:blip r:embed="rId4"/>
          <a:stretch>
            <a:fillRect/>
          </a:stretch>
        </p:blipFill>
        <p:spPr>
          <a:xfrm>
            <a:off x="5810725" y="736600"/>
            <a:ext cx="570549" cy="508000"/>
          </a:xfrm>
          <a:prstGeom prst="rect">
            <a:avLst/>
          </a:prstGeom>
        </p:spPr>
      </p:pic>
      <p:sp>
        <p:nvSpPr>
          <p:cNvPr id="5" name="TextBox 4"/>
          <p:cNvSpPr txBox="1"/>
          <p:nvPr/>
        </p:nvSpPr>
        <p:spPr>
          <a:xfrm>
            <a:off x="0" y="1472311"/>
            <a:ext cx="12242800" cy="328612"/>
          </a:xfrm>
          <a:prstGeom prst="rect">
            <a:avLst/>
          </a:prstGeom>
          <a:noFill/>
        </p:spPr>
        <p:txBody>
          <a:bodyPr wrap="square" lIns="0" rIns="0" tIns="0" bIns="0" anchor="t">
            <a:normAutofit/>
          </a:bodyPr>
          <a:lstStyle/>
          <a:p>
            <a:pPr algn="ctr">
              <a:lnSpc>
                <a:spcPct val="125000"/>
              </a:lnSpc>
            </a:pPr>
            <a:r>
              <a:rPr sz="1150" b="0" i="0" spc="500">
                <a:solidFill>
                  <a:srgbClr val="FFDD57"/>
                </a:solidFill>
                <a:latin typeface="Helvetica Neue Medium"/>
              </a:rPr>
              <a:t>THAM GIA CÙNG CHÚNG TÔI</a:t>
            </a:r>
          </a:p>
        </p:txBody>
      </p:sp>
      <p:sp>
        <p:nvSpPr>
          <p:cNvPr id="6" name="TextBox 5"/>
          <p:cNvSpPr txBox="1"/>
          <p:nvPr/>
        </p:nvSpPr>
        <p:spPr>
          <a:xfrm>
            <a:off x="0" y="1799844"/>
            <a:ext cx="12242800" cy="1314450"/>
          </a:xfrm>
          <a:prstGeom prst="rect">
            <a:avLst/>
          </a:prstGeom>
          <a:noFill/>
        </p:spPr>
        <p:txBody>
          <a:bodyPr wrap="square" lIns="0" rIns="0" tIns="0" bIns="0" anchor="t">
            <a:normAutofit/>
          </a:bodyPr>
          <a:lstStyle/>
          <a:p>
            <a:pPr algn="ctr">
              <a:lnSpc>
                <a:spcPct val="125000"/>
              </a:lnSpc>
            </a:pPr>
            <a:r>
              <a:rPr sz="4600" b="0" i="0">
                <a:solidFill>
                  <a:srgbClr val="FFFFFF"/>
                </a:solidFill>
                <a:latin typeface="Helvetica Neue Thin"/>
              </a:rPr>
              <a:t>Một lời mời cá nhân.</a:t>
            </a:r>
          </a:p>
        </p:txBody>
      </p:sp>
      <p:cxnSp>
        <p:nvCxnSpPr>
          <p:cNvPr id="7" name="Connector 6"/>
          <p:cNvCxnSpPr/>
          <p:nvPr/>
        </p:nvCxnSpPr>
        <p:spPr>
          <a:xfrm>
            <a:off x="4445000" y="2844800"/>
            <a:ext cx="3302000" cy="0"/>
          </a:xfrm>
          <a:prstGeom prst="bentConnector3">
            <a:avLst/>
          </a:prstGeom>
          <a:ln w="12700">
            <a:solidFill>
              <a:srgbClr val="242A3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413000" y="3013710"/>
            <a:ext cx="7416800" cy="742950"/>
          </a:xfrm>
          <a:prstGeom prst="rect">
            <a:avLst/>
          </a:prstGeom>
          <a:noFill/>
        </p:spPr>
        <p:txBody>
          <a:bodyPr wrap="square" lIns="0" rIns="0" tIns="0" bIns="0" anchor="t">
            <a:normAutofit/>
          </a:bodyPr>
          <a:lstStyle/>
          <a:p>
            <a:pPr algn="ctr">
              <a:lnSpc>
                <a:spcPct val="145000"/>
              </a:lnSpc>
            </a:pPr>
            <a:r>
              <a:rPr sz="1500" b="0" i="0">
                <a:solidFill>
                  <a:srgbClr val="8A96A8"/>
                </a:solidFill>
                <a:latin typeface="Helvetica Neue"/>
              </a:rPr>
              <a:t>Bạn được mời tham gia METATRONICS — nơi thuật toán làm việc 24/7 để bạn không phải làm.</a:t>
            </a:r>
          </a:p>
        </p:txBody>
      </p:sp>
      <p:sp>
        <p:nvSpPr>
          <p:cNvPr id="9" name="Rounded Rectangle 8"/>
          <p:cNvSpPr/>
          <p:nvPr/>
        </p:nvSpPr>
        <p:spPr>
          <a:xfrm>
            <a:off x="3206750" y="3917950"/>
            <a:ext cx="88900" cy="889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0" name="TextBox 9"/>
          <p:cNvSpPr txBox="1"/>
          <p:nvPr/>
        </p:nvSpPr>
        <p:spPr>
          <a:xfrm>
            <a:off x="1828800" y="4130167"/>
            <a:ext cx="2895600" cy="442912"/>
          </a:xfrm>
          <a:prstGeom prst="rect">
            <a:avLst/>
          </a:prstGeom>
          <a:noFill/>
        </p:spPr>
        <p:txBody>
          <a:bodyPr wrap="square" lIns="0" rIns="0" tIns="0" bIns="0" anchor="t">
            <a:normAutofit/>
          </a:bodyPr>
          <a:lstStyle/>
          <a:p>
            <a:pPr algn="ctr">
              <a:lnSpc>
                <a:spcPct val="125000"/>
              </a:lnSpc>
            </a:pPr>
            <a:r>
              <a:rPr sz="1550" b="0" i="0">
                <a:solidFill>
                  <a:srgbClr val="FFFFFF"/>
                </a:solidFill>
                <a:latin typeface="Helvetica Neue Medium"/>
              </a:rPr>
              <a:t>Bắt đầu với $20</a:t>
            </a:r>
          </a:p>
        </p:txBody>
      </p:sp>
      <p:sp>
        <p:nvSpPr>
          <p:cNvPr id="11" name="TextBox 10"/>
          <p:cNvSpPr txBox="1"/>
          <p:nvPr/>
        </p:nvSpPr>
        <p:spPr>
          <a:xfrm>
            <a:off x="1828800" y="4470654"/>
            <a:ext cx="2895600" cy="314325"/>
          </a:xfrm>
          <a:prstGeom prst="rect">
            <a:avLst/>
          </a:prstGeom>
          <a:noFill/>
        </p:spPr>
        <p:txBody>
          <a:bodyPr wrap="square" lIns="0" rIns="0" tIns="0" bIns="0" anchor="t">
            <a:normAutofit/>
          </a:bodyPr>
          <a:lstStyle/>
          <a:p>
            <a:pPr algn="ctr">
              <a:lnSpc>
                <a:spcPct val="125000"/>
              </a:lnSpc>
            </a:pPr>
            <a:r>
              <a:rPr sz="1100" b="0" i="0">
                <a:solidFill>
                  <a:srgbClr val="8A96A8"/>
                </a:solidFill>
                <a:latin typeface="Helvetica Neue"/>
              </a:rPr>
              <a:t>Số tiền nạp tối thiểu</a:t>
            </a:r>
          </a:p>
        </p:txBody>
      </p:sp>
      <p:sp>
        <p:nvSpPr>
          <p:cNvPr id="12" name="Rounded Rectangle 11"/>
          <p:cNvSpPr/>
          <p:nvPr/>
        </p:nvSpPr>
        <p:spPr>
          <a:xfrm>
            <a:off x="6051550" y="3917950"/>
            <a:ext cx="88900" cy="8890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3" name="TextBox 12"/>
          <p:cNvSpPr txBox="1"/>
          <p:nvPr/>
        </p:nvSpPr>
        <p:spPr>
          <a:xfrm>
            <a:off x="4673600" y="4130167"/>
            <a:ext cx="2895600" cy="442912"/>
          </a:xfrm>
          <a:prstGeom prst="rect">
            <a:avLst/>
          </a:prstGeom>
          <a:noFill/>
        </p:spPr>
        <p:txBody>
          <a:bodyPr wrap="square" lIns="0" rIns="0" tIns="0" bIns="0" anchor="t">
            <a:normAutofit/>
          </a:bodyPr>
          <a:lstStyle/>
          <a:p>
            <a:pPr algn="ctr">
              <a:lnSpc>
                <a:spcPct val="125000"/>
              </a:lnSpc>
            </a:pPr>
            <a:r>
              <a:rPr sz="1550" b="0" i="0">
                <a:solidFill>
                  <a:srgbClr val="FFFFFF"/>
                </a:solidFill>
                <a:latin typeface="Helvetica Neue Medium"/>
              </a:rPr>
              <a:t>Không khóa vốn</a:t>
            </a:r>
          </a:p>
        </p:txBody>
      </p:sp>
      <p:sp>
        <p:nvSpPr>
          <p:cNvPr id="14" name="TextBox 13"/>
          <p:cNvSpPr txBox="1"/>
          <p:nvPr/>
        </p:nvSpPr>
        <p:spPr>
          <a:xfrm>
            <a:off x="4673600" y="4470654"/>
            <a:ext cx="2895600" cy="314325"/>
          </a:xfrm>
          <a:prstGeom prst="rect">
            <a:avLst/>
          </a:prstGeom>
          <a:noFill/>
        </p:spPr>
        <p:txBody>
          <a:bodyPr wrap="square" lIns="0" rIns="0" tIns="0" bIns="0" anchor="t">
            <a:normAutofit/>
          </a:bodyPr>
          <a:lstStyle/>
          <a:p>
            <a:pPr algn="ctr">
              <a:lnSpc>
                <a:spcPct val="125000"/>
              </a:lnSpc>
            </a:pPr>
            <a:r>
              <a:rPr sz="1100" b="0" i="0">
                <a:solidFill>
                  <a:srgbClr val="8A96A8"/>
                </a:solidFill>
                <a:latin typeface="Helvetica Neue"/>
              </a:rPr>
              <a:t>Rút bất cứ lúc nào</a:t>
            </a:r>
          </a:p>
        </p:txBody>
      </p:sp>
      <p:cxnSp>
        <p:nvCxnSpPr>
          <p:cNvPr id="15" name="Connector 14"/>
          <p:cNvCxnSpPr/>
          <p:nvPr/>
        </p:nvCxnSpPr>
        <p:spPr>
          <a:xfrm>
            <a:off x="4673600" y="3886200"/>
            <a:ext cx="0" cy="7366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8896350" y="3917950"/>
            <a:ext cx="88900" cy="889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7" name="TextBox 16"/>
          <p:cNvSpPr txBox="1"/>
          <p:nvPr/>
        </p:nvSpPr>
        <p:spPr>
          <a:xfrm>
            <a:off x="7518400" y="4130167"/>
            <a:ext cx="2895600" cy="442912"/>
          </a:xfrm>
          <a:prstGeom prst="rect">
            <a:avLst/>
          </a:prstGeom>
          <a:noFill/>
        </p:spPr>
        <p:txBody>
          <a:bodyPr wrap="square" lIns="0" rIns="0" tIns="0" bIns="0" anchor="t">
            <a:normAutofit/>
          </a:bodyPr>
          <a:lstStyle/>
          <a:p>
            <a:pPr algn="ctr">
              <a:lnSpc>
                <a:spcPct val="125000"/>
              </a:lnSpc>
            </a:pPr>
            <a:r>
              <a:rPr sz="1550" b="0" i="0">
                <a:solidFill>
                  <a:srgbClr val="FFFFFF"/>
                </a:solidFill>
                <a:latin typeface="Helvetica Neue Medium"/>
              </a:rPr>
              <a:t>Kiểm chứng trên blockchain</a:t>
            </a:r>
          </a:p>
        </p:txBody>
      </p:sp>
      <p:sp>
        <p:nvSpPr>
          <p:cNvPr id="18" name="TextBox 17"/>
          <p:cNvSpPr txBox="1"/>
          <p:nvPr/>
        </p:nvSpPr>
        <p:spPr>
          <a:xfrm>
            <a:off x="7518400" y="4470654"/>
            <a:ext cx="2895600" cy="314325"/>
          </a:xfrm>
          <a:prstGeom prst="rect">
            <a:avLst/>
          </a:prstGeom>
          <a:noFill/>
        </p:spPr>
        <p:txBody>
          <a:bodyPr wrap="square" lIns="0" rIns="0" tIns="0" bIns="0" anchor="t">
            <a:normAutofit/>
          </a:bodyPr>
          <a:lstStyle/>
          <a:p>
            <a:pPr algn="ctr">
              <a:lnSpc>
                <a:spcPct val="125000"/>
              </a:lnSpc>
            </a:pPr>
            <a:r>
              <a:rPr sz="1100" b="0" i="0">
                <a:solidFill>
                  <a:srgbClr val="8A96A8"/>
                </a:solidFill>
                <a:latin typeface="Helvetica Neue"/>
              </a:rPr>
              <a:t>Minh bạch hoàn toàn</a:t>
            </a:r>
          </a:p>
        </p:txBody>
      </p:sp>
      <p:cxnSp>
        <p:nvCxnSpPr>
          <p:cNvPr id="19" name="Connector 18"/>
          <p:cNvCxnSpPr/>
          <p:nvPr/>
        </p:nvCxnSpPr>
        <p:spPr>
          <a:xfrm>
            <a:off x="7518400" y="3886200"/>
            <a:ext cx="0" cy="7366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0" name="Rounded Rectangle 19"/>
          <p:cNvSpPr/>
          <p:nvPr/>
        </p:nvSpPr>
        <p:spPr>
          <a:xfrm>
            <a:off x="2868930" y="5334000"/>
            <a:ext cx="2171700" cy="5588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1" name="TextBox 20"/>
          <p:cNvSpPr txBox="1"/>
          <p:nvPr/>
        </p:nvSpPr>
        <p:spPr>
          <a:xfrm>
            <a:off x="2868930" y="5304282"/>
            <a:ext cx="2222500" cy="558800"/>
          </a:xfrm>
          <a:prstGeom prst="rect">
            <a:avLst/>
          </a:prstGeom>
          <a:noFill/>
        </p:spPr>
        <p:txBody>
          <a:bodyPr wrap="square" lIns="0" rIns="0" tIns="0" bIns="0" anchor="ctr">
            <a:normAutofit/>
          </a:bodyPr>
          <a:lstStyle/>
          <a:p>
            <a:pPr algn="ctr">
              <a:lnSpc>
                <a:spcPct val="125000"/>
              </a:lnSpc>
            </a:pPr>
            <a:r>
              <a:rPr sz="1300" b="1" i="0" u="none">
                <a:solidFill>
                  <a:srgbClr val="0C0E18"/>
                </a:solidFill>
                <a:latin typeface="Helvetica Neue"/>
                <a:hlinkClick r:id="rId5"/>
              </a:rPr>
              <a:t>metatronics.global</a:t>
            </a:r>
          </a:p>
        </p:txBody>
      </p:sp>
      <p:sp>
        <p:nvSpPr>
          <p:cNvPr id="22" name="Rounded Rectangle 21"/>
          <p:cNvSpPr/>
          <p:nvPr/>
        </p:nvSpPr>
        <p:spPr>
          <a:xfrm>
            <a:off x="5260086" y="5334000"/>
            <a:ext cx="2057400" cy="5588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3" name="TextBox 22"/>
          <p:cNvSpPr txBox="1"/>
          <p:nvPr/>
        </p:nvSpPr>
        <p:spPr>
          <a:xfrm>
            <a:off x="5260086" y="5304282"/>
            <a:ext cx="2108200" cy="558800"/>
          </a:xfrm>
          <a:prstGeom prst="rect">
            <a:avLst/>
          </a:prstGeom>
          <a:noFill/>
        </p:spPr>
        <p:txBody>
          <a:bodyPr wrap="square" lIns="0" rIns="0" tIns="0" bIns="0" anchor="ctr">
            <a:normAutofit/>
          </a:bodyPr>
          <a:lstStyle/>
          <a:p>
            <a:pPr algn="ctr">
              <a:lnSpc>
                <a:spcPct val="125000"/>
              </a:lnSpc>
            </a:pPr>
            <a:r>
              <a:rPr sz="1300" b="0" i="0" u="none">
                <a:solidFill>
                  <a:srgbClr val="FFFFFF"/>
                </a:solidFill>
                <a:latin typeface="Helvetica Neue Medium"/>
                <a:hlinkClick r:id="rId6"/>
              </a:rPr>
              <a:t>@MetatronicsBot</a:t>
            </a:r>
          </a:p>
        </p:txBody>
      </p:sp>
      <p:sp>
        <p:nvSpPr>
          <p:cNvPr id="24" name="TextBox 23"/>
          <p:cNvSpPr txBox="1"/>
          <p:nvPr/>
        </p:nvSpPr>
        <p:spPr>
          <a:xfrm>
            <a:off x="0" y="6250940"/>
            <a:ext cx="12242800" cy="285750"/>
          </a:xfrm>
          <a:prstGeom prst="rect">
            <a:avLst/>
          </a:prstGeom>
          <a:noFill/>
        </p:spPr>
        <p:txBody>
          <a:bodyPr wrap="square" lIns="0" rIns="0" tIns="0" bIns="0" anchor="t">
            <a:normAutofit/>
          </a:bodyPr>
          <a:lstStyle/>
          <a:p>
            <a:pPr algn="ctr">
              <a:lnSpc>
                <a:spcPct val="125000"/>
              </a:lnSpc>
            </a:pPr>
            <a:r>
              <a:rPr sz="1000" b="0" i="0" spc="300">
                <a:solidFill>
                  <a:srgbClr val="6E788C"/>
                </a:solidFill>
                <a:latin typeface="Helvetica Neue Medium"/>
              </a:rPr>
              <a:t>METATRONICS · 2026</a:t>
            </a:r>
          </a:p>
        </p:txBody>
      </p:sp>
      <p:sp>
        <p:nvSpPr>
          <p:cNvPr id="940" name="X Button"/>
          <p:cNvSpPr/>
          <p:nvPr/>
        </p:nvSpPr>
        <p:spPr>
          <a:xfrm>
            <a:off x="7536942" y="5334000"/>
            <a:ext cx="1783080" cy="5588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41" name="X Text"/>
          <p:cNvSpPr txBox="1"/>
          <p:nvPr/>
        </p:nvSpPr>
        <p:spPr>
          <a:xfrm>
            <a:off x="7536942" y="5304282"/>
            <a:ext cx="1837944" cy="558800"/>
          </a:xfrm>
          <a:prstGeom prst="rect">
            <a:avLst/>
          </a:prstGeom>
          <a:noFill/>
        </p:spPr>
        <p:txBody>
          <a:bodyPr wrap="square" lIns="0" rIns="0" tIns="0" bIns="0" anchor="ctr">
            <a:normAutofit/>
          </a:bodyPr>
          <a:lstStyle/>
          <a:p>
            <a:pPr algn="ctr">
              <a:lnSpc>
                <a:spcPct val="125000"/>
              </a:lnSpc>
            </a:pPr>
            <a:r>
              <a:rPr sz="1300" b="0" i="0" u="none">
                <a:solidFill>
                  <a:srgbClr val="FFFFFF"/>
                </a:solidFill>
                <a:latin typeface="Helvetica Neue Medium"/>
                <a:hlinkClick r:id="rId7"/>
              </a:rPr>
              <a:t>@metatronics_</a:t>
            </a:r>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23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680"/>
                                        <p:tgtEl>
                                          <p:spTgt spid="4"/>
                                        </p:tgtEl>
                                      </p:cBhvr>
                                    </p:animEffect>
                                    <p:animMotion origin="layout" path="M 0 0.045 L 0 0 E" pathEditMode="relative" rAng="0" ptsTypes="">
                                      <p:cBhvr additive="base">
                                        <p:cTn id="11" dur="680" fill="hold"/>
                                        <p:tgtEl>
                                          <p:spTgt spid="4"/>
                                        </p:tgtEl>
                                        <p:attrNameLst>
                                          <p:attrName>ppt_x</p:attrName>
                                          <p:attrName>ppt_y</p:attrName>
                                        </p:attrNameLst>
                                      </p:cBhvr>
                                      <p:rCtr x="0" y="0"/>
                                    </p:animMotion>
                                  </p:childTnLst>
                                </p:cTn>
                              </p:par>
                              <p:par>
                                <p:cTn id="12" presetID="10" presetClass="entr" presetSubtype="0" fill="hold" grpId="0" nodeType="withEffect">
                                  <p:stCondLst>
                                    <p:cond delay="38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20"/>
                                        <p:tgtEl>
                                          <p:spTgt spid="5"/>
                                        </p:tgtEl>
                                      </p:cBhvr>
                                    </p:animEffect>
                                  </p:childTnLst>
                                </p:cTn>
                              </p:par>
                              <p:par>
                                <p:cTn id="15" presetID="10" presetClass="entr" presetSubtype="0" fill="hold" grpId="0" nodeType="withEffect">
                                  <p:stCondLst>
                                    <p:cond delay="53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680"/>
                                        <p:tgtEl>
                                          <p:spTgt spid="6"/>
                                        </p:tgtEl>
                                      </p:cBhvr>
                                    </p:animEffect>
                                    <p:animMotion origin="layout" path="M 0 0.045 L 0 0 E" pathEditMode="relative" rAng="0" ptsTypes="">
                                      <p:cBhvr additive="base">
                                        <p:cTn id="18" dur="680" fill="hold"/>
                                        <p:tgtEl>
                                          <p:spTgt spid="6"/>
                                        </p:tgtEl>
                                        <p:attrNameLst>
                                          <p:attrName>ppt_x</p:attrName>
                                          <p:attrName>ppt_y</p:attrName>
                                        </p:attrNameLst>
                                      </p:cBhvr>
                                      <p:rCtr x="0" y="0"/>
                                    </p:animMotion>
                                  </p:childTnLst>
                                </p:cTn>
                              </p:par>
                              <p:par>
                                <p:cTn id="19" presetID="10" presetClass="entr" presetSubtype="0" fill="hold" grpId="0" nodeType="withEffect">
                                  <p:stCondLst>
                                    <p:cond delay="68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20"/>
                                        <p:tgtEl>
                                          <p:spTgt spid="8"/>
                                        </p:tgtEl>
                                      </p:cBhvr>
                                    </p:animEffect>
                                  </p:childTnLst>
                                </p:cTn>
                              </p:par>
                              <p:par>
                                <p:cTn id="22" presetID="10" presetClass="entr" presetSubtype="0" fill="hold" grpId="0" nodeType="withEffect">
                                  <p:stCondLst>
                                    <p:cond delay="722"/>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20"/>
                                        <p:tgtEl>
                                          <p:spTgt spid="7"/>
                                        </p:tgtEl>
                                      </p:cBhvr>
                                    </p:animEffect>
                                  </p:childTnLst>
                                </p:cTn>
                              </p:par>
                              <p:par>
                                <p:cTn id="25" presetID="10" presetClass="entr" presetSubtype="0" fill="hold" grpId="0" nodeType="withEffect">
                                  <p:stCondLst>
                                    <p:cond delay="851"/>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20"/>
                                        <p:tgtEl>
                                          <p:spTgt spid="10"/>
                                        </p:tgtEl>
                                      </p:cBhvr>
                                    </p:animEffect>
                                  </p:childTnLst>
                                </p:cTn>
                              </p:par>
                              <p:par>
                                <p:cTn id="28" presetID="10" presetClass="entr" presetSubtype="0" fill="hold" grpId="0" nodeType="withEffect">
                                  <p:stCondLst>
                                    <p:cond delay="893"/>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20"/>
                                        <p:tgtEl>
                                          <p:spTgt spid="9"/>
                                        </p:tgtEl>
                                      </p:cBhvr>
                                    </p:animEffect>
                                  </p:childTnLst>
                                </p:cTn>
                              </p:par>
                              <p:par>
                                <p:cTn id="31" presetID="10" presetClass="entr" presetSubtype="0" fill="hold" grpId="0" nodeType="withEffect">
                                  <p:stCondLst>
                                    <p:cond delay="935"/>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20"/>
                                        <p:tgtEl>
                                          <p:spTgt spid="15"/>
                                        </p:tgtEl>
                                      </p:cBhvr>
                                    </p:animEffect>
                                  </p:childTnLst>
                                </p:cTn>
                              </p:par>
                              <p:par>
                                <p:cTn id="34" presetID="10" presetClass="entr" presetSubtype="0" fill="hold" grpId="0" nodeType="withEffect">
                                  <p:stCondLst>
                                    <p:cond delay="977"/>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20"/>
                                        <p:tgtEl>
                                          <p:spTgt spid="13"/>
                                        </p:tgtEl>
                                      </p:cBhvr>
                                    </p:animEffect>
                                  </p:childTnLst>
                                </p:cTn>
                              </p:par>
                              <p:par>
                                <p:cTn id="37" presetID="10" presetClass="entr" presetSubtype="0" fill="hold" grpId="0" nodeType="withEffect">
                                  <p:stCondLst>
                                    <p:cond delay="1019"/>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20"/>
                                        <p:tgtEl>
                                          <p:spTgt spid="12"/>
                                        </p:tgtEl>
                                      </p:cBhvr>
                                    </p:animEffect>
                                  </p:childTnLst>
                                </p:cTn>
                              </p:par>
                              <p:par>
                                <p:cTn id="40" presetID="10" presetClass="entr" presetSubtype="0" fill="hold" grpId="0" nodeType="withEffect">
                                  <p:stCondLst>
                                    <p:cond delay="1061"/>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20"/>
                                        <p:tgtEl>
                                          <p:spTgt spid="19"/>
                                        </p:tgtEl>
                                      </p:cBhvr>
                                    </p:animEffect>
                                  </p:childTnLst>
                                </p:cTn>
                              </p:par>
                              <p:par>
                                <p:cTn id="43" presetID="10" presetClass="entr" presetSubtype="0" fill="hold" grpId="0" nodeType="withEffect">
                                  <p:stCondLst>
                                    <p:cond delay="1103"/>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20"/>
                                        <p:tgtEl>
                                          <p:spTgt spid="17"/>
                                        </p:tgtEl>
                                      </p:cBhvr>
                                    </p:animEffect>
                                  </p:childTnLst>
                                </p:cTn>
                              </p:par>
                              <p:par>
                                <p:cTn id="46" presetID="10" presetClass="entr" presetSubtype="0" fill="hold" grpId="0" nodeType="withEffect">
                                  <p:stCondLst>
                                    <p:cond delay="1145"/>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20"/>
                                        <p:tgtEl>
                                          <p:spTgt spid="16"/>
                                        </p:tgtEl>
                                      </p:cBhvr>
                                    </p:animEffect>
                                  </p:childTnLst>
                                </p:cTn>
                              </p:par>
                              <p:par>
                                <p:cTn id="49" presetID="10" presetClass="entr" presetSubtype="0" fill="hold" grpId="0" nodeType="withEffect">
                                  <p:stCondLst>
                                    <p:cond delay="1148"/>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20"/>
                                        <p:tgtEl>
                                          <p:spTgt spid="11"/>
                                        </p:tgtEl>
                                      </p:cBhvr>
                                    </p:animEffect>
                                  </p:childTnLst>
                                </p:cTn>
                              </p:par>
                              <p:par>
                                <p:cTn id="52" presetID="10" presetClass="entr" presetSubtype="0" fill="hold" grpId="0" nodeType="withEffect">
                                  <p:stCondLst>
                                    <p:cond delay="119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20"/>
                                        <p:tgtEl>
                                          <p:spTgt spid="14"/>
                                        </p:tgtEl>
                                      </p:cBhvr>
                                    </p:animEffect>
                                  </p:childTnLst>
                                </p:cTn>
                              </p:par>
                              <p:par>
                                <p:cTn id="55" presetID="10" presetClass="entr" presetSubtype="0" fill="hold" grpId="0" nodeType="withEffect">
                                  <p:stCondLst>
                                    <p:cond delay="1232"/>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20"/>
                                        <p:tgtEl>
                                          <p:spTgt spid="18"/>
                                        </p:tgtEl>
                                      </p:cBhvr>
                                    </p:animEffect>
                                  </p:childTnLst>
                                </p:cTn>
                              </p:par>
                              <p:par>
                                <p:cTn id="58" presetID="10" presetClass="entr" presetSubtype="0" fill="hold" grpId="0" nodeType="withEffect">
                                  <p:stCondLst>
                                    <p:cond delay="134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20"/>
                                        <p:tgtEl>
                                          <p:spTgt spid="21"/>
                                        </p:tgtEl>
                                      </p:cBhvr>
                                    </p:animEffect>
                                  </p:childTnLst>
                                </p:cTn>
                              </p:par>
                              <p:par>
                                <p:cTn id="61" presetID="10" presetClass="entr" presetSubtype="0" fill="hold" grpId="0" nodeType="withEffect">
                                  <p:stCondLst>
                                    <p:cond delay="1382"/>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20"/>
                                        <p:tgtEl>
                                          <p:spTgt spid="20"/>
                                        </p:tgtEl>
                                      </p:cBhvr>
                                    </p:animEffect>
                                  </p:childTnLst>
                                </p:cTn>
                              </p:par>
                              <p:par>
                                <p:cTn id="64" presetID="10" presetClass="entr" presetSubtype="0" fill="hold" grpId="0" nodeType="withEffect">
                                  <p:stCondLst>
                                    <p:cond delay="1424"/>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20"/>
                                        <p:tgtEl>
                                          <p:spTgt spid="23"/>
                                        </p:tgtEl>
                                      </p:cBhvr>
                                    </p:animEffect>
                                  </p:childTnLst>
                                </p:cTn>
                              </p:par>
                              <p:par>
                                <p:cTn id="67" presetID="10" presetClass="entr" presetSubtype="0" fill="hold" grpId="0" nodeType="withEffect">
                                  <p:stCondLst>
                                    <p:cond delay="1466"/>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20"/>
                                        <p:tgtEl>
                                          <p:spTgt spid="22"/>
                                        </p:tgtEl>
                                      </p:cBhvr>
                                    </p:animEffect>
                                  </p:childTnLst>
                                </p:cTn>
                              </p:par>
                              <p:par>
                                <p:cTn id="70" presetID="10" presetClass="entr" presetSubtype="0" fill="hold" grpId="0" nodeType="withEffect">
                                  <p:stCondLst>
                                    <p:cond delay="1553"/>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2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53" name="Glow 953"/>
          <p:cNvSpPr/>
          <p:nvPr/>
        </p:nvSpPr>
        <p:spPr>
          <a:xfrm>
            <a:off x="-1691640" y="-2606040"/>
            <a:ext cx="6858000" cy="685800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52" name="Glow 952"/>
          <p:cNvSpPr/>
          <p:nvPr/>
        </p:nvSpPr>
        <p:spPr>
          <a:xfrm>
            <a:off x="7818120" y="3246120"/>
            <a:ext cx="5943600" cy="5943600"/>
          </a:xfrm>
          <a:prstGeom prst="ellipse">
            <a:avLst/>
          </a:prstGeom>
          <a:gradFill>
            <a:gsLst>
              <a:gs pos="0">
                <a:srgbClr val="C084FC">
                  <a:alpha val="6000"/>
                </a:srgbClr>
              </a:gs>
              <a:gs pos="100000">
                <a:srgbClr val="C084FC">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161818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181100"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TỔNG QUAN</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Có gì </a:t>
            </a:r>
            <a:r>
              <a:rPr sz="2900" b="1" i="0">
                <a:gradFill>
                  <a:gsLst>
                    <a:gs pos="0">
                      <a:srgbClr val="FFE9A8"/>
                    </a:gs>
                    <a:gs pos="55000">
                      <a:srgbClr val="FFDD57"/>
                    </a:gs>
                    <a:gs pos="100000">
                      <a:srgbClr val="F3A93B"/>
                    </a:gs>
                  </a:gsLst>
                  <a:lin ang="5400000" scaled="0"/>
                </a:gradFill>
                <a:latin typeface="Helvetica Neue"/>
              </a:rPr>
              <a:t>bên trong</a:t>
            </a:r>
            <a:r>
              <a:rPr sz="2900" b="1" i="0">
                <a:solidFill>
                  <a:srgbClr val="FFFFFF"/>
                </a:solidFill>
                <a:latin typeface="Helvetica Neue"/>
              </a:rPr>
              <a:t>.</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02</a:t>
            </a:r>
            <a:r>
              <a:rPr sz="950" b="0" i="0" spc="120">
                <a:solidFill>
                  <a:srgbClr val="6E788C"/>
                </a:solidFill>
                <a:latin typeface="Helvetica Neue Medium"/>
              </a:rPr>
              <a:t xml:space="preserve">   /   NỘI DUNG</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4"/>
              </a:rPr>
              <a:t>metatronics.global</a:t>
            </a:r>
          </a:p>
        </p:txBody>
      </p:sp>
      <p:sp>
        <p:nvSpPr>
          <p:cNvPr id="12" name="TextBox 11"/>
          <p:cNvSpPr txBox="1"/>
          <p:nvPr/>
        </p:nvSpPr>
        <p:spPr>
          <a:xfrm>
            <a:off x="812800" y="1956308"/>
            <a:ext cx="635000" cy="685800"/>
          </a:xfrm>
          <a:prstGeom prst="rect">
            <a:avLst/>
          </a:prstGeom>
          <a:noFill/>
        </p:spPr>
        <p:txBody>
          <a:bodyPr wrap="square" lIns="0" rIns="0" tIns="0" bIns="0" anchor="ctr">
            <a:normAutofit/>
          </a:bodyPr>
          <a:lstStyle/>
          <a:p>
            <a:pPr algn="l">
              <a:lnSpc>
                <a:spcPct val="125000"/>
              </a:lnSpc>
            </a:pPr>
            <a:r>
              <a:rPr sz="2200" b="0" i="0">
                <a:gradFill>
                  <a:gsLst>
                    <a:gs pos="0">
                      <a:srgbClr val="FFE9A8"/>
                    </a:gs>
                    <a:gs pos="55000">
                      <a:srgbClr val="FFDD57"/>
                    </a:gs>
                    <a:gs pos="100000">
                      <a:srgbClr val="F3A93B"/>
                    </a:gs>
                  </a:gsLst>
                  <a:lin ang="5400000" scaled="0"/>
                </a:gradFill>
                <a:latin typeface="Helvetica Neue Light"/>
              </a:rPr>
              <a:t>01</a:t>
            </a:r>
          </a:p>
        </p:txBody>
      </p:sp>
      <p:sp>
        <p:nvSpPr>
          <p:cNvPr id="13" name="TextBox 12"/>
          <p:cNvSpPr txBox="1"/>
          <p:nvPr/>
        </p:nvSpPr>
        <p:spPr>
          <a:xfrm>
            <a:off x="1524000" y="19711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METATRONICS là gì?</a:t>
            </a:r>
          </a:p>
        </p:txBody>
      </p:sp>
      <p:cxnSp>
        <p:nvCxnSpPr>
          <p:cNvPr id="14" name="Connector 13"/>
          <p:cNvCxnSpPr/>
          <p:nvPr/>
        </p:nvCxnSpPr>
        <p:spPr>
          <a:xfrm>
            <a:off x="5378450" y="23495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H="1" flipV="1">
            <a:off x="5490718" y="23098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16" name="Connector 15"/>
          <p:cNvCxnSpPr/>
          <p:nvPr/>
        </p:nvCxnSpPr>
        <p:spPr>
          <a:xfrm flipH="1">
            <a:off x="5490718" y="23495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17" name="Connector 16"/>
          <p:cNvCxnSpPr/>
          <p:nvPr/>
        </p:nvCxnSpPr>
        <p:spPr>
          <a:xfrm>
            <a:off x="812800" y="26924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12800" y="2794508"/>
            <a:ext cx="635000" cy="685800"/>
          </a:xfrm>
          <a:prstGeom prst="rect">
            <a:avLst/>
          </a:prstGeom>
          <a:noFill/>
        </p:spPr>
        <p:txBody>
          <a:bodyPr wrap="square" lIns="0" rIns="0" tIns="0" bIns="0" anchor="ctr">
            <a:normAutofit/>
          </a:bodyPr>
          <a:lstStyle/>
          <a:p>
            <a:pPr algn="l">
              <a:lnSpc>
                <a:spcPct val="125000"/>
              </a:lnSpc>
            </a:pPr>
            <a:r>
              <a:rPr sz="2200" b="0" i="0">
                <a:solidFill>
                  <a:srgbClr val="60A5FA"/>
                </a:solidFill>
                <a:latin typeface="Helvetica Neue Light"/>
              </a:rPr>
              <a:t>02</a:t>
            </a:r>
          </a:p>
        </p:txBody>
      </p:sp>
      <p:sp>
        <p:nvSpPr>
          <p:cNvPr id="19" name="TextBox 18"/>
          <p:cNvSpPr txBox="1"/>
          <p:nvPr/>
        </p:nvSpPr>
        <p:spPr>
          <a:xfrm>
            <a:off x="1524000" y="28093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Dành cho ai?</a:t>
            </a:r>
          </a:p>
        </p:txBody>
      </p:sp>
      <p:cxnSp>
        <p:nvCxnSpPr>
          <p:cNvPr id="20" name="Connector 19"/>
          <p:cNvCxnSpPr/>
          <p:nvPr/>
        </p:nvCxnSpPr>
        <p:spPr>
          <a:xfrm>
            <a:off x="5378450" y="31877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21" name="Connector 20"/>
          <p:cNvCxnSpPr/>
          <p:nvPr/>
        </p:nvCxnSpPr>
        <p:spPr>
          <a:xfrm flipH="1" flipV="1">
            <a:off x="5490718" y="31480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22" name="Connector 21"/>
          <p:cNvCxnSpPr/>
          <p:nvPr/>
        </p:nvCxnSpPr>
        <p:spPr>
          <a:xfrm flipH="1">
            <a:off x="5490718" y="31877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23" name="Connector 22"/>
          <p:cNvCxnSpPr/>
          <p:nvPr/>
        </p:nvCxnSpPr>
        <p:spPr>
          <a:xfrm>
            <a:off x="812800" y="35306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12800" y="3632708"/>
            <a:ext cx="635000" cy="685800"/>
          </a:xfrm>
          <a:prstGeom prst="rect">
            <a:avLst/>
          </a:prstGeom>
          <a:noFill/>
        </p:spPr>
        <p:txBody>
          <a:bodyPr wrap="square" lIns="0" rIns="0" tIns="0" bIns="0" anchor="ctr">
            <a:normAutofit/>
          </a:bodyPr>
          <a:lstStyle/>
          <a:p>
            <a:pPr algn="l">
              <a:lnSpc>
                <a:spcPct val="125000"/>
              </a:lnSpc>
            </a:pPr>
            <a:r>
              <a:rPr sz="2200" b="0" i="0">
                <a:solidFill>
                  <a:srgbClr val="C084FC"/>
                </a:solidFill>
                <a:latin typeface="Helvetica Neue Light"/>
              </a:rPr>
              <a:t>03</a:t>
            </a:r>
          </a:p>
        </p:txBody>
      </p:sp>
      <p:sp>
        <p:nvSpPr>
          <p:cNvPr id="25" name="TextBox 24"/>
          <p:cNvSpPr txBox="1"/>
          <p:nvPr/>
        </p:nvSpPr>
        <p:spPr>
          <a:xfrm>
            <a:off x="1524000" y="36475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Cách thức hoạt động</a:t>
            </a:r>
          </a:p>
        </p:txBody>
      </p:sp>
      <p:cxnSp>
        <p:nvCxnSpPr>
          <p:cNvPr id="26" name="Connector 25"/>
          <p:cNvCxnSpPr/>
          <p:nvPr/>
        </p:nvCxnSpPr>
        <p:spPr>
          <a:xfrm>
            <a:off x="5378450" y="40259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27" name="Connector 26"/>
          <p:cNvCxnSpPr/>
          <p:nvPr/>
        </p:nvCxnSpPr>
        <p:spPr>
          <a:xfrm flipH="1" flipV="1">
            <a:off x="5490718" y="39862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28" name="Connector 27"/>
          <p:cNvCxnSpPr/>
          <p:nvPr/>
        </p:nvCxnSpPr>
        <p:spPr>
          <a:xfrm flipH="1">
            <a:off x="5490718" y="40259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29" name="Connector 28"/>
          <p:cNvCxnSpPr/>
          <p:nvPr/>
        </p:nvCxnSpPr>
        <p:spPr>
          <a:xfrm>
            <a:off x="812800" y="43688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812800" y="4470908"/>
            <a:ext cx="635000" cy="685800"/>
          </a:xfrm>
          <a:prstGeom prst="rect">
            <a:avLst/>
          </a:prstGeom>
          <a:noFill/>
        </p:spPr>
        <p:txBody>
          <a:bodyPr wrap="square" lIns="0" rIns="0" tIns="0" bIns="0" anchor="ctr">
            <a:normAutofit/>
          </a:bodyPr>
          <a:lstStyle/>
          <a:p>
            <a:pPr algn="l">
              <a:lnSpc>
                <a:spcPct val="125000"/>
              </a:lnSpc>
            </a:pPr>
            <a:r>
              <a:rPr sz="2200" b="0" i="0">
                <a:solidFill>
                  <a:srgbClr val="34D399"/>
                </a:solidFill>
                <a:latin typeface="Helvetica Neue Light"/>
              </a:rPr>
              <a:t>04</a:t>
            </a:r>
          </a:p>
        </p:txBody>
      </p:sp>
      <p:sp>
        <p:nvSpPr>
          <p:cNvPr id="31" name="TextBox 30"/>
          <p:cNvSpPr txBox="1"/>
          <p:nvPr/>
        </p:nvSpPr>
        <p:spPr>
          <a:xfrm>
            <a:off x="1524000" y="44857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Giao dịch thực tế — trực tiếp</a:t>
            </a:r>
          </a:p>
        </p:txBody>
      </p:sp>
      <p:cxnSp>
        <p:nvCxnSpPr>
          <p:cNvPr id="32" name="Connector 31"/>
          <p:cNvCxnSpPr/>
          <p:nvPr/>
        </p:nvCxnSpPr>
        <p:spPr>
          <a:xfrm>
            <a:off x="5378450" y="48641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33" name="Connector 32"/>
          <p:cNvCxnSpPr/>
          <p:nvPr/>
        </p:nvCxnSpPr>
        <p:spPr>
          <a:xfrm flipH="1" flipV="1">
            <a:off x="5490718" y="48244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34" name="Connector 33"/>
          <p:cNvCxnSpPr/>
          <p:nvPr/>
        </p:nvCxnSpPr>
        <p:spPr>
          <a:xfrm flipH="1">
            <a:off x="5490718" y="48641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35" name="Connector 34"/>
          <p:cNvCxnSpPr/>
          <p:nvPr/>
        </p:nvCxnSpPr>
        <p:spPr>
          <a:xfrm>
            <a:off x="812800" y="52070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812800" y="5309108"/>
            <a:ext cx="635000" cy="685800"/>
          </a:xfrm>
          <a:prstGeom prst="rect">
            <a:avLst/>
          </a:prstGeom>
          <a:noFill/>
        </p:spPr>
        <p:txBody>
          <a:bodyPr wrap="square" lIns="0" rIns="0" tIns="0" bIns="0" anchor="ctr">
            <a:normAutofit/>
          </a:bodyPr>
          <a:lstStyle/>
          <a:p>
            <a:pPr algn="l">
              <a:lnSpc>
                <a:spcPct val="125000"/>
              </a:lnSpc>
            </a:pPr>
            <a:r>
              <a:rPr sz="2200" b="0" i="0">
                <a:solidFill>
                  <a:srgbClr val="FB923C"/>
                </a:solidFill>
                <a:latin typeface="Helvetica Neue Light"/>
              </a:rPr>
              <a:t>05</a:t>
            </a:r>
          </a:p>
        </p:txBody>
      </p:sp>
      <p:sp>
        <p:nvSpPr>
          <p:cNvPr id="37" name="TextBox 36"/>
          <p:cNvSpPr txBox="1"/>
          <p:nvPr/>
        </p:nvSpPr>
        <p:spPr>
          <a:xfrm>
            <a:off x="1524000" y="53239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Điều gì làm nên khác biệt?</a:t>
            </a:r>
          </a:p>
        </p:txBody>
      </p:sp>
      <p:cxnSp>
        <p:nvCxnSpPr>
          <p:cNvPr id="38" name="Connector 37"/>
          <p:cNvCxnSpPr/>
          <p:nvPr/>
        </p:nvCxnSpPr>
        <p:spPr>
          <a:xfrm>
            <a:off x="5378450" y="57023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39" name="Connector 38"/>
          <p:cNvCxnSpPr/>
          <p:nvPr/>
        </p:nvCxnSpPr>
        <p:spPr>
          <a:xfrm flipH="1" flipV="1">
            <a:off x="5490718" y="56626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40" name="Connector 39"/>
          <p:cNvCxnSpPr/>
          <p:nvPr/>
        </p:nvCxnSpPr>
        <p:spPr>
          <a:xfrm flipH="1">
            <a:off x="5490718" y="57023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41" name="Connector 40"/>
          <p:cNvCxnSpPr/>
          <p:nvPr/>
        </p:nvCxnSpPr>
        <p:spPr>
          <a:xfrm>
            <a:off x="812800" y="60452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451600" y="1956308"/>
            <a:ext cx="635000" cy="685800"/>
          </a:xfrm>
          <a:prstGeom prst="rect">
            <a:avLst/>
          </a:prstGeom>
          <a:noFill/>
        </p:spPr>
        <p:txBody>
          <a:bodyPr wrap="square" lIns="0" rIns="0" tIns="0" bIns="0" anchor="ctr">
            <a:normAutofit/>
          </a:bodyPr>
          <a:lstStyle/>
          <a:p>
            <a:pPr algn="l">
              <a:lnSpc>
                <a:spcPct val="125000"/>
              </a:lnSpc>
            </a:pPr>
            <a:r>
              <a:rPr sz="2200" b="0" i="0">
                <a:gradFill>
                  <a:gsLst>
                    <a:gs pos="0">
                      <a:srgbClr val="FFE9A8"/>
                    </a:gs>
                    <a:gs pos="55000">
                      <a:srgbClr val="FFDD57"/>
                    </a:gs>
                    <a:gs pos="100000">
                      <a:srgbClr val="F3A93B"/>
                    </a:gs>
                  </a:gsLst>
                  <a:lin ang="5400000" scaled="0"/>
                </a:gradFill>
                <a:latin typeface="Helvetica Neue Light"/>
              </a:rPr>
              <a:t>06</a:t>
            </a:r>
          </a:p>
        </p:txBody>
      </p:sp>
      <p:sp>
        <p:nvSpPr>
          <p:cNvPr id="43" name="TextBox 42"/>
          <p:cNvSpPr txBox="1"/>
          <p:nvPr/>
        </p:nvSpPr>
        <p:spPr>
          <a:xfrm>
            <a:off x="7162800" y="19711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Tiềm năng thu nhập thụ động</a:t>
            </a:r>
          </a:p>
        </p:txBody>
      </p:sp>
      <p:cxnSp>
        <p:nvCxnSpPr>
          <p:cNvPr id="44" name="Connector 43"/>
          <p:cNvCxnSpPr/>
          <p:nvPr/>
        </p:nvCxnSpPr>
        <p:spPr>
          <a:xfrm>
            <a:off x="11017250" y="23495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45" name="Connector 44"/>
          <p:cNvCxnSpPr/>
          <p:nvPr/>
        </p:nvCxnSpPr>
        <p:spPr>
          <a:xfrm flipH="1" flipV="1">
            <a:off x="11129518" y="23098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46" name="Connector 45"/>
          <p:cNvCxnSpPr/>
          <p:nvPr/>
        </p:nvCxnSpPr>
        <p:spPr>
          <a:xfrm flipH="1">
            <a:off x="11129518" y="23495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47" name="Connector 46"/>
          <p:cNvCxnSpPr/>
          <p:nvPr/>
        </p:nvCxnSpPr>
        <p:spPr>
          <a:xfrm>
            <a:off x="6451600" y="26924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6451600" y="2794508"/>
            <a:ext cx="635000" cy="685800"/>
          </a:xfrm>
          <a:prstGeom prst="rect">
            <a:avLst/>
          </a:prstGeom>
          <a:noFill/>
        </p:spPr>
        <p:txBody>
          <a:bodyPr wrap="square" lIns="0" rIns="0" tIns="0" bIns="0" anchor="ctr">
            <a:normAutofit/>
          </a:bodyPr>
          <a:lstStyle/>
          <a:p>
            <a:pPr algn="l">
              <a:lnSpc>
                <a:spcPct val="125000"/>
              </a:lnSpc>
            </a:pPr>
            <a:r>
              <a:rPr sz="2200" b="0" i="0">
                <a:solidFill>
                  <a:srgbClr val="60A5FA"/>
                </a:solidFill>
                <a:latin typeface="Helvetica Neue Light"/>
              </a:rPr>
              <a:t>07</a:t>
            </a:r>
          </a:p>
        </p:txBody>
      </p:sp>
      <p:sp>
        <p:nvSpPr>
          <p:cNvPr id="49" name="TextBox 48"/>
          <p:cNvSpPr txBox="1"/>
          <p:nvPr/>
        </p:nvSpPr>
        <p:spPr>
          <a:xfrm>
            <a:off x="7162800" y="28093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Lợi nhuận on-chain, có thể kiểm chứng</a:t>
            </a:r>
          </a:p>
        </p:txBody>
      </p:sp>
      <p:cxnSp>
        <p:nvCxnSpPr>
          <p:cNvPr id="50" name="Connector 49"/>
          <p:cNvCxnSpPr/>
          <p:nvPr/>
        </p:nvCxnSpPr>
        <p:spPr>
          <a:xfrm>
            <a:off x="11017250" y="31877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51" name="Connector 50"/>
          <p:cNvCxnSpPr/>
          <p:nvPr/>
        </p:nvCxnSpPr>
        <p:spPr>
          <a:xfrm flipH="1" flipV="1">
            <a:off x="11129518" y="31480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52" name="Connector 51"/>
          <p:cNvCxnSpPr/>
          <p:nvPr/>
        </p:nvCxnSpPr>
        <p:spPr>
          <a:xfrm flipH="1">
            <a:off x="11129518" y="31877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53" name="Connector 52"/>
          <p:cNvCxnSpPr/>
          <p:nvPr/>
        </p:nvCxnSpPr>
        <p:spPr>
          <a:xfrm>
            <a:off x="6451600" y="35306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451600" y="3632708"/>
            <a:ext cx="635000" cy="685800"/>
          </a:xfrm>
          <a:prstGeom prst="rect">
            <a:avLst/>
          </a:prstGeom>
          <a:noFill/>
        </p:spPr>
        <p:txBody>
          <a:bodyPr wrap="square" lIns="0" rIns="0" tIns="0" bIns="0" anchor="ctr">
            <a:normAutofit/>
          </a:bodyPr>
          <a:lstStyle/>
          <a:p>
            <a:pPr algn="l">
              <a:lnSpc>
                <a:spcPct val="125000"/>
              </a:lnSpc>
            </a:pPr>
            <a:r>
              <a:rPr sz="2200" b="0" i="0">
                <a:solidFill>
                  <a:srgbClr val="C084FC"/>
                </a:solidFill>
                <a:latin typeface="Helvetica Neue Light"/>
              </a:rPr>
              <a:t>08</a:t>
            </a:r>
          </a:p>
        </p:txBody>
      </p:sp>
      <p:sp>
        <p:nvSpPr>
          <p:cNvPr id="55" name="TextBox 54"/>
          <p:cNvSpPr txBox="1"/>
          <p:nvPr/>
        </p:nvSpPr>
        <p:spPr>
          <a:xfrm>
            <a:off x="7162800" y="36475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Tiềm năng thu nhập đối tác</a:t>
            </a:r>
          </a:p>
        </p:txBody>
      </p:sp>
      <p:cxnSp>
        <p:nvCxnSpPr>
          <p:cNvPr id="56" name="Connector 55"/>
          <p:cNvCxnSpPr/>
          <p:nvPr/>
        </p:nvCxnSpPr>
        <p:spPr>
          <a:xfrm>
            <a:off x="11017250" y="40259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57" name="Connector 56"/>
          <p:cNvCxnSpPr/>
          <p:nvPr/>
        </p:nvCxnSpPr>
        <p:spPr>
          <a:xfrm flipH="1" flipV="1">
            <a:off x="11129518" y="39862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58" name="Connector 57"/>
          <p:cNvCxnSpPr/>
          <p:nvPr/>
        </p:nvCxnSpPr>
        <p:spPr>
          <a:xfrm flipH="1">
            <a:off x="11129518" y="40259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59" name="Connector 58"/>
          <p:cNvCxnSpPr/>
          <p:nvPr/>
        </p:nvCxnSpPr>
        <p:spPr>
          <a:xfrm>
            <a:off x="6451600" y="43688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451600" y="4470908"/>
            <a:ext cx="635000" cy="685800"/>
          </a:xfrm>
          <a:prstGeom prst="rect">
            <a:avLst/>
          </a:prstGeom>
          <a:noFill/>
        </p:spPr>
        <p:txBody>
          <a:bodyPr wrap="square" lIns="0" rIns="0" tIns="0" bIns="0" anchor="ctr">
            <a:normAutofit/>
          </a:bodyPr>
          <a:lstStyle/>
          <a:p>
            <a:pPr algn="l">
              <a:lnSpc>
                <a:spcPct val="125000"/>
              </a:lnSpc>
            </a:pPr>
            <a:r>
              <a:rPr sz="2200" b="0" i="0">
                <a:solidFill>
                  <a:srgbClr val="34D399"/>
                </a:solidFill>
                <a:latin typeface="Helvetica Neue Light"/>
              </a:rPr>
              <a:t>09</a:t>
            </a:r>
          </a:p>
        </p:txBody>
      </p:sp>
      <p:sp>
        <p:nvSpPr>
          <p:cNvPr id="61" name="TextBox 60"/>
          <p:cNvSpPr txBox="1"/>
          <p:nvPr/>
        </p:nvSpPr>
        <p:spPr>
          <a:xfrm>
            <a:off x="7162800" y="4485767"/>
            <a:ext cx="3581400" cy="685800"/>
          </a:xfrm>
          <a:prstGeom prst="rect">
            <a:avLst/>
          </a:prstGeom>
          <a:noFill/>
        </p:spPr>
        <p:txBody>
          <a:bodyPr wrap="square" lIns="0" rIns="0" tIns="0" bIns="0" anchor="ctr">
            <a:normAutofit/>
          </a:bodyPr>
          <a:lstStyle/>
          <a:p>
            <a:pPr algn="l">
              <a:lnSpc>
                <a:spcPct val="125000"/>
              </a:lnSpc>
            </a:pPr>
            <a:r>
              <a:rPr sz="1550" b="0" i="0">
                <a:solidFill>
                  <a:srgbClr val="F8FAFC"/>
                </a:solidFill>
                <a:latin typeface="Helvetica Neue"/>
              </a:rPr>
              <a:t>Một lời mời cá nhân</a:t>
            </a:r>
          </a:p>
        </p:txBody>
      </p:sp>
      <p:cxnSp>
        <p:nvCxnSpPr>
          <p:cNvPr id="62" name="Connector 61"/>
          <p:cNvCxnSpPr/>
          <p:nvPr/>
        </p:nvCxnSpPr>
        <p:spPr>
          <a:xfrm>
            <a:off x="11017250" y="4864100"/>
            <a:ext cx="165100" cy="0"/>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63" name="Connector 62"/>
          <p:cNvCxnSpPr/>
          <p:nvPr/>
        </p:nvCxnSpPr>
        <p:spPr>
          <a:xfrm flipH="1" flipV="1">
            <a:off x="11129518" y="4824476"/>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64" name="Connector 63"/>
          <p:cNvCxnSpPr/>
          <p:nvPr/>
        </p:nvCxnSpPr>
        <p:spPr>
          <a:xfrm flipH="1">
            <a:off x="11129518" y="4864100"/>
            <a:ext cx="52832" cy="39624"/>
          </a:xfrm>
          <a:prstGeom prst="bentConnector3">
            <a:avLst/>
          </a:prstGeom>
          <a:ln w="19050">
            <a:solidFill>
              <a:srgbClr val="333B4F"/>
            </a:solidFill>
          </a:ln>
          <a:effectLst/>
        </p:spPr>
        <p:style>
          <a:lnRef idx="2">
            <a:schemeClr val="accent1"/>
          </a:lnRef>
          <a:fillRef idx="0">
            <a:schemeClr val="accent1"/>
          </a:fillRef>
          <a:effectRef idx="1">
            <a:schemeClr val="accent1"/>
          </a:effectRef>
          <a:fontRef idx="minor">
            <a:schemeClr val="tx1"/>
          </a:fontRef>
        </p:style>
      </p:cxnSp>
      <p:cxnSp>
        <p:nvCxnSpPr>
          <p:cNvPr id="65" name="Connector 64"/>
          <p:cNvCxnSpPr/>
          <p:nvPr/>
        </p:nvCxnSpPr>
        <p:spPr>
          <a:xfrm>
            <a:off x="6451600" y="52070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680"/>
                                        <p:tgtEl>
                                          <p:spTgt spid="6"/>
                                        </p:tgtEl>
                                      </p:cBhvr>
                                    </p:animEffect>
                                    <p:animMotion origin="layout" path="M 0 0.045 L 0 0 E" pathEditMode="relative" rAng="0" ptsTypes="">
                                      <p:cBhvr additive="base">
                                        <p:cTn id="11" dur="680" fill="hold"/>
                                        <p:tgtEl>
                                          <p:spTgt spid="6"/>
                                        </p:tgtEl>
                                        <p:attrNameLst>
                                          <p:attrName>ppt_x</p:attrName>
                                          <p:attrName>ppt_y</p:attrName>
                                        </p:attrNameLst>
                                      </p:cBhvr>
                                      <p:rCtr x="0" y="0"/>
                                    </p:animMotion>
                                  </p:childTnLst>
                                </p:cTn>
                              </p:par>
                              <p:par>
                                <p:cTn id="12" presetID="10" presetClass="entr" presetSubtype="0" fill="hold" grpId="0" nodeType="withEffect">
                                  <p:stCondLst>
                                    <p:cond delay="164"/>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20"/>
                                        <p:tgtEl>
                                          <p:spTgt spid="4"/>
                                        </p:tgtEl>
                                      </p:cBhvr>
                                    </p:animEffect>
                                  </p:childTnLst>
                                </p:cTn>
                              </p:par>
                              <p:par>
                                <p:cTn id="15" presetID="10" presetClass="entr" presetSubtype="0" fill="hold" grpId="0" nodeType="withEffect">
                                  <p:stCondLst>
                                    <p:cond delay="206"/>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20"/>
                                        <p:tgtEl>
                                          <p:spTgt spid="5"/>
                                        </p:tgtEl>
                                      </p:cBhvr>
                                    </p:animEffect>
                                  </p:childTnLst>
                                </p:cTn>
                              </p:par>
                              <p:par>
                                <p:cTn id="18" presetID="10" presetClass="entr" presetSubtype="0" fill="hold" grpId="0" nodeType="withEffect">
                                  <p:stCondLst>
                                    <p:cond delay="248"/>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20"/>
                                        <p:tgtEl>
                                          <p:spTgt spid="7"/>
                                        </p:tgtEl>
                                      </p:cBhvr>
                                    </p:animEffect>
                                  </p:childTnLst>
                                </p:cTn>
                              </p:par>
                              <p:par>
                                <p:cTn id="21" presetID="10" presetClass="entr" presetSubtype="0" fill="hold" grpId="0" nodeType="withEffect">
                                  <p:stCondLst>
                                    <p:cond delay="29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20"/>
                                        <p:tgtEl>
                                          <p:spTgt spid="8"/>
                                        </p:tgtEl>
                                      </p:cBhvr>
                                    </p:animEffect>
                                  </p:childTnLst>
                                </p:cTn>
                              </p:par>
                              <p:par>
                                <p:cTn id="24" presetID="10" presetClass="entr" presetSubtype="0" fill="hold" grpId="0" nodeType="withEffect">
                                  <p:stCondLst>
                                    <p:cond delay="335"/>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377"/>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20"/>
                                        <p:tgtEl>
                                          <p:spTgt spid="13"/>
                                        </p:tgtEl>
                                      </p:cBhvr>
                                    </p:animEffect>
                                  </p:childTnLst>
                                </p:cTn>
                              </p:par>
                              <p:par>
                                <p:cTn id="30" presetID="10" presetClass="entr" presetSubtype="0" fill="hold" grpId="0" nodeType="withEffect">
                                  <p:stCondLst>
                                    <p:cond delay="419"/>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20"/>
                                        <p:tgtEl>
                                          <p:spTgt spid="14"/>
                                        </p:tgtEl>
                                      </p:cBhvr>
                                    </p:animEffect>
                                  </p:childTnLst>
                                </p:cTn>
                              </p:par>
                              <p:par>
                                <p:cTn id="33" presetID="10" presetClass="entr" presetSubtype="0" fill="hold" grpId="0" nodeType="withEffect">
                                  <p:stCondLst>
                                    <p:cond delay="461"/>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20"/>
                                        <p:tgtEl>
                                          <p:spTgt spid="15"/>
                                        </p:tgtEl>
                                      </p:cBhvr>
                                    </p:animEffect>
                                  </p:childTnLst>
                                </p:cTn>
                              </p:par>
                              <p:par>
                                <p:cTn id="36" presetID="10" presetClass="entr" presetSubtype="0" fill="hold" grpId="0" nodeType="withEffect">
                                  <p:stCondLst>
                                    <p:cond delay="503"/>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20"/>
                                        <p:tgtEl>
                                          <p:spTgt spid="16"/>
                                        </p:tgtEl>
                                      </p:cBhvr>
                                    </p:animEffect>
                                  </p:childTnLst>
                                </p:cTn>
                              </p:par>
                              <p:par>
                                <p:cTn id="39" presetID="10" presetClass="entr" presetSubtype="0" fill="hold" grpId="0" nodeType="withEffect">
                                  <p:stCondLst>
                                    <p:cond delay="545"/>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20"/>
                                        <p:tgtEl>
                                          <p:spTgt spid="42"/>
                                        </p:tgtEl>
                                      </p:cBhvr>
                                    </p:animEffect>
                                  </p:childTnLst>
                                </p:cTn>
                              </p:par>
                              <p:par>
                                <p:cTn id="42" presetID="10" presetClass="entr" presetSubtype="0" fill="hold" grpId="0" nodeType="withEffect">
                                  <p:stCondLst>
                                    <p:cond delay="587"/>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20"/>
                                        <p:tgtEl>
                                          <p:spTgt spid="43"/>
                                        </p:tgtEl>
                                      </p:cBhvr>
                                    </p:animEffect>
                                  </p:childTnLst>
                                </p:cTn>
                              </p:par>
                              <p:par>
                                <p:cTn id="45" presetID="10" presetClass="entr" presetSubtype="0" fill="hold" grpId="0" nodeType="withEffect">
                                  <p:stCondLst>
                                    <p:cond delay="629"/>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20"/>
                                        <p:tgtEl>
                                          <p:spTgt spid="44"/>
                                        </p:tgtEl>
                                      </p:cBhvr>
                                    </p:animEffect>
                                  </p:childTnLst>
                                </p:cTn>
                              </p:par>
                              <p:par>
                                <p:cTn id="48" presetID="10" presetClass="entr" presetSubtype="0" fill="hold" grpId="0" nodeType="withEffect">
                                  <p:stCondLst>
                                    <p:cond delay="671"/>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20"/>
                                        <p:tgtEl>
                                          <p:spTgt spid="45"/>
                                        </p:tgtEl>
                                      </p:cBhvr>
                                    </p:animEffect>
                                  </p:childTnLst>
                                </p:cTn>
                              </p:par>
                              <p:par>
                                <p:cTn id="51" presetID="10" presetClass="entr" presetSubtype="0" fill="hold" grpId="0" nodeType="withEffect">
                                  <p:stCondLst>
                                    <p:cond delay="713"/>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20"/>
                                        <p:tgtEl>
                                          <p:spTgt spid="46"/>
                                        </p:tgtEl>
                                      </p:cBhvr>
                                    </p:animEffect>
                                  </p:childTnLst>
                                </p:cTn>
                              </p:par>
                              <p:par>
                                <p:cTn id="54" presetID="10" presetClass="entr" presetSubtype="0" fill="hold" grpId="0" nodeType="withEffect">
                                  <p:stCondLst>
                                    <p:cond delay="674"/>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20"/>
                                        <p:tgtEl>
                                          <p:spTgt spid="17"/>
                                        </p:tgtEl>
                                      </p:cBhvr>
                                    </p:animEffect>
                                  </p:childTnLst>
                                </p:cTn>
                              </p:par>
                              <p:par>
                                <p:cTn id="57" presetID="10" presetClass="entr" presetSubtype="0" fill="hold" grpId="0" nodeType="withEffect">
                                  <p:stCondLst>
                                    <p:cond delay="716"/>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20"/>
                                        <p:tgtEl>
                                          <p:spTgt spid="18"/>
                                        </p:tgtEl>
                                      </p:cBhvr>
                                    </p:animEffect>
                                  </p:childTnLst>
                                </p:cTn>
                              </p:par>
                              <p:par>
                                <p:cTn id="60" presetID="10" presetClass="entr" presetSubtype="0" fill="hold" grpId="0" nodeType="withEffect">
                                  <p:stCondLst>
                                    <p:cond delay="758"/>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20"/>
                                        <p:tgtEl>
                                          <p:spTgt spid="19"/>
                                        </p:tgtEl>
                                      </p:cBhvr>
                                    </p:animEffect>
                                  </p:childTnLst>
                                </p:cTn>
                              </p:par>
                              <p:par>
                                <p:cTn id="63" presetID="10" presetClass="entr" presetSubtype="0" fill="hold" grpId="0" nodeType="withEffect">
                                  <p:stCondLst>
                                    <p:cond delay="8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20"/>
                                        <p:tgtEl>
                                          <p:spTgt spid="20"/>
                                        </p:tgtEl>
                                      </p:cBhvr>
                                    </p:animEffect>
                                  </p:childTnLst>
                                </p:cTn>
                              </p:par>
                              <p:par>
                                <p:cTn id="66" presetID="10" presetClass="entr" presetSubtype="0" fill="hold" grpId="0" nodeType="withEffect">
                                  <p:stCondLst>
                                    <p:cond delay="842"/>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20"/>
                                        <p:tgtEl>
                                          <p:spTgt spid="21"/>
                                        </p:tgtEl>
                                      </p:cBhvr>
                                    </p:animEffect>
                                  </p:childTnLst>
                                </p:cTn>
                              </p:par>
                              <p:par>
                                <p:cTn id="69" presetID="10" presetClass="entr" presetSubtype="0" fill="hold" grpId="0" nodeType="withEffect">
                                  <p:stCondLst>
                                    <p:cond delay="884"/>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20"/>
                                        <p:tgtEl>
                                          <p:spTgt spid="22"/>
                                        </p:tgtEl>
                                      </p:cBhvr>
                                    </p:animEffect>
                                  </p:childTnLst>
                                </p:cTn>
                              </p:par>
                              <p:par>
                                <p:cTn id="72" presetID="10" presetClass="entr" presetSubtype="0" fill="hold" grpId="0" nodeType="withEffect">
                                  <p:stCondLst>
                                    <p:cond delay="926"/>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20"/>
                                        <p:tgtEl>
                                          <p:spTgt spid="47"/>
                                        </p:tgtEl>
                                      </p:cBhvr>
                                    </p:animEffect>
                                  </p:childTnLst>
                                </p:cTn>
                              </p:par>
                              <p:par>
                                <p:cTn id="75" presetID="10" presetClass="entr" presetSubtype="0" fill="hold" grpId="0" nodeType="withEffect">
                                  <p:stCondLst>
                                    <p:cond delay="968"/>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20"/>
                                        <p:tgtEl>
                                          <p:spTgt spid="48"/>
                                        </p:tgtEl>
                                      </p:cBhvr>
                                    </p:animEffect>
                                  </p:childTnLst>
                                </p:cTn>
                              </p:par>
                              <p:par>
                                <p:cTn id="78" presetID="10" presetClass="entr" presetSubtype="0" fill="hold" grpId="0" nodeType="withEffect">
                                  <p:stCondLst>
                                    <p:cond delay="101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20"/>
                                        <p:tgtEl>
                                          <p:spTgt spid="49"/>
                                        </p:tgtEl>
                                      </p:cBhvr>
                                    </p:animEffect>
                                  </p:childTnLst>
                                </p:cTn>
                              </p:par>
                              <p:par>
                                <p:cTn id="81" presetID="10" presetClass="entr" presetSubtype="0" fill="hold" grpId="0" nodeType="withEffect">
                                  <p:stCondLst>
                                    <p:cond delay="1052"/>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20"/>
                                        <p:tgtEl>
                                          <p:spTgt spid="50"/>
                                        </p:tgtEl>
                                      </p:cBhvr>
                                    </p:animEffect>
                                  </p:childTnLst>
                                </p:cTn>
                              </p:par>
                              <p:par>
                                <p:cTn id="84" presetID="10" presetClass="entr" presetSubtype="0" fill="hold" grpId="0" nodeType="withEffect">
                                  <p:stCondLst>
                                    <p:cond delay="1094"/>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20"/>
                                        <p:tgtEl>
                                          <p:spTgt spid="51"/>
                                        </p:tgtEl>
                                      </p:cBhvr>
                                    </p:animEffect>
                                  </p:childTnLst>
                                </p:cTn>
                              </p:par>
                              <p:par>
                                <p:cTn id="87" presetID="10" presetClass="entr" presetSubtype="0" fill="hold" grpId="0" nodeType="withEffect">
                                  <p:stCondLst>
                                    <p:cond delay="1136"/>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520"/>
                                        <p:tgtEl>
                                          <p:spTgt spid="52"/>
                                        </p:tgtEl>
                                      </p:cBhvr>
                                    </p:animEffect>
                                  </p:childTnLst>
                                </p:cTn>
                              </p:par>
                              <p:par>
                                <p:cTn id="90" presetID="10" presetClass="entr" presetSubtype="0" fill="hold" grpId="0" nodeType="withEffect">
                                  <p:stCondLst>
                                    <p:cond delay="1055"/>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20"/>
                                        <p:tgtEl>
                                          <p:spTgt spid="23"/>
                                        </p:tgtEl>
                                      </p:cBhvr>
                                    </p:animEffect>
                                  </p:childTnLst>
                                </p:cTn>
                              </p:par>
                              <p:par>
                                <p:cTn id="93" presetID="10" presetClass="entr" presetSubtype="0" fill="hold" grpId="0" nodeType="withEffect">
                                  <p:stCondLst>
                                    <p:cond delay="1097"/>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20"/>
                                        <p:tgtEl>
                                          <p:spTgt spid="24"/>
                                        </p:tgtEl>
                                      </p:cBhvr>
                                    </p:animEffect>
                                  </p:childTnLst>
                                </p:cTn>
                              </p:par>
                              <p:par>
                                <p:cTn id="96" presetID="10" presetClass="entr" presetSubtype="0" fill="hold" grpId="0" nodeType="withEffect">
                                  <p:stCondLst>
                                    <p:cond delay="1139"/>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20"/>
                                        <p:tgtEl>
                                          <p:spTgt spid="25"/>
                                        </p:tgtEl>
                                      </p:cBhvr>
                                    </p:animEffect>
                                  </p:childTnLst>
                                </p:cTn>
                              </p:par>
                              <p:par>
                                <p:cTn id="99" presetID="10" presetClass="entr" presetSubtype="0" fill="hold" grpId="0" nodeType="withEffect">
                                  <p:stCondLst>
                                    <p:cond delay="1181"/>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20"/>
                                        <p:tgtEl>
                                          <p:spTgt spid="53"/>
                                        </p:tgtEl>
                                      </p:cBhvr>
                                    </p:animEffect>
                                  </p:childTnLst>
                                </p:cTn>
                              </p:par>
                              <p:par>
                                <p:cTn id="102" presetID="10" presetClass="entr" presetSubtype="0" fill="hold" grpId="0" nodeType="withEffect">
                                  <p:stCondLst>
                                    <p:cond delay="1223"/>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20"/>
                                        <p:tgtEl>
                                          <p:spTgt spid="54"/>
                                        </p:tgtEl>
                                      </p:cBhvr>
                                    </p:animEffect>
                                  </p:childTnLst>
                                </p:cTn>
                              </p:par>
                              <p:par>
                                <p:cTn id="105" presetID="10" presetClass="entr" presetSubtype="0" fill="hold" grpId="0" nodeType="withEffect">
                                  <p:stCondLst>
                                    <p:cond delay="1265"/>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520"/>
                                        <p:tgtEl>
                                          <p:spTgt spid="55"/>
                                        </p:tgtEl>
                                      </p:cBhvr>
                                    </p:animEffect>
                                  </p:childTnLst>
                                </p:cTn>
                              </p:par>
                              <p:par>
                                <p:cTn id="108" presetID="10" presetClass="entr" presetSubtype="0" fill="hold" grpId="0" nodeType="withEffect">
                                  <p:stCondLst>
                                    <p:cond delay="131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20"/>
                                        <p:tgtEl>
                                          <p:spTgt spid="26"/>
                                        </p:tgtEl>
                                      </p:cBhvr>
                                    </p:animEffect>
                                  </p:childTnLst>
                                </p:cTn>
                              </p:par>
                              <p:par>
                                <p:cTn id="111" presetID="10" presetClass="entr" presetSubtype="0" fill="hold" grpId="0" nodeType="withEffect">
                                  <p:stCondLst>
                                    <p:cond delay="1352"/>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20"/>
                                        <p:tgtEl>
                                          <p:spTgt spid="27"/>
                                        </p:tgtEl>
                                      </p:cBhvr>
                                    </p:animEffect>
                                  </p:childTnLst>
                                </p:cTn>
                              </p:par>
                              <p:par>
                                <p:cTn id="114" presetID="10" presetClass="entr" presetSubtype="0" fill="hold" grpId="0" nodeType="withEffect">
                                  <p:stCondLst>
                                    <p:cond delay="1394"/>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20"/>
                                        <p:tgtEl>
                                          <p:spTgt spid="28"/>
                                        </p:tgtEl>
                                      </p:cBhvr>
                                    </p:animEffect>
                                  </p:childTnLst>
                                </p:cTn>
                              </p:par>
                              <p:par>
                                <p:cTn id="117" presetID="10" presetClass="entr" presetSubtype="0" fill="hold" grpId="0" nodeType="withEffect">
                                  <p:stCondLst>
                                    <p:cond delay="1436"/>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520"/>
                                        <p:tgtEl>
                                          <p:spTgt spid="56"/>
                                        </p:tgtEl>
                                      </p:cBhvr>
                                    </p:animEffect>
                                  </p:childTnLst>
                                </p:cTn>
                              </p:par>
                              <p:par>
                                <p:cTn id="120" presetID="10" presetClass="entr" presetSubtype="0" fill="hold" grpId="0" nodeType="withEffect">
                                  <p:stCondLst>
                                    <p:cond delay="1478"/>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520"/>
                                        <p:tgtEl>
                                          <p:spTgt spid="57"/>
                                        </p:tgtEl>
                                      </p:cBhvr>
                                    </p:animEffect>
                                  </p:childTnLst>
                                </p:cTn>
                              </p:par>
                              <p:par>
                                <p:cTn id="123" presetID="10" presetClass="entr" presetSubtype="0" fill="hold" grpId="0" nodeType="withEffect">
                                  <p:stCondLst>
                                    <p:cond delay="152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520"/>
                                        <p:tgtEl>
                                          <p:spTgt spid="58"/>
                                        </p:tgtEl>
                                      </p:cBhvr>
                                    </p:animEffect>
                                  </p:childTnLst>
                                </p:cTn>
                              </p:par>
                              <p:par>
                                <p:cTn id="126" presetID="10" presetClass="entr" presetSubtype="0" fill="hold" grpId="0" nodeType="withEffect">
                                  <p:stCondLst>
                                    <p:cond delay="1565"/>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520"/>
                                        <p:tgtEl>
                                          <p:spTgt spid="29"/>
                                        </p:tgtEl>
                                      </p:cBhvr>
                                    </p:animEffect>
                                  </p:childTnLst>
                                </p:cTn>
                              </p:par>
                              <p:par>
                                <p:cTn id="129" presetID="10" presetClass="entr" presetSubtype="0" fill="hold" grpId="0" nodeType="withEffect">
                                  <p:stCondLst>
                                    <p:cond delay="1607"/>
                                  </p:stCondLst>
                                  <p:childTnLst>
                                    <p:set>
                                      <p:cBhvr>
                                        <p:cTn id="130" dur="1" fill="hold">
                                          <p:stCondLst>
                                            <p:cond delay="0"/>
                                          </p:stCondLst>
                                        </p:cTn>
                                        <p:tgtEl>
                                          <p:spTgt spid="30"/>
                                        </p:tgtEl>
                                        <p:attrNameLst>
                                          <p:attrName>style.visibility</p:attrName>
                                        </p:attrNameLst>
                                      </p:cBhvr>
                                      <p:to>
                                        <p:strVal val="visible"/>
                                      </p:to>
                                    </p:set>
                                    <p:animEffect transition="in" filter="fade">
                                      <p:cBhvr>
                                        <p:cTn id="131" dur="520"/>
                                        <p:tgtEl>
                                          <p:spTgt spid="30"/>
                                        </p:tgtEl>
                                      </p:cBhvr>
                                    </p:animEffect>
                                  </p:childTnLst>
                                </p:cTn>
                              </p:par>
                              <p:par>
                                <p:cTn id="132" presetID="10" presetClass="entr" presetSubtype="0" fill="hold" grpId="0" nodeType="withEffect">
                                  <p:stCondLst>
                                    <p:cond delay="1649"/>
                                  </p:stCondLst>
                                  <p:childTnLst>
                                    <p:set>
                                      <p:cBhvr>
                                        <p:cTn id="133" dur="1" fill="hold">
                                          <p:stCondLst>
                                            <p:cond delay="0"/>
                                          </p:stCondLst>
                                        </p:cTn>
                                        <p:tgtEl>
                                          <p:spTgt spid="31"/>
                                        </p:tgtEl>
                                        <p:attrNameLst>
                                          <p:attrName>style.visibility</p:attrName>
                                        </p:attrNameLst>
                                      </p:cBhvr>
                                      <p:to>
                                        <p:strVal val="visible"/>
                                      </p:to>
                                    </p:set>
                                    <p:animEffect transition="in" filter="fade">
                                      <p:cBhvr>
                                        <p:cTn id="134" dur="520"/>
                                        <p:tgtEl>
                                          <p:spTgt spid="31"/>
                                        </p:tgtEl>
                                      </p:cBhvr>
                                    </p:animEffect>
                                  </p:childTnLst>
                                </p:cTn>
                              </p:par>
                              <p:par>
                                <p:cTn id="135" presetID="10" presetClass="entr" presetSubtype="0" fill="hold" grpId="0" nodeType="withEffect">
                                  <p:stCondLst>
                                    <p:cond delay="1691"/>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20"/>
                                        <p:tgtEl>
                                          <p:spTgt spid="32"/>
                                        </p:tgtEl>
                                      </p:cBhvr>
                                    </p:animEffect>
                                  </p:childTnLst>
                                </p:cTn>
                              </p:par>
                              <p:par>
                                <p:cTn id="138" presetID="10" presetClass="entr" presetSubtype="0" fill="hold" grpId="0" nodeType="withEffect">
                                  <p:stCondLst>
                                    <p:cond delay="1733"/>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20"/>
                                        <p:tgtEl>
                                          <p:spTgt spid="33"/>
                                        </p:tgtEl>
                                      </p:cBhvr>
                                    </p:animEffect>
                                  </p:childTnLst>
                                </p:cTn>
                              </p:par>
                              <p:par>
                                <p:cTn id="141" presetID="10" presetClass="entr" presetSubtype="0" fill="hold" grpId="0" nodeType="withEffect">
                                  <p:stCondLst>
                                    <p:cond delay="1775"/>
                                  </p:stCondLst>
                                  <p:childTnLst>
                                    <p:set>
                                      <p:cBhvr>
                                        <p:cTn id="142" dur="1" fill="hold">
                                          <p:stCondLst>
                                            <p:cond delay="0"/>
                                          </p:stCondLst>
                                        </p:cTn>
                                        <p:tgtEl>
                                          <p:spTgt spid="34"/>
                                        </p:tgtEl>
                                        <p:attrNameLst>
                                          <p:attrName>style.visibility</p:attrName>
                                        </p:attrNameLst>
                                      </p:cBhvr>
                                      <p:to>
                                        <p:strVal val="visible"/>
                                      </p:to>
                                    </p:set>
                                    <p:animEffect transition="in" filter="fade">
                                      <p:cBhvr>
                                        <p:cTn id="143" dur="520"/>
                                        <p:tgtEl>
                                          <p:spTgt spid="34"/>
                                        </p:tgtEl>
                                      </p:cBhvr>
                                    </p:animEffect>
                                  </p:childTnLst>
                                </p:cTn>
                              </p:par>
                              <p:par>
                                <p:cTn id="144" presetID="10" presetClass="entr" presetSubtype="0" fill="hold" grpId="0" nodeType="withEffect">
                                  <p:stCondLst>
                                    <p:cond delay="1817"/>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520"/>
                                        <p:tgtEl>
                                          <p:spTgt spid="59"/>
                                        </p:tgtEl>
                                      </p:cBhvr>
                                    </p:animEffect>
                                  </p:childTnLst>
                                </p:cTn>
                              </p:par>
                              <p:par>
                                <p:cTn id="147" presetID="10" presetClass="entr" presetSubtype="0" fill="hold" grpId="0" nodeType="withEffect">
                                  <p:stCondLst>
                                    <p:cond delay="1859"/>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520"/>
                                        <p:tgtEl>
                                          <p:spTgt spid="60"/>
                                        </p:tgtEl>
                                      </p:cBhvr>
                                    </p:animEffect>
                                  </p:childTnLst>
                                </p:cTn>
                              </p:par>
                              <p:par>
                                <p:cTn id="150" presetID="10" presetClass="entr" presetSubtype="0" fill="hold" grpId="0" nodeType="withEffect">
                                  <p:stCondLst>
                                    <p:cond delay="1901"/>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520"/>
                                        <p:tgtEl>
                                          <p:spTgt spid="61"/>
                                        </p:tgtEl>
                                      </p:cBhvr>
                                    </p:animEffect>
                                  </p:childTnLst>
                                </p:cTn>
                              </p:par>
                              <p:par>
                                <p:cTn id="153" presetID="10" presetClass="entr" presetSubtype="0" fill="hold" grpId="0" nodeType="withEffect">
                                  <p:stCondLst>
                                    <p:cond delay="1943"/>
                                  </p:stCondLst>
                                  <p:childTnLst>
                                    <p:set>
                                      <p:cBhvr>
                                        <p:cTn id="154" dur="1" fill="hold">
                                          <p:stCondLst>
                                            <p:cond delay="0"/>
                                          </p:stCondLst>
                                        </p:cTn>
                                        <p:tgtEl>
                                          <p:spTgt spid="62"/>
                                        </p:tgtEl>
                                        <p:attrNameLst>
                                          <p:attrName>style.visibility</p:attrName>
                                        </p:attrNameLst>
                                      </p:cBhvr>
                                      <p:to>
                                        <p:strVal val="visible"/>
                                      </p:to>
                                    </p:set>
                                    <p:animEffect transition="in" filter="fade">
                                      <p:cBhvr>
                                        <p:cTn id="155" dur="520"/>
                                        <p:tgtEl>
                                          <p:spTgt spid="62"/>
                                        </p:tgtEl>
                                      </p:cBhvr>
                                    </p:animEffect>
                                  </p:childTnLst>
                                </p:cTn>
                              </p:par>
                              <p:par>
                                <p:cTn id="156" presetID="10" presetClass="entr" presetSubtype="0" fill="hold" grpId="0" nodeType="withEffect">
                                  <p:stCondLst>
                                    <p:cond delay="1985"/>
                                  </p:stCondLst>
                                  <p:childTnLst>
                                    <p:set>
                                      <p:cBhvr>
                                        <p:cTn id="157" dur="1" fill="hold">
                                          <p:stCondLst>
                                            <p:cond delay="0"/>
                                          </p:stCondLst>
                                        </p:cTn>
                                        <p:tgtEl>
                                          <p:spTgt spid="63"/>
                                        </p:tgtEl>
                                        <p:attrNameLst>
                                          <p:attrName>style.visibility</p:attrName>
                                        </p:attrNameLst>
                                      </p:cBhvr>
                                      <p:to>
                                        <p:strVal val="visible"/>
                                      </p:to>
                                    </p:set>
                                    <p:animEffect transition="in" filter="fade">
                                      <p:cBhvr>
                                        <p:cTn id="158" dur="520"/>
                                        <p:tgtEl>
                                          <p:spTgt spid="63"/>
                                        </p:tgtEl>
                                      </p:cBhvr>
                                    </p:animEffect>
                                  </p:childTnLst>
                                </p:cTn>
                              </p:par>
                              <p:par>
                                <p:cTn id="159" presetID="10" presetClass="entr" presetSubtype="0" fill="hold" grpId="0" nodeType="withEffect">
                                  <p:stCondLst>
                                    <p:cond delay="2027"/>
                                  </p:stCondLst>
                                  <p:childTnLst>
                                    <p:set>
                                      <p:cBhvr>
                                        <p:cTn id="160" dur="1" fill="hold">
                                          <p:stCondLst>
                                            <p:cond delay="0"/>
                                          </p:stCondLst>
                                        </p:cTn>
                                        <p:tgtEl>
                                          <p:spTgt spid="64"/>
                                        </p:tgtEl>
                                        <p:attrNameLst>
                                          <p:attrName>style.visibility</p:attrName>
                                        </p:attrNameLst>
                                      </p:cBhvr>
                                      <p:to>
                                        <p:strVal val="visible"/>
                                      </p:to>
                                    </p:set>
                                    <p:animEffect transition="in" filter="fade">
                                      <p:cBhvr>
                                        <p:cTn id="161" dur="520"/>
                                        <p:tgtEl>
                                          <p:spTgt spid="64"/>
                                        </p:tgtEl>
                                      </p:cBhvr>
                                    </p:animEffect>
                                  </p:childTnLst>
                                </p:cTn>
                              </p:par>
                              <p:par>
                                <p:cTn id="162" presetID="10" presetClass="entr" presetSubtype="0" fill="hold" grpId="0" nodeType="withEffect">
                                  <p:stCondLst>
                                    <p:cond delay="1946"/>
                                  </p:stCondLst>
                                  <p:childTnLst>
                                    <p:set>
                                      <p:cBhvr>
                                        <p:cTn id="163" dur="1" fill="hold">
                                          <p:stCondLst>
                                            <p:cond delay="0"/>
                                          </p:stCondLst>
                                        </p:cTn>
                                        <p:tgtEl>
                                          <p:spTgt spid="35"/>
                                        </p:tgtEl>
                                        <p:attrNameLst>
                                          <p:attrName>style.visibility</p:attrName>
                                        </p:attrNameLst>
                                      </p:cBhvr>
                                      <p:to>
                                        <p:strVal val="visible"/>
                                      </p:to>
                                    </p:set>
                                    <p:animEffect transition="in" filter="fade">
                                      <p:cBhvr>
                                        <p:cTn id="164" dur="520"/>
                                        <p:tgtEl>
                                          <p:spTgt spid="35"/>
                                        </p:tgtEl>
                                      </p:cBhvr>
                                    </p:animEffect>
                                  </p:childTnLst>
                                </p:cTn>
                              </p:par>
                              <p:par>
                                <p:cTn id="165" presetID="10" presetClass="entr" presetSubtype="0" fill="hold" grpId="0" nodeType="withEffect">
                                  <p:stCondLst>
                                    <p:cond delay="1988"/>
                                  </p:stCondLst>
                                  <p:childTnLst>
                                    <p:set>
                                      <p:cBhvr>
                                        <p:cTn id="166" dur="1" fill="hold">
                                          <p:stCondLst>
                                            <p:cond delay="0"/>
                                          </p:stCondLst>
                                        </p:cTn>
                                        <p:tgtEl>
                                          <p:spTgt spid="36"/>
                                        </p:tgtEl>
                                        <p:attrNameLst>
                                          <p:attrName>style.visibility</p:attrName>
                                        </p:attrNameLst>
                                      </p:cBhvr>
                                      <p:to>
                                        <p:strVal val="visible"/>
                                      </p:to>
                                    </p:set>
                                    <p:animEffect transition="in" filter="fade">
                                      <p:cBhvr>
                                        <p:cTn id="167" dur="520"/>
                                        <p:tgtEl>
                                          <p:spTgt spid="36"/>
                                        </p:tgtEl>
                                      </p:cBhvr>
                                    </p:animEffect>
                                  </p:childTnLst>
                                </p:cTn>
                              </p:par>
                              <p:par>
                                <p:cTn id="168" presetID="10" presetClass="entr" presetSubtype="0" fill="hold" grpId="0" nodeType="withEffect">
                                  <p:stCondLst>
                                    <p:cond delay="2030"/>
                                  </p:stCondLst>
                                  <p:childTnLst>
                                    <p:set>
                                      <p:cBhvr>
                                        <p:cTn id="169" dur="1" fill="hold">
                                          <p:stCondLst>
                                            <p:cond delay="0"/>
                                          </p:stCondLst>
                                        </p:cTn>
                                        <p:tgtEl>
                                          <p:spTgt spid="37"/>
                                        </p:tgtEl>
                                        <p:attrNameLst>
                                          <p:attrName>style.visibility</p:attrName>
                                        </p:attrNameLst>
                                      </p:cBhvr>
                                      <p:to>
                                        <p:strVal val="visible"/>
                                      </p:to>
                                    </p:set>
                                    <p:animEffect transition="in" filter="fade">
                                      <p:cBhvr>
                                        <p:cTn id="170" dur="520"/>
                                        <p:tgtEl>
                                          <p:spTgt spid="37"/>
                                        </p:tgtEl>
                                      </p:cBhvr>
                                    </p:animEffect>
                                  </p:childTnLst>
                                </p:cTn>
                              </p:par>
                              <p:par>
                                <p:cTn id="171" presetID="10" presetClass="entr" presetSubtype="0" fill="hold" grpId="0" nodeType="withEffect">
                                  <p:stCondLst>
                                    <p:cond delay="2072"/>
                                  </p:stCondLst>
                                  <p:childTnLst>
                                    <p:set>
                                      <p:cBhvr>
                                        <p:cTn id="172" dur="1" fill="hold">
                                          <p:stCondLst>
                                            <p:cond delay="0"/>
                                          </p:stCondLst>
                                        </p:cTn>
                                        <p:tgtEl>
                                          <p:spTgt spid="38"/>
                                        </p:tgtEl>
                                        <p:attrNameLst>
                                          <p:attrName>style.visibility</p:attrName>
                                        </p:attrNameLst>
                                      </p:cBhvr>
                                      <p:to>
                                        <p:strVal val="visible"/>
                                      </p:to>
                                    </p:set>
                                    <p:animEffect transition="in" filter="fade">
                                      <p:cBhvr>
                                        <p:cTn id="173" dur="520"/>
                                        <p:tgtEl>
                                          <p:spTgt spid="38"/>
                                        </p:tgtEl>
                                      </p:cBhvr>
                                    </p:animEffect>
                                  </p:childTnLst>
                                </p:cTn>
                              </p:par>
                              <p:par>
                                <p:cTn id="174" presetID="10" presetClass="entr" presetSubtype="0" fill="hold" grpId="0" nodeType="withEffect">
                                  <p:stCondLst>
                                    <p:cond delay="2114"/>
                                  </p:stCondLst>
                                  <p:childTnLst>
                                    <p:set>
                                      <p:cBhvr>
                                        <p:cTn id="175" dur="1" fill="hold">
                                          <p:stCondLst>
                                            <p:cond delay="0"/>
                                          </p:stCondLst>
                                        </p:cTn>
                                        <p:tgtEl>
                                          <p:spTgt spid="39"/>
                                        </p:tgtEl>
                                        <p:attrNameLst>
                                          <p:attrName>style.visibility</p:attrName>
                                        </p:attrNameLst>
                                      </p:cBhvr>
                                      <p:to>
                                        <p:strVal val="visible"/>
                                      </p:to>
                                    </p:set>
                                    <p:animEffect transition="in" filter="fade">
                                      <p:cBhvr>
                                        <p:cTn id="176" dur="520"/>
                                        <p:tgtEl>
                                          <p:spTgt spid="39"/>
                                        </p:tgtEl>
                                      </p:cBhvr>
                                    </p:animEffect>
                                  </p:childTnLst>
                                </p:cTn>
                              </p:par>
                              <p:par>
                                <p:cTn id="177" presetID="10" presetClass="entr" presetSubtype="0" fill="hold" grpId="0" nodeType="withEffect">
                                  <p:stCondLst>
                                    <p:cond delay="2156"/>
                                  </p:stCondLst>
                                  <p:childTnLst>
                                    <p:set>
                                      <p:cBhvr>
                                        <p:cTn id="178" dur="1" fill="hold">
                                          <p:stCondLst>
                                            <p:cond delay="0"/>
                                          </p:stCondLst>
                                        </p:cTn>
                                        <p:tgtEl>
                                          <p:spTgt spid="40"/>
                                        </p:tgtEl>
                                        <p:attrNameLst>
                                          <p:attrName>style.visibility</p:attrName>
                                        </p:attrNameLst>
                                      </p:cBhvr>
                                      <p:to>
                                        <p:strVal val="visible"/>
                                      </p:to>
                                    </p:set>
                                    <p:animEffect transition="in" filter="fade">
                                      <p:cBhvr>
                                        <p:cTn id="179" dur="520"/>
                                        <p:tgtEl>
                                          <p:spTgt spid="40"/>
                                        </p:tgtEl>
                                      </p:cBhvr>
                                    </p:animEffect>
                                  </p:childTnLst>
                                </p:cTn>
                              </p:par>
                              <p:par>
                                <p:cTn id="180" presetID="10" presetClass="entr" presetSubtype="0" fill="hold" grpId="0" nodeType="withEffect">
                                  <p:stCondLst>
                                    <p:cond delay="2198"/>
                                  </p:stCondLst>
                                  <p:childTnLst>
                                    <p:set>
                                      <p:cBhvr>
                                        <p:cTn id="181" dur="1" fill="hold">
                                          <p:stCondLst>
                                            <p:cond delay="0"/>
                                          </p:stCondLst>
                                        </p:cTn>
                                        <p:tgtEl>
                                          <p:spTgt spid="65"/>
                                        </p:tgtEl>
                                        <p:attrNameLst>
                                          <p:attrName>style.visibility</p:attrName>
                                        </p:attrNameLst>
                                      </p:cBhvr>
                                      <p:to>
                                        <p:strVal val="visible"/>
                                      </p:to>
                                    </p:set>
                                    <p:animEffect transition="in" filter="fade">
                                      <p:cBhvr>
                                        <p:cTn id="182" dur="520"/>
                                        <p:tgtEl>
                                          <p:spTgt spid="65"/>
                                        </p:tgtEl>
                                      </p:cBhvr>
                                    </p:animEffect>
                                  </p:childTnLst>
                                </p:cTn>
                              </p:par>
                              <p:par>
                                <p:cTn id="183" presetID="10" presetClass="entr" presetSubtype="0" fill="hold" grpId="0" nodeType="withEffect">
                                  <p:stCondLst>
                                    <p:cond delay="2222"/>
                                  </p:stCondLst>
                                  <p:childTnLst>
                                    <p:set>
                                      <p:cBhvr>
                                        <p:cTn id="184" dur="1" fill="hold">
                                          <p:stCondLst>
                                            <p:cond delay="0"/>
                                          </p:stCondLst>
                                        </p:cTn>
                                        <p:tgtEl>
                                          <p:spTgt spid="41"/>
                                        </p:tgtEl>
                                        <p:attrNameLst>
                                          <p:attrName>style.visibility</p:attrName>
                                        </p:attrNameLst>
                                      </p:cBhvr>
                                      <p:to>
                                        <p:strVal val="visible"/>
                                      </p:to>
                                    </p:set>
                                    <p:animEffect transition="in" filter="fade">
                                      <p:cBhvr>
                                        <p:cTn id="185" dur="520"/>
                                        <p:tgtEl>
                                          <p:spTgt spid="41"/>
                                        </p:tgtEl>
                                      </p:cBhvr>
                                    </p:animEffect>
                                  </p:childTnLst>
                                </p:cTn>
                              </p:par>
                              <p:par>
                                <p:cTn id="186" presetID="10" presetClass="entr" presetSubtype="0" fill="hold" grpId="0" nodeType="withEffect">
                                  <p:stCondLst>
                                    <p:cond delay="2372"/>
                                  </p:stCondLst>
                                  <p:childTnLst>
                                    <p:set>
                                      <p:cBhvr>
                                        <p:cTn id="187" dur="1" fill="hold">
                                          <p:stCondLst>
                                            <p:cond delay="0"/>
                                          </p:stCondLst>
                                        </p:cTn>
                                        <p:tgtEl>
                                          <p:spTgt spid="9"/>
                                        </p:tgtEl>
                                        <p:attrNameLst>
                                          <p:attrName>style.visibility</p:attrName>
                                        </p:attrNameLst>
                                      </p:cBhvr>
                                      <p:to>
                                        <p:strVal val="visible"/>
                                      </p:to>
                                    </p:set>
                                    <p:animEffect transition="in" filter="fade">
                                      <p:cBhvr>
                                        <p:cTn id="188" dur="520"/>
                                        <p:tgtEl>
                                          <p:spTgt spid="9"/>
                                        </p:tgtEl>
                                      </p:cBhvr>
                                    </p:animEffect>
                                  </p:childTnLst>
                                </p:cTn>
                              </p:par>
                              <p:par>
                                <p:cTn id="189" presetID="10" presetClass="entr" presetSubtype="0" fill="hold" grpId="0" nodeType="withEffect">
                                  <p:stCondLst>
                                    <p:cond delay="2414"/>
                                  </p:stCondLst>
                                  <p:childTnLst>
                                    <p:set>
                                      <p:cBhvr>
                                        <p:cTn id="190" dur="1" fill="hold">
                                          <p:stCondLst>
                                            <p:cond delay="0"/>
                                          </p:stCondLst>
                                        </p:cTn>
                                        <p:tgtEl>
                                          <p:spTgt spid="10"/>
                                        </p:tgtEl>
                                        <p:attrNameLst>
                                          <p:attrName>style.visibility</p:attrName>
                                        </p:attrNameLst>
                                      </p:cBhvr>
                                      <p:to>
                                        <p:strVal val="visible"/>
                                      </p:to>
                                    </p:set>
                                    <p:animEffect transition="in" filter="fade">
                                      <p:cBhvr>
                                        <p:cTn id="191" dur="520"/>
                                        <p:tgtEl>
                                          <p:spTgt spid="10"/>
                                        </p:tgtEl>
                                      </p:cBhvr>
                                    </p:animEffect>
                                  </p:childTnLst>
                                </p:cTn>
                              </p:par>
                              <p:par>
                                <p:cTn id="192" presetID="10" presetClass="entr" presetSubtype="0" fill="hold" grpId="0" nodeType="withEffect">
                                  <p:stCondLst>
                                    <p:cond delay="2456"/>
                                  </p:stCondLst>
                                  <p:childTnLst>
                                    <p:set>
                                      <p:cBhvr>
                                        <p:cTn id="193" dur="1" fill="hold">
                                          <p:stCondLst>
                                            <p:cond delay="0"/>
                                          </p:stCondLst>
                                        </p:cTn>
                                        <p:tgtEl>
                                          <p:spTgt spid="11"/>
                                        </p:tgtEl>
                                        <p:attrNameLst>
                                          <p:attrName>style.visibility</p:attrName>
                                        </p:attrNameLst>
                                      </p:cBhvr>
                                      <p:to>
                                        <p:strVal val="visible"/>
                                      </p:to>
                                    </p:set>
                                    <p:animEffect transition="in" filter="fade">
                                      <p:cBhvr>
                                        <p:cTn id="194"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55" name="Glow 955"/>
          <p:cNvSpPr/>
          <p:nvPr/>
        </p:nvSpPr>
        <p:spPr>
          <a:xfrm>
            <a:off x="-1554480" y="-2377440"/>
            <a:ext cx="6400800" cy="640080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54" name="Glow 954"/>
          <p:cNvSpPr/>
          <p:nvPr/>
        </p:nvSpPr>
        <p:spPr>
          <a:xfrm>
            <a:off x="7086600" y="685800"/>
            <a:ext cx="5943600" cy="5943600"/>
          </a:xfrm>
          <a:prstGeom prst="ellipse">
            <a:avLst/>
          </a:prstGeom>
          <a:gradFill>
            <a:gsLst>
              <a:gs pos="0">
                <a:srgbClr val="60A5FA">
                  <a:alpha val="6000"/>
                </a:srgbClr>
              </a:gs>
              <a:gs pos="100000">
                <a:srgbClr val="60A5FA">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173248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295400"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GIỚI THIỆU</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
            </a:r>
            <a:r>
              <a:rPr sz="2900" b="1" i="0">
                <a:gradFill>
                  <a:gsLst>
                    <a:gs pos="0">
                      <a:srgbClr val="FFE9A8"/>
                    </a:gs>
                    <a:gs pos="55000">
                      <a:srgbClr val="FFDD57"/>
                    </a:gs>
                    <a:gs pos="100000">
                      <a:srgbClr val="F3A93B"/>
                    </a:gs>
                  </a:gsLst>
                  <a:lin ang="5400000" scaled="0"/>
                </a:gradFill>
                <a:latin typeface="Helvetica Neue"/>
              </a:rPr>
              <a:t>METATRONICS</a:t>
            </a:r>
            <a:r>
              <a:rPr sz="2900" b="1" i="0">
                <a:solidFill>
                  <a:srgbClr val="FFFFFF"/>
                </a:solidFill>
                <a:latin typeface="Helvetica Neue"/>
              </a:rPr>
              <a:t> là gì?</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03</a:t>
            </a:r>
            <a:r>
              <a:rPr sz="950" b="0" i="0" spc="120">
                <a:solidFill>
                  <a:srgbClr val="6E788C"/>
                </a:solidFill>
                <a:latin typeface="Helvetica Neue Medium"/>
              </a:rPr>
              <a:t xml:space="preserve">   /   ĐỊNH NGHĨA</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6"/>
              </a:rPr>
              <a:t>metatronics.global</a:t>
            </a:r>
          </a:p>
        </p:txBody>
      </p:sp>
      <p:cxnSp>
        <p:nvCxnSpPr>
          <p:cNvPr id="12" name="Connector 11"/>
          <p:cNvCxnSpPr/>
          <p:nvPr/>
        </p:nvCxnSpPr>
        <p:spPr>
          <a:xfrm>
            <a:off x="812800" y="2006600"/>
            <a:ext cx="0" cy="116840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92200" y="1944624"/>
            <a:ext cx="4927600" cy="1651000"/>
          </a:xfrm>
          <a:prstGeom prst="rect">
            <a:avLst/>
          </a:prstGeom>
          <a:noFill/>
        </p:spPr>
        <p:txBody>
          <a:bodyPr wrap="square" lIns="0" rIns="0" tIns="0" bIns="0" anchor="t">
            <a:normAutofit/>
          </a:bodyPr>
          <a:lstStyle/>
          <a:p>
            <a:pPr algn="l">
              <a:lnSpc>
                <a:spcPct val="150000"/>
              </a:lnSpc>
            </a:pPr>
            <a:r>
              <a:rPr sz="1480" b="0" i="0">
                <a:solidFill>
                  <a:srgbClr val="F8FAFC"/>
                </a:solidFill>
                <a:latin typeface="Helvetica Neue Light"/>
              </a:rPr>
              <a:t>METATRONICS là sản phẩm giao dịch crypto vận hành bằng AI, mang đến cho người dùng phổ thông quyền tiếp cận các chiến lược giao dịch hệ thống qua Telegram và Web — thông qua một mô hình đơn giản dựa trên tiền nạp.</a:t>
            </a:r>
          </a:p>
        </p:txBody>
      </p:sp>
      <p:sp>
        <p:nvSpPr>
          <p:cNvPr id="14" name="TextBox 13"/>
          <p:cNvSpPr txBox="1"/>
          <p:nvPr/>
        </p:nvSpPr>
        <p:spPr>
          <a:xfrm>
            <a:off x="1092200" y="3577082"/>
            <a:ext cx="4927600" cy="1778000"/>
          </a:xfrm>
          <a:prstGeom prst="rect">
            <a:avLst/>
          </a:prstGeom>
          <a:noFill/>
        </p:spPr>
        <p:txBody>
          <a:bodyPr wrap="square" lIns="0" rIns="0" tIns="0" bIns="0" anchor="t">
            <a:normAutofit/>
          </a:bodyPr>
          <a:lstStyle/>
          <a:p>
            <a:pPr algn="l">
              <a:lnSpc>
                <a:spcPct val="150000"/>
              </a:lnSpc>
            </a:pPr>
            <a:r>
              <a:rPr sz="1300" b="0" i="0">
                <a:solidFill>
                  <a:srgbClr val="8A96A8"/>
                </a:solidFill>
                <a:latin typeface="Helvetica Neue"/>
              </a:rPr>
              <a:t>Được xây dựng cho những ai muốn tiếp cận thụ động với giao dịch thuật toán mà không phải tự quản lý lệnh — và cho những nhà xây dựng mạng lưới muốn có nguồn thu nhập chủ động qua giới thiệu và phát triển đội nhóm.</a:t>
            </a:r>
          </a:p>
        </p:txBody>
      </p:sp>
      <p:cxnSp>
        <p:nvCxnSpPr>
          <p:cNvPr id="15" name="Connector 14"/>
          <p:cNvCxnSpPr/>
          <p:nvPr/>
        </p:nvCxnSpPr>
        <p:spPr>
          <a:xfrm>
            <a:off x="812800" y="5588000"/>
            <a:ext cx="51562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844550" y="5848350"/>
            <a:ext cx="88900" cy="889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7" name="TextBox 16"/>
          <p:cNvSpPr txBox="1"/>
          <p:nvPr/>
        </p:nvSpPr>
        <p:spPr>
          <a:xfrm>
            <a:off x="1092200" y="5662168"/>
            <a:ext cx="4927600" cy="381000"/>
          </a:xfrm>
          <a:prstGeom prst="rect">
            <a:avLst/>
          </a:prstGeom>
          <a:noFill/>
        </p:spPr>
        <p:txBody>
          <a:bodyPr wrap="square" lIns="0" rIns="0" tIns="0" bIns="0" anchor="t">
            <a:normAutofit/>
          </a:bodyPr>
          <a:lstStyle/>
          <a:p>
            <a:pPr algn="l">
              <a:lnSpc>
                <a:spcPct val="125000"/>
              </a:lnSpc>
            </a:pPr>
            <a:r>
              <a:rPr sz="1200" b="0" i="0" u="none">
                <a:solidFill>
                  <a:srgbClr val="8A96A8"/>
                </a:solidFill>
                <a:latin typeface="Helvetica Neue Medium"/>
                <a:hlinkClick r:id="rId7"/>
              </a:rPr>
              <a:t>@MetatronicsBot</a:t>
            </a:r>
            <a:r>
              <a:rPr sz="1200" b="0" i="0">
                <a:solidFill>
                  <a:srgbClr val="8A96A8"/>
                </a:solidFill>
                <a:latin typeface="Helvetica Neue Medium"/>
              </a:rPr>
              <a:t> · </a:t>
            </a:r>
            <a:r>
              <a:rPr sz="1200" b="0" i="0" u="none">
                <a:solidFill>
                  <a:srgbClr val="8A96A8"/>
                </a:solidFill>
                <a:latin typeface="Helvetica Neue Medium"/>
                <a:hlinkClick r:id="rId6"/>
              </a:rPr>
              <a:t>metatronics.global</a:t>
            </a:r>
          </a:p>
        </p:txBody>
      </p:sp>
      <p:pic>
        <p:nvPicPr>
          <p:cNvPr id="18" name="Picture 17" descr="app_wallet.png"/>
          <p:cNvPicPr>
            <a:picLocks noChangeAspect="1"/>
          </p:cNvPicPr>
          <p:nvPr/>
        </p:nvPicPr>
        <p:blipFill>
          <a:blip r:embed="rId4"/>
          <a:stretch>
            <a:fillRect/>
          </a:stretch>
        </p:blipFill>
        <p:spPr>
          <a:xfrm>
            <a:off x="6400800" y="2357915"/>
            <a:ext cx="2324100" cy="3564571"/>
          </a:xfrm>
          <a:prstGeom prst="rect">
            <a:avLst/>
          </a:prstGeom>
        </p:spPr>
      </p:pic>
      <p:pic>
        <p:nvPicPr>
          <p:cNvPr id="19" name="Picture 18" descr="app_referral.png"/>
          <p:cNvPicPr>
            <a:picLocks noChangeAspect="1"/>
          </p:cNvPicPr>
          <p:nvPr/>
        </p:nvPicPr>
        <p:blipFill>
          <a:blip r:embed="rId5"/>
          <a:stretch>
            <a:fillRect/>
          </a:stretch>
        </p:blipFill>
        <p:spPr>
          <a:xfrm>
            <a:off x="9055100" y="2357915"/>
            <a:ext cx="2324100" cy="35645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20"/>
                                        <p:tgtEl>
                                          <p:spTgt spid="4"/>
                                        </p:tgtEl>
                                      </p:cBhvr>
                                    </p:animEffect>
                                  </p:childTnLst>
                                </p:cTn>
                              </p:par>
                              <p:par>
                                <p:cTn id="11" presetID="10" presetClass="entr" presetSubtype="0" fill="hold" grpId="0" nodeType="withEffect">
                                  <p:stCondLst>
                                    <p:cond delay="164"/>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20"/>
                                        <p:tgtEl>
                                          <p:spTgt spid="5"/>
                                        </p:tgtEl>
                                      </p:cBhvr>
                                    </p:animEffect>
                                  </p:childTnLst>
                                </p:cTn>
                              </p:par>
                              <p:par>
                                <p:cTn id="14" presetID="10" presetClass="entr" presetSubtype="0" fill="hold" grpId="0" nodeType="withEffect">
                                  <p:stCondLst>
                                    <p:cond delay="206"/>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20"/>
                                        <p:tgtEl>
                                          <p:spTgt spid="7"/>
                                        </p:tgtEl>
                                      </p:cBhvr>
                                    </p:animEffect>
                                  </p:childTnLst>
                                </p:cTn>
                              </p:par>
                              <p:par>
                                <p:cTn id="17" presetID="10" presetClass="entr" presetSubtype="0" fill="hold" grpId="0" nodeType="withEffect">
                                  <p:stCondLst>
                                    <p:cond delay="24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20"/>
                                        <p:tgtEl>
                                          <p:spTgt spid="8"/>
                                        </p:tgtEl>
                                      </p:cBhvr>
                                    </p:animEffect>
                                  </p:childTnLst>
                                </p:cTn>
                              </p:par>
                              <p:par>
                                <p:cTn id="20" presetID="10" presetClass="entr" presetSubtype="0" fill="hold" grpId="0" nodeType="withEffect">
                                  <p:stCondLst>
                                    <p:cond delay="314"/>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80"/>
                                        <p:tgtEl>
                                          <p:spTgt spid="6"/>
                                        </p:tgtEl>
                                      </p:cBhvr>
                                    </p:animEffect>
                                    <p:animMotion origin="layout" path="M 0 0.045 L 0 0 E" pathEditMode="relative" rAng="0" ptsTypes="">
                                      <p:cBhvr additive="base">
                                        <p:cTn id="23" dur="680" fill="hold"/>
                                        <p:tgtEl>
                                          <p:spTgt spid="6"/>
                                        </p:tgtEl>
                                        <p:attrNameLst>
                                          <p:attrName>ppt_x</p:attrName>
                                          <p:attrName>ppt_y</p:attrName>
                                        </p:attrNameLst>
                                      </p:cBhvr>
                                      <p:rCtr x="0" y="0"/>
                                    </p:animMotion>
                                  </p:childTnLst>
                                </p:cTn>
                              </p:par>
                              <p:par>
                                <p:cTn id="24" presetID="10" presetClass="entr" presetSubtype="0" fill="hold" grpId="0" nodeType="withEffect">
                                  <p:stCondLst>
                                    <p:cond delay="464"/>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506"/>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20"/>
                                        <p:tgtEl>
                                          <p:spTgt spid="13"/>
                                        </p:tgtEl>
                                      </p:cBhvr>
                                    </p:animEffect>
                                  </p:childTnLst>
                                </p:cTn>
                              </p:par>
                              <p:par>
                                <p:cTn id="30" presetID="10" presetClass="entr" presetSubtype="0" fill="hold" grpId="0" nodeType="withEffect">
                                  <p:stCondLst>
                                    <p:cond delay="635"/>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20"/>
                                        <p:tgtEl>
                                          <p:spTgt spid="18"/>
                                        </p:tgtEl>
                                      </p:cBhvr>
                                    </p:animEffect>
                                  </p:childTnLst>
                                </p:cTn>
                              </p:par>
                              <p:par>
                                <p:cTn id="33" presetID="10" presetClass="entr" presetSubtype="0" fill="hold" grpId="0" nodeType="withEffect">
                                  <p:stCondLst>
                                    <p:cond delay="677"/>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20"/>
                                        <p:tgtEl>
                                          <p:spTgt spid="19"/>
                                        </p:tgtEl>
                                      </p:cBhvr>
                                    </p:animEffect>
                                  </p:childTnLst>
                                </p:cTn>
                              </p:par>
                              <p:par>
                                <p:cTn id="36" presetID="10" presetClass="entr" presetSubtype="0" fill="hold" grpId="0" nodeType="withEffect">
                                  <p:stCondLst>
                                    <p:cond delay="806"/>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20"/>
                                        <p:tgtEl>
                                          <p:spTgt spid="14"/>
                                        </p:tgtEl>
                                      </p:cBhvr>
                                    </p:animEffect>
                                  </p:childTnLst>
                                </p:cTn>
                              </p:par>
                              <p:par>
                                <p:cTn id="39" presetID="10" presetClass="entr" presetSubtype="0" fill="hold" grpId="0" nodeType="withEffect">
                                  <p:stCondLst>
                                    <p:cond delay="956"/>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20"/>
                                        <p:tgtEl>
                                          <p:spTgt spid="15"/>
                                        </p:tgtEl>
                                      </p:cBhvr>
                                    </p:animEffect>
                                  </p:childTnLst>
                                </p:cTn>
                              </p:par>
                              <p:par>
                                <p:cTn id="42" presetID="10" presetClass="entr" presetSubtype="0" fill="hold" grpId="0" nodeType="withEffect">
                                  <p:stCondLst>
                                    <p:cond delay="998"/>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20"/>
                                        <p:tgtEl>
                                          <p:spTgt spid="16"/>
                                        </p:tgtEl>
                                      </p:cBhvr>
                                    </p:animEffect>
                                  </p:childTnLst>
                                </p:cTn>
                              </p:par>
                              <p:par>
                                <p:cTn id="45" presetID="10" presetClass="entr" presetSubtype="0" fill="hold" grpId="0" nodeType="withEffect">
                                  <p:stCondLst>
                                    <p:cond delay="104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20"/>
                                        <p:tgtEl>
                                          <p:spTgt spid="17"/>
                                        </p:tgtEl>
                                      </p:cBhvr>
                                    </p:animEffect>
                                  </p:childTnLst>
                                </p:cTn>
                              </p:par>
                              <p:par>
                                <p:cTn id="48" presetID="10" presetClass="entr" presetSubtype="0" fill="hold" grpId="0" nodeType="withEffect">
                                  <p:stCondLst>
                                    <p:cond delay="1148"/>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20"/>
                                        <p:tgtEl>
                                          <p:spTgt spid="9"/>
                                        </p:tgtEl>
                                      </p:cBhvr>
                                    </p:animEffect>
                                  </p:childTnLst>
                                </p:cTn>
                              </p:par>
                              <p:par>
                                <p:cTn id="51" presetID="10" presetClass="entr" presetSubtype="0" fill="hold" grpId="0" nodeType="withEffect">
                                  <p:stCondLst>
                                    <p:cond delay="119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20"/>
                                        <p:tgtEl>
                                          <p:spTgt spid="10"/>
                                        </p:tgtEl>
                                      </p:cBhvr>
                                    </p:animEffect>
                                  </p:childTnLst>
                                </p:cTn>
                              </p:par>
                              <p:par>
                                <p:cTn id="54" presetID="10" presetClass="entr" presetSubtype="0" fill="hold" grpId="0" nodeType="withEffect">
                                  <p:stCondLst>
                                    <p:cond delay="1232"/>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57" name="Glow 957"/>
          <p:cNvSpPr/>
          <p:nvPr/>
        </p:nvSpPr>
        <p:spPr>
          <a:xfrm>
            <a:off x="-1463039" y="-2286000"/>
            <a:ext cx="6217920" cy="621792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56" name="Glow 956"/>
          <p:cNvSpPr/>
          <p:nvPr/>
        </p:nvSpPr>
        <p:spPr>
          <a:xfrm>
            <a:off x="7818120" y="3246120"/>
            <a:ext cx="5943600" cy="5943600"/>
          </a:xfrm>
          <a:prstGeom prst="ellipse">
            <a:avLst/>
          </a:prstGeom>
          <a:gradFill>
            <a:gsLst>
              <a:gs pos="0">
                <a:srgbClr val="34D399">
                  <a:alpha val="6000"/>
                </a:srgbClr>
              </a:gs>
              <a:gs pos="100000">
                <a:srgbClr val="34D399">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161818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181100"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ĐỐI TƯỢNG</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Dành cho </a:t>
            </a:r>
            <a:r>
              <a:rPr sz="2900" b="1" i="0">
                <a:gradFill>
                  <a:gsLst>
                    <a:gs pos="0">
                      <a:srgbClr val="FFE9A8"/>
                    </a:gs>
                    <a:gs pos="55000">
                      <a:srgbClr val="FFDD57"/>
                    </a:gs>
                    <a:gs pos="100000">
                      <a:srgbClr val="F3A93B"/>
                    </a:gs>
                  </a:gsLst>
                  <a:lin ang="5400000" scaled="0"/>
                </a:gradFill>
                <a:latin typeface="Helvetica Neue"/>
              </a:rPr>
              <a:t>ai</a:t>
            </a:r>
            <a:r>
              <a:rPr sz="2900" b="1" i="0">
                <a:solidFill>
                  <a:srgbClr val="FFFFFF"/>
                </a:solidFill>
                <a:latin typeface="Helvetica Neue"/>
              </a:rPr>
              <a:t>?</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04</a:t>
            </a:r>
            <a:r>
              <a:rPr sz="950" b="0" i="0" spc="120">
                <a:solidFill>
                  <a:srgbClr val="6E788C"/>
                </a:solidFill>
                <a:latin typeface="Helvetica Neue Medium"/>
              </a:rPr>
              <a:t xml:space="preserve">   /   ĐỐI TƯỢNG MỤC TIÊU</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4"/>
              </a:rPr>
              <a:t>metatronics.global</a:t>
            </a:r>
          </a:p>
        </p:txBody>
      </p:sp>
      <p:sp>
        <p:nvSpPr>
          <p:cNvPr id="12" name="Rounded Rectangle 11"/>
          <p:cNvSpPr/>
          <p:nvPr/>
        </p:nvSpPr>
        <p:spPr>
          <a:xfrm>
            <a:off x="812800" y="2006600"/>
            <a:ext cx="5143500" cy="1905000"/>
          </a:xfrm>
          <a:prstGeom prst="roundRect">
            <a:avLst>
              <a:gd name="adj" fmla="val 10666"/>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3" name="Rounded Rectangle 12"/>
          <p:cNvSpPr/>
          <p:nvPr/>
        </p:nvSpPr>
        <p:spPr>
          <a:xfrm>
            <a:off x="1219200" y="2362200"/>
            <a:ext cx="660400" cy="660400"/>
          </a:xfrm>
          <a:prstGeom prst="roundRect">
            <a:avLst>
              <a:gd name="adj" fmla="val 50000"/>
            </a:avLst>
          </a:prstGeom>
          <a:noFill/>
          <a:ln w="1778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4" name="Freeform 13"/>
          <p:cNvSpPr/>
          <p:nvPr/>
        </p:nvSpPr>
        <p:spPr>
          <a:xfrm>
            <a:off x="1397000" y="2540000"/>
            <a:ext cx="304800" cy="304800"/>
          </a:xfrm>
          <a:custGeom>
            <a:avLst/>
            <a:gdLst/>
            <a:ahLst/>
            <a:cxnLst/>
            <a:rect l="l" t="t" r="r" b="b"/>
            <a:pathLst>
              <a:path w="24" h="24">
                <a:moveTo>
                  <a:pt x="12" y="0"/>
                </a:moveTo>
                <a:lnTo>
                  <a:pt x="16" y="8"/>
                </a:lnTo>
                <a:lnTo>
                  <a:pt x="24" y="12"/>
                </a:lnTo>
                <a:lnTo>
                  <a:pt x="16" y="16"/>
                </a:lnTo>
                <a:lnTo>
                  <a:pt x="12" y="24"/>
                </a:lnTo>
                <a:lnTo>
                  <a:pt x="8" y="16"/>
                </a:lnTo>
                <a:lnTo>
                  <a:pt x="0" y="12"/>
                </a:lnTo>
                <a:lnTo>
                  <a:pt x="8" y="8"/>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5" name="TextBox 14"/>
          <p:cNvSpPr txBox="1"/>
          <p:nvPr/>
        </p:nvSpPr>
        <p:spPr>
          <a:xfrm>
            <a:off x="2133600" y="2399538"/>
            <a:ext cx="3543300" cy="485775"/>
          </a:xfrm>
          <a:prstGeom prst="rect">
            <a:avLst/>
          </a:prstGeom>
          <a:noFill/>
        </p:spPr>
        <p:txBody>
          <a:bodyPr wrap="square" lIns="0" rIns="0" tIns="0" bIns="0" anchor="t">
            <a:normAutofit/>
          </a:bodyPr>
          <a:lstStyle/>
          <a:p>
            <a:pPr algn="l">
              <a:lnSpc>
                <a:spcPct val="125000"/>
              </a:lnSpc>
            </a:pPr>
            <a:r>
              <a:rPr sz="1700" b="0" i="0">
                <a:solidFill>
                  <a:srgbClr val="FFFFFF"/>
                </a:solidFill>
                <a:latin typeface="Helvetica Neue Medium"/>
              </a:rPr>
              <a:t>Người tham gia thụ động</a:t>
            </a:r>
          </a:p>
        </p:txBody>
      </p:sp>
      <p:sp>
        <p:nvSpPr>
          <p:cNvPr id="16" name="TextBox 15"/>
          <p:cNvSpPr txBox="1"/>
          <p:nvPr/>
        </p:nvSpPr>
        <p:spPr>
          <a:xfrm>
            <a:off x="2133600" y="2816225"/>
            <a:ext cx="3568700" cy="762000"/>
          </a:xfrm>
          <a:prstGeom prst="rect">
            <a:avLst/>
          </a:prstGeom>
          <a:noFill/>
        </p:spPr>
        <p:txBody>
          <a:bodyPr wrap="square" lIns="0" rIns="0" tIns="0" bIns="0" anchor="t">
            <a:normAutofit/>
          </a:bodyPr>
          <a:lstStyle/>
          <a:p>
            <a:pPr algn="l">
              <a:lnSpc>
                <a:spcPct val="140000"/>
              </a:lnSpc>
            </a:pPr>
            <a:r>
              <a:rPr sz="1250" b="0" i="0">
                <a:solidFill>
                  <a:srgbClr val="8A96A8"/>
                </a:solidFill>
                <a:latin typeface="Helvetica Neue"/>
              </a:rPr>
              <a:t>Muốn nạp vốn và sinh lời từ hoạt động giao dịch do AI điều khiển.</a:t>
            </a:r>
          </a:p>
        </p:txBody>
      </p:sp>
      <p:sp>
        <p:nvSpPr>
          <p:cNvPr id="17" name="Rounded Rectangle 16"/>
          <p:cNvSpPr/>
          <p:nvPr/>
        </p:nvSpPr>
        <p:spPr>
          <a:xfrm>
            <a:off x="6235700" y="2006600"/>
            <a:ext cx="5143500" cy="1905000"/>
          </a:xfrm>
          <a:prstGeom prst="roundRect">
            <a:avLst>
              <a:gd name="adj" fmla="val 10666"/>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8" name="Rounded Rectangle 17"/>
          <p:cNvSpPr/>
          <p:nvPr/>
        </p:nvSpPr>
        <p:spPr>
          <a:xfrm>
            <a:off x="6642100" y="2362200"/>
            <a:ext cx="660400" cy="660400"/>
          </a:xfrm>
          <a:prstGeom prst="roundRect">
            <a:avLst>
              <a:gd name="adj" fmla="val 50000"/>
            </a:avLst>
          </a:prstGeom>
          <a:noFill/>
          <a:ln w="1778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19" name="Connector 18"/>
          <p:cNvCxnSpPr/>
          <p:nvPr/>
        </p:nvCxnSpPr>
        <p:spPr>
          <a:xfrm flipH="1">
            <a:off x="6858000" y="2578100"/>
            <a:ext cx="114300" cy="203200"/>
          </a:xfrm>
          <a:prstGeom prst="bentConnector3">
            <a:avLst/>
          </a:prstGeom>
          <a:ln w="20320">
            <a:solidFill>
              <a:srgbClr val="C084FC"/>
            </a:solidFill>
          </a:ln>
          <a:effectLst/>
        </p:spPr>
        <p:style>
          <a:lnRef idx="2">
            <a:schemeClr val="accent1"/>
          </a:lnRef>
          <a:fillRef idx="0">
            <a:schemeClr val="accent1"/>
          </a:fillRef>
          <a:effectRef idx="1">
            <a:schemeClr val="accent1"/>
          </a:effectRef>
          <a:fontRef idx="minor">
            <a:schemeClr val="tx1"/>
          </a:fontRef>
        </p:style>
      </p:cxnSp>
      <p:cxnSp>
        <p:nvCxnSpPr>
          <p:cNvPr id="20" name="Connector 19"/>
          <p:cNvCxnSpPr/>
          <p:nvPr/>
        </p:nvCxnSpPr>
        <p:spPr>
          <a:xfrm>
            <a:off x="6858000" y="2781300"/>
            <a:ext cx="228600" cy="0"/>
          </a:xfrm>
          <a:prstGeom prst="bentConnector3">
            <a:avLst/>
          </a:prstGeom>
          <a:ln w="20320">
            <a:solidFill>
              <a:srgbClr val="C084FC"/>
            </a:solidFill>
          </a:ln>
          <a:effectLst/>
        </p:spPr>
        <p:style>
          <a:lnRef idx="2">
            <a:schemeClr val="accent1"/>
          </a:lnRef>
          <a:fillRef idx="0">
            <a:schemeClr val="accent1"/>
          </a:fillRef>
          <a:effectRef idx="1">
            <a:schemeClr val="accent1"/>
          </a:effectRef>
          <a:fontRef idx="minor">
            <a:schemeClr val="tx1"/>
          </a:fontRef>
        </p:style>
      </p:cxnSp>
      <p:cxnSp>
        <p:nvCxnSpPr>
          <p:cNvPr id="21" name="Connector 20"/>
          <p:cNvCxnSpPr/>
          <p:nvPr/>
        </p:nvCxnSpPr>
        <p:spPr>
          <a:xfrm>
            <a:off x="6972300" y="2578100"/>
            <a:ext cx="114300" cy="203200"/>
          </a:xfrm>
          <a:prstGeom prst="bentConnector3">
            <a:avLst/>
          </a:prstGeom>
          <a:ln w="20320">
            <a:solidFill>
              <a:srgbClr val="C084FC"/>
            </a:solidFill>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6926580" y="2532380"/>
            <a:ext cx="91440" cy="9144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3" name="Rounded Rectangle 22"/>
          <p:cNvSpPr/>
          <p:nvPr/>
        </p:nvSpPr>
        <p:spPr>
          <a:xfrm>
            <a:off x="6812280" y="2735580"/>
            <a:ext cx="91440" cy="9144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4" name="Rounded Rectangle 23"/>
          <p:cNvSpPr/>
          <p:nvPr/>
        </p:nvSpPr>
        <p:spPr>
          <a:xfrm>
            <a:off x="7040880" y="2735580"/>
            <a:ext cx="91440" cy="9144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5" name="TextBox 24"/>
          <p:cNvSpPr txBox="1"/>
          <p:nvPr/>
        </p:nvSpPr>
        <p:spPr>
          <a:xfrm>
            <a:off x="7556500" y="2399538"/>
            <a:ext cx="3543300" cy="485775"/>
          </a:xfrm>
          <a:prstGeom prst="rect">
            <a:avLst/>
          </a:prstGeom>
          <a:noFill/>
        </p:spPr>
        <p:txBody>
          <a:bodyPr wrap="square" lIns="0" rIns="0" tIns="0" bIns="0" anchor="t">
            <a:normAutofit/>
          </a:bodyPr>
          <a:lstStyle/>
          <a:p>
            <a:pPr algn="l">
              <a:lnSpc>
                <a:spcPct val="125000"/>
              </a:lnSpc>
            </a:pPr>
            <a:r>
              <a:rPr sz="1700" b="0" i="0">
                <a:solidFill>
                  <a:srgbClr val="FFFFFF"/>
                </a:solidFill>
                <a:latin typeface="Helvetica Neue Medium"/>
              </a:rPr>
              <a:t>Đối tác chủ động</a:t>
            </a:r>
          </a:p>
        </p:txBody>
      </p:sp>
      <p:sp>
        <p:nvSpPr>
          <p:cNvPr id="26" name="TextBox 25"/>
          <p:cNvSpPr txBox="1"/>
          <p:nvPr/>
        </p:nvSpPr>
        <p:spPr>
          <a:xfrm>
            <a:off x="7556500" y="2816225"/>
            <a:ext cx="3568700" cy="762000"/>
          </a:xfrm>
          <a:prstGeom prst="rect">
            <a:avLst/>
          </a:prstGeom>
          <a:noFill/>
        </p:spPr>
        <p:txBody>
          <a:bodyPr wrap="square" lIns="0" rIns="0" tIns="0" bIns="0" anchor="t">
            <a:normAutofit/>
          </a:bodyPr>
          <a:lstStyle/>
          <a:p>
            <a:pPr algn="l">
              <a:lnSpc>
                <a:spcPct val="140000"/>
              </a:lnSpc>
            </a:pPr>
            <a:r>
              <a:rPr sz="1250" b="0" i="0">
                <a:solidFill>
                  <a:srgbClr val="8A96A8"/>
                </a:solidFill>
                <a:latin typeface="Helvetica Neue"/>
              </a:rPr>
              <a:t>Muốn xây dựng đội nhóm và kiếm thu nhập từ giới thiệu và thưởng hiệu suất.</a:t>
            </a:r>
          </a:p>
        </p:txBody>
      </p:sp>
      <p:sp>
        <p:nvSpPr>
          <p:cNvPr id="27" name="Rounded Rectangle 26"/>
          <p:cNvSpPr/>
          <p:nvPr/>
        </p:nvSpPr>
        <p:spPr>
          <a:xfrm>
            <a:off x="812800" y="4114800"/>
            <a:ext cx="5143500" cy="1905000"/>
          </a:xfrm>
          <a:prstGeom prst="roundRect">
            <a:avLst>
              <a:gd name="adj" fmla="val 10666"/>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8" name="Rounded Rectangle 27"/>
          <p:cNvSpPr/>
          <p:nvPr/>
        </p:nvSpPr>
        <p:spPr>
          <a:xfrm>
            <a:off x="1219200" y="4470400"/>
            <a:ext cx="660400" cy="660400"/>
          </a:xfrm>
          <a:prstGeom prst="roundRect">
            <a:avLst>
              <a:gd name="adj" fmla="val 50000"/>
            </a:avLst>
          </a:prstGeom>
          <a:noFill/>
          <a:ln w="1778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9" name="Rounded Rectangle 28"/>
          <p:cNvSpPr/>
          <p:nvPr/>
        </p:nvSpPr>
        <p:spPr>
          <a:xfrm>
            <a:off x="1412875" y="4826000"/>
            <a:ext cx="57150" cy="114300"/>
          </a:xfrm>
          <a:prstGeom prst="roundRect">
            <a:avLst>
              <a:gd name="adj" fmla="val 26666"/>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0" name="Rounded Rectangle 29"/>
          <p:cNvSpPr/>
          <p:nvPr/>
        </p:nvSpPr>
        <p:spPr>
          <a:xfrm>
            <a:off x="1520825" y="4749800"/>
            <a:ext cx="57150" cy="190500"/>
          </a:xfrm>
          <a:prstGeom prst="roundRect">
            <a:avLst>
              <a:gd name="adj" fmla="val 26666"/>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1" name="Rounded Rectangle 30"/>
          <p:cNvSpPr/>
          <p:nvPr/>
        </p:nvSpPr>
        <p:spPr>
          <a:xfrm>
            <a:off x="1628775" y="4673600"/>
            <a:ext cx="57150" cy="266700"/>
          </a:xfrm>
          <a:prstGeom prst="roundRect">
            <a:avLst>
              <a:gd name="adj" fmla="val 26666"/>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2" name="TextBox 31"/>
          <p:cNvSpPr txBox="1"/>
          <p:nvPr/>
        </p:nvSpPr>
        <p:spPr>
          <a:xfrm>
            <a:off x="2133600" y="4507738"/>
            <a:ext cx="3543300" cy="485775"/>
          </a:xfrm>
          <a:prstGeom prst="rect">
            <a:avLst/>
          </a:prstGeom>
          <a:noFill/>
        </p:spPr>
        <p:txBody>
          <a:bodyPr wrap="square" lIns="0" rIns="0" tIns="0" bIns="0" anchor="t">
            <a:normAutofit/>
          </a:bodyPr>
          <a:lstStyle/>
          <a:p>
            <a:pPr algn="l">
              <a:lnSpc>
                <a:spcPct val="125000"/>
              </a:lnSpc>
            </a:pPr>
            <a:r>
              <a:rPr sz="1700" b="0" i="0">
                <a:solidFill>
                  <a:srgbClr val="FFFFFF"/>
                </a:solidFill>
                <a:latin typeface="Helvetica Neue Medium"/>
              </a:rPr>
              <a:t>Nhà đầu tư bị bỏ ngoài cuộc</a:t>
            </a:r>
          </a:p>
        </p:txBody>
      </p:sp>
      <p:sp>
        <p:nvSpPr>
          <p:cNvPr id="33" name="TextBox 32"/>
          <p:cNvSpPr txBox="1"/>
          <p:nvPr/>
        </p:nvSpPr>
        <p:spPr>
          <a:xfrm>
            <a:off x="2133600" y="4924425"/>
            <a:ext cx="3568700" cy="762000"/>
          </a:xfrm>
          <a:prstGeom prst="rect">
            <a:avLst/>
          </a:prstGeom>
          <a:noFill/>
        </p:spPr>
        <p:txBody>
          <a:bodyPr wrap="square" lIns="0" rIns="0" tIns="0" bIns="0" anchor="t">
            <a:normAutofit/>
          </a:bodyPr>
          <a:lstStyle/>
          <a:p>
            <a:pPr algn="l">
              <a:lnSpc>
                <a:spcPct val="140000"/>
              </a:lnSpc>
            </a:pPr>
            <a:r>
              <a:rPr sz="1250" b="0" i="0">
                <a:solidFill>
                  <a:srgbClr val="8A96A8"/>
                </a:solidFill>
                <a:latin typeface="Helvetica Neue"/>
              </a:rPr>
              <a:t>Không tiếp cận được quỹ phòng hộ hay sản phẩm quant, nhưng vẫn muốn chiến lược tự động.</a:t>
            </a:r>
          </a:p>
        </p:txBody>
      </p:sp>
      <p:sp>
        <p:nvSpPr>
          <p:cNvPr id="34" name="Rounded Rectangle 33"/>
          <p:cNvSpPr/>
          <p:nvPr/>
        </p:nvSpPr>
        <p:spPr>
          <a:xfrm>
            <a:off x="6235700" y="4114800"/>
            <a:ext cx="5143500" cy="1905000"/>
          </a:xfrm>
          <a:prstGeom prst="roundRect">
            <a:avLst>
              <a:gd name="adj" fmla="val 10666"/>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5" name="Rounded Rectangle 34"/>
          <p:cNvSpPr/>
          <p:nvPr/>
        </p:nvSpPr>
        <p:spPr>
          <a:xfrm>
            <a:off x="6642100" y="4470400"/>
            <a:ext cx="660400" cy="660400"/>
          </a:xfrm>
          <a:prstGeom prst="roundRect">
            <a:avLst>
              <a:gd name="adj" fmla="val 50000"/>
            </a:avLst>
          </a:prstGeom>
          <a:noFill/>
          <a:ln w="1778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6" name="Rounded Rectangle 35"/>
          <p:cNvSpPr/>
          <p:nvPr/>
        </p:nvSpPr>
        <p:spPr>
          <a:xfrm>
            <a:off x="6826250" y="4654550"/>
            <a:ext cx="292100" cy="292100"/>
          </a:xfrm>
          <a:prstGeom prst="roundRect">
            <a:avLst>
              <a:gd name="adj" fmla="val 50000"/>
            </a:avLst>
          </a:prstGeom>
          <a:noFill/>
          <a:ln w="22860">
            <a:solidFill>
              <a:srgbClr val="34D39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7" name="Rounded Rectangle 36"/>
          <p:cNvSpPr/>
          <p:nvPr/>
        </p:nvSpPr>
        <p:spPr>
          <a:xfrm>
            <a:off x="6918960" y="4747260"/>
            <a:ext cx="106680" cy="106680"/>
          </a:xfrm>
          <a:prstGeom prst="roundRect">
            <a:avLst>
              <a:gd name="adj" fmla="val 50000"/>
            </a:avLst>
          </a:prstGeom>
          <a:noFill/>
          <a:ln w="19050">
            <a:solidFill>
              <a:srgbClr val="34D39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38" name="TextBox 37"/>
          <p:cNvSpPr txBox="1"/>
          <p:nvPr/>
        </p:nvSpPr>
        <p:spPr>
          <a:xfrm>
            <a:off x="7556500" y="4507738"/>
            <a:ext cx="3543300" cy="485775"/>
          </a:xfrm>
          <a:prstGeom prst="rect">
            <a:avLst/>
          </a:prstGeom>
          <a:noFill/>
        </p:spPr>
        <p:txBody>
          <a:bodyPr wrap="square" lIns="0" rIns="0" tIns="0" bIns="0" anchor="t">
            <a:normAutofit/>
          </a:bodyPr>
          <a:lstStyle/>
          <a:p>
            <a:pPr algn="l">
              <a:lnSpc>
                <a:spcPct val="125000"/>
              </a:lnSpc>
            </a:pPr>
            <a:r>
              <a:rPr sz="1700" b="0" i="0">
                <a:solidFill>
                  <a:srgbClr val="FFFFFF"/>
                </a:solidFill>
                <a:latin typeface="Helvetica Neue Medium"/>
              </a:rPr>
              <a:t>Người dùng crypto</a:t>
            </a:r>
          </a:p>
        </p:txBody>
      </p:sp>
      <p:sp>
        <p:nvSpPr>
          <p:cNvPr id="39" name="TextBox 38"/>
          <p:cNvSpPr txBox="1"/>
          <p:nvPr/>
        </p:nvSpPr>
        <p:spPr>
          <a:xfrm>
            <a:off x="7556500" y="4924425"/>
            <a:ext cx="3568700" cy="762000"/>
          </a:xfrm>
          <a:prstGeom prst="rect">
            <a:avLst/>
          </a:prstGeom>
          <a:noFill/>
        </p:spPr>
        <p:txBody>
          <a:bodyPr wrap="square" lIns="0" rIns="0" tIns="0" bIns="0" anchor="t">
            <a:normAutofit/>
          </a:bodyPr>
          <a:lstStyle/>
          <a:p>
            <a:pPr algn="l">
              <a:lnSpc>
                <a:spcPct val="140000"/>
              </a:lnSpc>
            </a:pPr>
            <a:r>
              <a:rPr sz="1250" b="0" i="0">
                <a:solidFill>
                  <a:srgbClr val="8A96A8"/>
                </a:solidFill>
                <a:latin typeface="Helvetica Neue"/>
              </a:rPr>
              <a:t>Muốn một mô hình đơn giản — không khóa vốn, không phức tạp, không cơ chế game hóa.</a:t>
            </a:r>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20"/>
                                        <p:tgtEl>
                                          <p:spTgt spid="4"/>
                                        </p:tgtEl>
                                      </p:cBhvr>
                                    </p:animEffect>
                                  </p:childTnLst>
                                </p:cTn>
                              </p:par>
                              <p:par>
                                <p:cTn id="11" presetID="10" presetClass="entr" presetSubtype="0" fill="hold" grpId="0" nodeType="withEffect">
                                  <p:stCondLst>
                                    <p:cond delay="164"/>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20"/>
                                        <p:tgtEl>
                                          <p:spTgt spid="5"/>
                                        </p:tgtEl>
                                      </p:cBhvr>
                                    </p:animEffect>
                                  </p:childTnLst>
                                </p:cTn>
                              </p:par>
                              <p:par>
                                <p:cTn id="14" presetID="10" presetClass="entr" presetSubtype="0" fill="hold" grpId="0" nodeType="withEffect">
                                  <p:stCondLst>
                                    <p:cond delay="206"/>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20"/>
                                        <p:tgtEl>
                                          <p:spTgt spid="7"/>
                                        </p:tgtEl>
                                      </p:cBhvr>
                                    </p:animEffect>
                                  </p:childTnLst>
                                </p:cTn>
                              </p:par>
                              <p:par>
                                <p:cTn id="17" presetID="10" presetClass="entr" presetSubtype="0" fill="hold" grpId="0" nodeType="withEffect">
                                  <p:stCondLst>
                                    <p:cond delay="24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20"/>
                                        <p:tgtEl>
                                          <p:spTgt spid="8"/>
                                        </p:tgtEl>
                                      </p:cBhvr>
                                    </p:animEffect>
                                  </p:childTnLst>
                                </p:cTn>
                              </p:par>
                              <p:par>
                                <p:cTn id="20" presetID="10" presetClass="entr" presetSubtype="0" fill="hold" grpId="0" nodeType="withEffect">
                                  <p:stCondLst>
                                    <p:cond delay="314"/>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80"/>
                                        <p:tgtEl>
                                          <p:spTgt spid="6"/>
                                        </p:tgtEl>
                                      </p:cBhvr>
                                    </p:animEffect>
                                    <p:animMotion origin="layout" path="M 0 0.045 L 0 0 E" pathEditMode="relative" rAng="0" ptsTypes="">
                                      <p:cBhvr additive="base">
                                        <p:cTn id="23" dur="680" fill="hold"/>
                                        <p:tgtEl>
                                          <p:spTgt spid="6"/>
                                        </p:tgtEl>
                                        <p:attrNameLst>
                                          <p:attrName>ppt_x</p:attrName>
                                          <p:attrName>ppt_y</p:attrName>
                                        </p:attrNameLst>
                                      </p:cBhvr>
                                      <p:rCtr x="0" y="0"/>
                                    </p:animMotion>
                                  </p:childTnLst>
                                </p:cTn>
                              </p:par>
                              <p:par>
                                <p:cTn id="24" presetID="10" presetClass="entr" presetSubtype="0" fill="hold" grpId="0" nodeType="withEffect">
                                  <p:stCondLst>
                                    <p:cond delay="464"/>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506"/>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20"/>
                                        <p:tgtEl>
                                          <p:spTgt spid="17"/>
                                        </p:tgtEl>
                                      </p:cBhvr>
                                    </p:animEffect>
                                  </p:childTnLst>
                                </p:cTn>
                              </p:par>
                              <p:par>
                                <p:cTn id="30" presetID="10" presetClass="entr" presetSubtype="0" fill="hold" grpId="0" nodeType="withEffect">
                                  <p:stCondLst>
                                    <p:cond delay="635"/>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20"/>
                                        <p:tgtEl>
                                          <p:spTgt spid="13"/>
                                        </p:tgtEl>
                                      </p:cBhvr>
                                    </p:animEffect>
                                  </p:childTnLst>
                                </p:cTn>
                              </p:par>
                              <p:par>
                                <p:cTn id="33" presetID="10" presetClass="entr" presetSubtype="0" fill="hold" grpId="0" nodeType="withEffect">
                                  <p:stCondLst>
                                    <p:cond delay="677"/>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20"/>
                                        <p:tgtEl>
                                          <p:spTgt spid="14"/>
                                        </p:tgtEl>
                                      </p:cBhvr>
                                    </p:animEffect>
                                  </p:childTnLst>
                                </p:cTn>
                              </p:par>
                              <p:par>
                                <p:cTn id="36" presetID="10" presetClass="entr" presetSubtype="0" fill="hold" grpId="0" nodeType="withEffect">
                                  <p:stCondLst>
                                    <p:cond delay="719"/>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20"/>
                                        <p:tgtEl>
                                          <p:spTgt spid="15"/>
                                        </p:tgtEl>
                                      </p:cBhvr>
                                    </p:animEffect>
                                  </p:childTnLst>
                                </p:cTn>
                              </p:par>
                              <p:par>
                                <p:cTn id="39" presetID="10" presetClass="entr" presetSubtype="0" fill="hold" grpId="0" nodeType="withEffect">
                                  <p:stCondLst>
                                    <p:cond delay="761"/>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20"/>
                                        <p:tgtEl>
                                          <p:spTgt spid="16"/>
                                        </p:tgtEl>
                                      </p:cBhvr>
                                    </p:animEffect>
                                  </p:childTnLst>
                                </p:cTn>
                              </p:par>
                              <p:par>
                                <p:cTn id="42" presetID="10" presetClass="entr" presetSubtype="0" fill="hold" grpId="0" nodeType="withEffect">
                                  <p:stCondLst>
                                    <p:cond delay="803"/>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20"/>
                                        <p:tgtEl>
                                          <p:spTgt spid="18"/>
                                        </p:tgtEl>
                                      </p:cBhvr>
                                    </p:animEffect>
                                  </p:childTnLst>
                                </p:cTn>
                              </p:par>
                              <p:par>
                                <p:cTn id="45" presetID="10" presetClass="entr" presetSubtype="0" fill="hold" grpId="0" nodeType="withEffect">
                                  <p:stCondLst>
                                    <p:cond delay="845"/>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20"/>
                                        <p:tgtEl>
                                          <p:spTgt spid="23"/>
                                        </p:tgtEl>
                                      </p:cBhvr>
                                    </p:animEffect>
                                  </p:childTnLst>
                                </p:cTn>
                              </p:par>
                              <p:par>
                                <p:cTn id="48" presetID="10" presetClass="entr" presetSubtype="0" fill="hold" grpId="0" nodeType="withEffect">
                                  <p:stCondLst>
                                    <p:cond delay="887"/>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20"/>
                                        <p:tgtEl>
                                          <p:spTgt spid="19"/>
                                        </p:tgtEl>
                                      </p:cBhvr>
                                    </p:animEffect>
                                  </p:childTnLst>
                                </p:cTn>
                              </p:par>
                              <p:par>
                                <p:cTn id="51" presetID="10" presetClass="entr" presetSubtype="0" fill="hold" grpId="0" nodeType="withEffect">
                                  <p:stCondLst>
                                    <p:cond delay="929"/>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20"/>
                                        <p:tgtEl>
                                          <p:spTgt spid="20"/>
                                        </p:tgtEl>
                                      </p:cBhvr>
                                    </p:animEffect>
                                  </p:childTnLst>
                                </p:cTn>
                              </p:par>
                              <p:par>
                                <p:cTn id="54" presetID="10" presetClass="entr" presetSubtype="0" fill="hold" grpId="0" nodeType="withEffect">
                                  <p:stCondLst>
                                    <p:cond delay="971"/>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20"/>
                                        <p:tgtEl>
                                          <p:spTgt spid="22"/>
                                        </p:tgtEl>
                                      </p:cBhvr>
                                    </p:animEffect>
                                  </p:childTnLst>
                                </p:cTn>
                              </p:par>
                              <p:par>
                                <p:cTn id="57" presetID="10" presetClass="entr" presetSubtype="0" fill="hold" grpId="0" nodeType="withEffect">
                                  <p:stCondLst>
                                    <p:cond delay="1013"/>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20"/>
                                        <p:tgtEl>
                                          <p:spTgt spid="21"/>
                                        </p:tgtEl>
                                      </p:cBhvr>
                                    </p:animEffect>
                                  </p:childTnLst>
                                </p:cTn>
                              </p:par>
                              <p:par>
                                <p:cTn id="60" presetID="10" presetClass="entr" presetSubtype="0" fill="hold" grpId="0" nodeType="withEffect">
                                  <p:stCondLst>
                                    <p:cond delay="1055"/>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20"/>
                                        <p:tgtEl>
                                          <p:spTgt spid="24"/>
                                        </p:tgtEl>
                                      </p:cBhvr>
                                    </p:animEffect>
                                  </p:childTnLst>
                                </p:cTn>
                              </p:par>
                              <p:par>
                                <p:cTn id="63" presetID="10" presetClass="entr" presetSubtype="0" fill="hold" grpId="0" nodeType="withEffect">
                                  <p:stCondLst>
                                    <p:cond delay="1097"/>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20"/>
                                        <p:tgtEl>
                                          <p:spTgt spid="25"/>
                                        </p:tgtEl>
                                      </p:cBhvr>
                                    </p:animEffect>
                                  </p:childTnLst>
                                </p:cTn>
                              </p:par>
                              <p:par>
                                <p:cTn id="66" presetID="10" presetClass="entr" presetSubtype="0" fill="hold" grpId="0" nodeType="withEffect">
                                  <p:stCondLst>
                                    <p:cond delay="1139"/>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20"/>
                                        <p:tgtEl>
                                          <p:spTgt spid="26"/>
                                        </p:tgtEl>
                                      </p:cBhvr>
                                    </p:animEffect>
                                  </p:childTnLst>
                                </p:cTn>
                              </p:par>
                              <p:par>
                                <p:cTn id="69" presetID="10" presetClass="entr" presetSubtype="0" fill="hold" grpId="0" nodeType="withEffect">
                                  <p:stCondLst>
                                    <p:cond delay="1037"/>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20"/>
                                        <p:tgtEl>
                                          <p:spTgt spid="27"/>
                                        </p:tgtEl>
                                      </p:cBhvr>
                                    </p:animEffect>
                                  </p:childTnLst>
                                </p:cTn>
                              </p:par>
                              <p:par>
                                <p:cTn id="72" presetID="10" presetClass="entr" presetSubtype="0" fill="hold" grpId="0" nodeType="withEffect">
                                  <p:stCondLst>
                                    <p:cond delay="1079"/>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20"/>
                                        <p:tgtEl>
                                          <p:spTgt spid="34"/>
                                        </p:tgtEl>
                                      </p:cBhvr>
                                    </p:animEffect>
                                  </p:childTnLst>
                                </p:cTn>
                              </p:par>
                              <p:par>
                                <p:cTn id="75" presetID="10" presetClass="entr" presetSubtype="0" fill="hold" grpId="0" nodeType="withEffect">
                                  <p:stCondLst>
                                    <p:cond delay="1208"/>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20"/>
                                        <p:tgtEl>
                                          <p:spTgt spid="28"/>
                                        </p:tgtEl>
                                      </p:cBhvr>
                                    </p:animEffect>
                                  </p:childTnLst>
                                </p:cTn>
                              </p:par>
                              <p:par>
                                <p:cTn id="78" presetID="10" presetClass="entr" presetSubtype="0" fill="hold" grpId="0" nodeType="withEffect">
                                  <p:stCondLst>
                                    <p:cond delay="125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20"/>
                                        <p:tgtEl>
                                          <p:spTgt spid="29"/>
                                        </p:tgtEl>
                                      </p:cBhvr>
                                    </p:animEffect>
                                  </p:childTnLst>
                                </p:cTn>
                              </p:par>
                              <p:par>
                                <p:cTn id="81" presetID="10" presetClass="entr" presetSubtype="0" fill="hold" grpId="0" nodeType="withEffect">
                                  <p:stCondLst>
                                    <p:cond delay="1292"/>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20"/>
                                        <p:tgtEl>
                                          <p:spTgt spid="30"/>
                                        </p:tgtEl>
                                      </p:cBhvr>
                                    </p:animEffect>
                                  </p:childTnLst>
                                </p:cTn>
                              </p:par>
                              <p:par>
                                <p:cTn id="84" presetID="10" presetClass="entr" presetSubtype="0" fill="hold" grpId="0" nodeType="withEffect">
                                  <p:stCondLst>
                                    <p:cond delay="1334"/>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20"/>
                                        <p:tgtEl>
                                          <p:spTgt spid="31"/>
                                        </p:tgtEl>
                                      </p:cBhvr>
                                    </p:animEffect>
                                  </p:childTnLst>
                                </p:cTn>
                              </p:par>
                              <p:par>
                                <p:cTn id="87" presetID="10" presetClass="entr" presetSubtype="0" fill="hold" grpId="0" nodeType="withEffect">
                                  <p:stCondLst>
                                    <p:cond delay="1376"/>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20"/>
                                        <p:tgtEl>
                                          <p:spTgt spid="32"/>
                                        </p:tgtEl>
                                      </p:cBhvr>
                                    </p:animEffect>
                                  </p:childTnLst>
                                </p:cTn>
                              </p:par>
                              <p:par>
                                <p:cTn id="90" presetID="10" presetClass="entr" presetSubtype="0" fill="hold" grpId="0" nodeType="withEffect">
                                  <p:stCondLst>
                                    <p:cond delay="1418"/>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20"/>
                                        <p:tgtEl>
                                          <p:spTgt spid="33"/>
                                        </p:tgtEl>
                                      </p:cBhvr>
                                    </p:animEffect>
                                  </p:childTnLst>
                                </p:cTn>
                              </p:par>
                              <p:par>
                                <p:cTn id="93" presetID="10" presetClass="entr" presetSubtype="0" fill="hold" grpId="0" nodeType="withEffect">
                                  <p:stCondLst>
                                    <p:cond delay="146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20"/>
                                        <p:tgtEl>
                                          <p:spTgt spid="35"/>
                                        </p:tgtEl>
                                      </p:cBhvr>
                                    </p:animEffect>
                                  </p:childTnLst>
                                </p:cTn>
                              </p:par>
                              <p:par>
                                <p:cTn id="96" presetID="10" presetClass="entr" presetSubtype="0" fill="hold" grpId="0" nodeType="withEffect">
                                  <p:stCondLst>
                                    <p:cond delay="1502"/>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20"/>
                                        <p:tgtEl>
                                          <p:spTgt spid="36"/>
                                        </p:tgtEl>
                                      </p:cBhvr>
                                    </p:animEffect>
                                  </p:childTnLst>
                                </p:cTn>
                              </p:par>
                              <p:par>
                                <p:cTn id="99" presetID="10" presetClass="entr" presetSubtype="0" fill="hold" grpId="0" nodeType="withEffect">
                                  <p:stCondLst>
                                    <p:cond delay="1544"/>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20"/>
                                        <p:tgtEl>
                                          <p:spTgt spid="37"/>
                                        </p:tgtEl>
                                      </p:cBhvr>
                                    </p:animEffect>
                                  </p:childTnLst>
                                </p:cTn>
                              </p:par>
                              <p:par>
                                <p:cTn id="102" presetID="10" presetClass="entr" presetSubtype="0" fill="hold" grpId="0" nodeType="withEffect">
                                  <p:stCondLst>
                                    <p:cond delay="1586"/>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20"/>
                                        <p:tgtEl>
                                          <p:spTgt spid="38"/>
                                        </p:tgtEl>
                                      </p:cBhvr>
                                    </p:animEffect>
                                  </p:childTnLst>
                                </p:cTn>
                              </p:par>
                              <p:par>
                                <p:cTn id="105" presetID="10" presetClass="entr" presetSubtype="0" fill="hold" grpId="0" nodeType="withEffect">
                                  <p:stCondLst>
                                    <p:cond delay="1628"/>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20"/>
                                        <p:tgtEl>
                                          <p:spTgt spid="39"/>
                                        </p:tgtEl>
                                      </p:cBhvr>
                                    </p:animEffect>
                                  </p:childTnLst>
                                </p:cTn>
                              </p:par>
                              <p:par>
                                <p:cTn id="108" presetID="10" presetClass="entr" presetSubtype="0" fill="hold" grpId="0" nodeType="withEffect">
                                  <p:stCondLst>
                                    <p:cond delay="1568"/>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520"/>
                                        <p:tgtEl>
                                          <p:spTgt spid="9"/>
                                        </p:tgtEl>
                                      </p:cBhvr>
                                    </p:animEffect>
                                  </p:childTnLst>
                                </p:cTn>
                              </p:par>
                              <p:par>
                                <p:cTn id="111" presetID="10" presetClass="entr" presetSubtype="0" fill="hold" grpId="0" nodeType="withEffect">
                                  <p:stCondLst>
                                    <p:cond delay="1610"/>
                                  </p:stCondLst>
                                  <p:childTnLst>
                                    <p:set>
                                      <p:cBhvr>
                                        <p:cTn id="112" dur="1" fill="hold">
                                          <p:stCondLst>
                                            <p:cond delay="0"/>
                                          </p:stCondLst>
                                        </p:cTn>
                                        <p:tgtEl>
                                          <p:spTgt spid="10"/>
                                        </p:tgtEl>
                                        <p:attrNameLst>
                                          <p:attrName>style.visibility</p:attrName>
                                        </p:attrNameLst>
                                      </p:cBhvr>
                                      <p:to>
                                        <p:strVal val="visible"/>
                                      </p:to>
                                    </p:set>
                                    <p:animEffect transition="in" filter="fade">
                                      <p:cBhvr>
                                        <p:cTn id="113" dur="520"/>
                                        <p:tgtEl>
                                          <p:spTgt spid="10"/>
                                        </p:tgtEl>
                                      </p:cBhvr>
                                    </p:animEffect>
                                  </p:childTnLst>
                                </p:cTn>
                              </p:par>
                              <p:par>
                                <p:cTn id="114" presetID="10" presetClass="entr" presetSubtype="0" fill="hold" grpId="0" nodeType="withEffect">
                                  <p:stCondLst>
                                    <p:cond delay="1652"/>
                                  </p:stCondLst>
                                  <p:childTnLst>
                                    <p:set>
                                      <p:cBhvr>
                                        <p:cTn id="115" dur="1" fill="hold">
                                          <p:stCondLst>
                                            <p:cond delay="0"/>
                                          </p:stCondLst>
                                        </p:cTn>
                                        <p:tgtEl>
                                          <p:spTgt spid="11"/>
                                        </p:tgtEl>
                                        <p:attrNameLst>
                                          <p:attrName>style.visibility</p:attrName>
                                        </p:attrNameLst>
                                      </p:cBhvr>
                                      <p:to>
                                        <p:strVal val="visible"/>
                                      </p:to>
                                    </p:set>
                                    <p:animEffect transition="in" filter="fade">
                                      <p:cBhvr>
                                        <p:cTn id="116"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59" name="Glow 959"/>
          <p:cNvSpPr/>
          <p:nvPr/>
        </p:nvSpPr>
        <p:spPr>
          <a:xfrm>
            <a:off x="-1463039" y="-2286000"/>
            <a:ext cx="6217920" cy="621792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58" name="Glow 958"/>
          <p:cNvSpPr/>
          <p:nvPr/>
        </p:nvSpPr>
        <p:spPr>
          <a:xfrm>
            <a:off x="6629400" y="1143000"/>
            <a:ext cx="5943600" cy="5943600"/>
          </a:xfrm>
          <a:prstGeom prst="ellipse">
            <a:avLst/>
          </a:prstGeom>
          <a:gradFill>
            <a:gsLst>
              <a:gs pos="0">
                <a:srgbClr val="C084FC">
                  <a:alpha val="6000"/>
                </a:srgbClr>
              </a:gs>
              <a:gs pos="100000">
                <a:srgbClr val="C084FC">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161818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181100"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CÔNG NGHỆ</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Cách thức </a:t>
            </a:r>
            <a:r>
              <a:rPr sz="2900" b="1" i="0">
                <a:gradFill>
                  <a:gsLst>
                    <a:gs pos="0">
                      <a:srgbClr val="FFE9A8"/>
                    </a:gs>
                    <a:gs pos="55000">
                      <a:srgbClr val="FFDD57"/>
                    </a:gs>
                    <a:gs pos="100000">
                      <a:srgbClr val="F3A93B"/>
                    </a:gs>
                  </a:gsLst>
                  <a:lin ang="5400000" scaled="0"/>
                </a:gradFill>
                <a:latin typeface="Helvetica Neue"/>
              </a:rPr>
              <a:t>hoạt động</a:t>
            </a:r>
            <a:r>
              <a:rPr sz="2900" b="1" i="0">
                <a:solidFill>
                  <a:srgbClr val="FFFFFF"/>
                </a:solidFill>
                <a:latin typeface="Helvetica Neue"/>
              </a:rPr>
              <a:t>.</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05</a:t>
            </a:r>
            <a:r>
              <a:rPr sz="950" b="0" i="0" spc="120">
                <a:solidFill>
                  <a:srgbClr val="6E788C"/>
                </a:solidFill>
                <a:latin typeface="Helvetica Neue Medium"/>
              </a:rPr>
              <a:t xml:space="preserve">   /   LOGIC KỸ THUẬT</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5"/>
              </a:rPr>
              <a:t>metatronics.global</a:t>
            </a:r>
          </a:p>
        </p:txBody>
      </p:sp>
      <p:sp>
        <p:nvSpPr>
          <p:cNvPr id="12" name="TextBox 11"/>
          <p:cNvSpPr txBox="1"/>
          <p:nvPr/>
        </p:nvSpPr>
        <p:spPr>
          <a:xfrm>
            <a:off x="812800" y="1901825"/>
            <a:ext cx="5308600" cy="849312"/>
          </a:xfrm>
          <a:prstGeom prst="rect">
            <a:avLst/>
          </a:prstGeom>
          <a:noFill/>
        </p:spPr>
        <p:txBody>
          <a:bodyPr wrap="square" lIns="0" rIns="0" tIns="0" bIns="0" anchor="t">
            <a:normAutofit/>
          </a:bodyPr>
          <a:lstStyle/>
          <a:p>
            <a:pPr algn="l">
              <a:lnSpc>
                <a:spcPct val="145000"/>
              </a:lnSpc>
            </a:pPr>
            <a:r>
              <a:rPr sz="1250" b="0" i="0">
                <a:solidFill>
                  <a:srgbClr val="8A96A8"/>
                </a:solidFill>
                <a:latin typeface="Helvetica Neue"/>
              </a:rPr>
              <a:t>Một hệ thống đa lớp thu nhận dữ liệu sàn theo thời gian thực, xử lý qua các mô hình AI — theo logic tổ chức của machine learning, xây dựng danh mục và chất lượng khớp lệnh.</a:t>
            </a:r>
          </a:p>
        </p:txBody>
      </p:sp>
      <p:sp>
        <p:nvSpPr>
          <p:cNvPr id="13" name="TextBox 12"/>
          <p:cNvSpPr txBox="1"/>
          <p:nvPr/>
        </p:nvSpPr>
        <p:spPr>
          <a:xfrm>
            <a:off x="812800" y="2849626"/>
            <a:ext cx="5308600" cy="257175"/>
          </a:xfrm>
          <a:prstGeom prst="rect">
            <a:avLst/>
          </a:prstGeom>
          <a:noFill/>
        </p:spPr>
        <p:txBody>
          <a:bodyPr wrap="square" lIns="0" rIns="0" tIns="0" bIns="0" anchor="t">
            <a:normAutofit/>
          </a:bodyPr>
          <a:lstStyle/>
          <a:p>
            <a:pPr algn="l">
              <a:lnSpc>
                <a:spcPct val="125000"/>
              </a:lnSpc>
            </a:pPr>
            <a:r>
              <a:rPr sz="900" b="0" i="0" spc="250">
                <a:solidFill>
                  <a:srgbClr val="6E788C"/>
                </a:solidFill>
                <a:latin typeface="Helvetica Neue Medium"/>
              </a:rPr>
              <a:t>CÁC GIAI ĐOẠN PIPELINE</a:t>
            </a:r>
          </a:p>
        </p:txBody>
      </p:sp>
      <p:sp>
        <p:nvSpPr>
          <p:cNvPr id="14" name="Rounded Rectangle 13"/>
          <p:cNvSpPr/>
          <p:nvPr/>
        </p:nvSpPr>
        <p:spPr>
          <a:xfrm>
            <a:off x="812800" y="3187700"/>
            <a:ext cx="152400" cy="152400"/>
          </a:xfrm>
          <a:prstGeom prst="roundRect">
            <a:avLst>
              <a:gd name="adj" fmla="val 25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5" name="TextBox 14"/>
          <p:cNvSpPr txBox="1"/>
          <p:nvPr/>
        </p:nvSpPr>
        <p:spPr>
          <a:xfrm>
            <a:off x="1117600" y="3118739"/>
            <a:ext cx="5003800" cy="385762"/>
          </a:xfrm>
          <a:prstGeom prst="rect">
            <a:avLst/>
          </a:prstGeom>
          <a:noFill/>
        </p:spPr>
        <p:txBody>
          <a:bodyPr wrap="square" lIns="0" rIns="0" tIns="0" bIns="0" anchor="t">
            <a:normAutofit/>
          </a:bodyPr>
          <a:lstStyle/>
          <a:p>
            <a:pPr algn="l">
              <a:lnSpc>
                <a:spcPct val="125000"/>
              </a:lnSpc>
            </a:pPr>
            <a:r>
              <a:rPr sz="1350" b="0" i="0">
                <a:solidFill>
                  <a:srgbClr val="F8FAFC"/>
                </a:solidFill>
                <a:latin typeface="Helvetica Neue"/>
              </a:rPr>
              <a:t>Lõi dữ liệu &amp; AI</a:t>
            </a:r>
          </a:p>
        </p:txBody>
      </p:sp>
      <p:sp>
        <p:nvSpPr>
          <p:cNvPr id="16" name="Rounded Rectangle 15"/>
          <p:cNvSpPr/>
          <p:nvPr/>
        </p:nvSpPr>
        <p:spPr>
          <a:xfrm>
            <a:off x="812800" y="3568700"/>
            <a:ext cx="152400" cy="152400"/>
          </a:xfrm>
          <a:prstGeom prst="roundRect">
            <a:avLst>
              <a:gd name="adj" fmla="val 25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7" name="TextBox 16"/>
          <p:cNvSpPr txBox="1"/>
          <p:nvPr/>
        </p:nvSpPr>
        <p:spPr>
          <a:xfrm>
            <a:off x="1117600" y="3499739"/>
            <a:ext cx="5003800" cy="385762"/>
          </a:xfrm>
          <a:prstGeom prst="rect">
            <a:avLst/>
          </a:prstGeom>
          <a:noFill/>
        </p:spPr>
        <p:txBody>
          <a:bodyPr wrap="square" lIns="0" rIns="0" tIns="0" bIns="0" anchor="t">
            <a:normAutofit/>
          </a:bodyPr>
          <a:lstStyle/>
          <a:p>
            <a:pPr algn="l">
              <a:lnSpc>
                <a:spcPct val="125000"/>
              </a:lnSpc>
            </a:pPr>
            <a:r>
              <a:rPr sz="1350" b="0" i="0">
                <a:solidFill>
                  <a:srgbClr val="F8FAFC"/>
                </a:solidFill>
                <a:latin typeface="Helvetica Neue"/>
              </a:rPr>
              <a:t>Bộ máy phân tích</a:t>
            </a:r>
          </a:p>
        </p:txBody>
      </p:sp>
      <p:sp>
        <p:nvSpPr>
          <p:cNvPr id="18" name="Rounded Rectangle 17"/>
          <p:cNvSpPr/>
          <p:nvPr/>
        </p:nvSpPr>
        <p:spPr>
          <a:xfrm>
            <a:off x="812800" y="3949700"/>
            <a:ext cx="152400" cy="152400"/>
          </a:xfrm>
          <a:prstGeom prst="roundRect">
            <a:avLst>
              <a:gd name="adj" fmla="val 25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9" name="TextBox 18"/>
          <p:cNvSpPr txBox="1"/>
          <p:nvPr/>
        </p:nvSpPr>
        <p:spPr>
          <a:xfrm>
            <a:off x="1117600" y="3880739"/>
            <a:ext cx="5003800" cy="385762"/>
          </a:xfrm>
          <a:prstGeom prst="rect">
            <a:avLst/>
          </a:prstGeom>
          <a:noFill/>
        </p:spPr>
        <p:txBody>
          <a:bodyPr wrap="square" lIns="0" rIns="0" tIns="0" bIns="0" anchor="t">
            <a:normAutofit/>
          </a:bodyPr>
          <a:lstStyle/>
          <a:p>
            <a:pPr algn="l">
              <a:lnSpc>
                <a:spcPct val="125000"/>
              </a:lnSpc>
            </a:pPr>
            <a:r>
              <a:rPr sz="1350" b="0" i="0">
                <a:solidFill>
                  <a:srgbClr val="F8FAFC"/>
                </a:solidFill>
                <a:latin typeface="Helvetica Neue"/>
              </a:rPr>
              <a:t>Pipeline khớp lệnh</a:t>
            </a:r>
          </a:p>
        </p:txBody>
      </p:sp>
      <p:sp>
        <p:nvSpPr>
          <p:cNvPr id="20" name="Rounded Rectangle 19"/>
          <p:cNvSpPr/>
          <p:nvPr/>
        </p:nvSpPr>
        <p:spPr>
          <a:xfrm>
            <a:off x="812800" y="4330700"/>
            <a:ext cx="152400" cy="152400"/>
          </a:xfrm>
          <a:prstGeom prst="roundRect">
            <a:avLst>
              <a:gd name="adj" fmla="val 25000"/>
            </a:avLst>
          </a:prstGeom>
          <a:solidFill>
            <a:srgbClr val="FB923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1" name="TextBox 20"/>
          <p:cNvSpPr txBox="1"/>
          <p:nvPr/>
        </p:nvSpPr>
        <p:spPr>
          <a:xfrm>
            <a:off x="1117600" y="4261739"/>
            <a:ext cx="5003800" cy="385762"/>
          </a:xfrm>
          <a:prstGeom prst="rect">
            <a:avLst/>
          </a:prstGeom>
          <a:noFill/>
        </p:spPr>
        <p:txBody>
          <a:bodyPr wrap="square" lIns="0" rIns="0" tIns="0" bIns="0" anchor="t">
            <a:normAutofit/>
          </a:bodyPr>
          <a:lstStyle/>
          <a:p>
            <a:pPr algn="l">
              <a:lnSpc>
                <a:spcPct val="125000"/>
              </a:lnSpc>
            </a:pPr>
            <a:r>
              <a:rPr sz="1350" b="0" i="0">
                <a:solidFill>
                  <a:srgbClr val="F8FAFC"/>
                </a:solidFill>
                <a:latin typeface="Helvetica Neue"/>
              </a:rPr>
              <a:t>Rủi ro &amp; tái huấn luyện</a:t>
            </a:r>
          </a:p>
        </p:txBody>
      </p:sp>
      <p:cxnSp>
        <p:nvCxnSpPr>
          <p:cNvPr id="22" name="Connector 21"/>
          <p:cNvCxnSpPr/>
          <p:nvPr/>
        </p:nvCxnSpPr>
        <p:spPr>
          <a:xfrm>
            <a:off x="812800" y="4826000"/>
            <a:ext cx="52578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12800" y="5034280"/>
            <a:ext cx="11379200" cy="381000"/>
          </a:xfrm>
          <a:prstGeom prst="rect">
            <a:avLst/>
          </a:prstGeom>
          <a:noFill/>
        </p:spPr>
        <p:txBody>
          <a:bodyPr wrap="square" lIns="0" rIns="0" tIns="0" bIns="0" anchor="t">
            <a:normAutofit/>
          </a:bodyPr>
          <a:lstStyle/>
          <a:p>
            <a:pPr algn="l"/>
            <a:r>
              <a:rPr sz="2000" b="1" i="0">
                <a:solidFill>
                  <a:srgbClr val="FFDD57"/>
                </a:solidFill>
                <a:latin typeface="Helvetica Neue"/>
              </a:rPr>
              <a:t>20+</a:t>
            </a:r>
          </a:p>
        </p:txBody>
      </p:sp>
      <p:sp>
        <p:nvSpPr>
          <p:cNvPr id="24" name="TextBox 23"/>
          <p:cNvSpPr txBox="1"/>
          <p:nvPr/>
        </p:nvSpPr>
        <p:spPr>
          <a:xfrm>
            <a:off x="1371600" y="5107940"/>
            <a:ext cx="1193800" cy="285750"/>
          </a:xfrm>
          <a:prstGeom prst="rect">
            <a:avLst/>
          </a:prstGeom>
          <a:noFill/>
        </p:spPr>
        <p:txBody>
          <a:bodyPr wrap="square" lIns="0" rIns="0" tIns="0" bIns="0" anchor="t">
            <a:normAutofit/>
          </a:bodyPr>
          <a:lstStyle/>
          <a:p>
            <a:pPr algn="l">
              <a:lnSpc>
                <a:spcPct val="125000"/>
              </a:lnSpc>
            </a:pPr>
            <a:r>
              <a:rPr sz="1000" b="0" i="0">
                <a:solidFill>
                  <a:srgbClr val="8A96A8"/>
                </a:solidFill>
                <a:latin typeface="Helvetica Neue"/>
              </a:rPr>
              <a:t>Sàn giao dịch</a:t>
            </a:r>
          </a:p>
        </p:txBody>
      </p:sp>
      <p:sp>
        <p:nvSpPr>
          <p:cNvPr id="25" name="TextBox 24"/>
          <p:cNvSpPr txBox="1"/>
          <p:nvPr/>
        </p:nvSpPr>
        <p:spPr>
          <a:xfrm>
            <a:off x="2768600" y="5034280"/>
            <a:ext cx="9423400" cy="381000"/>
          </a:xfrm>
          <a:prstGeom prst="rect">
            <a:avLst/>
          </a:prstGeom>
          <a:noFill/>
        </p:spPr>
        <p:txBody>
          <a:bodyPr wrap="square" lIns="0" rIns="0" tIns="0" bIns="0" anchor="t">
            <a:normAutofit/>
          </a:bodyPr>
          <a:lstStyle/>
          <a:p>
            <a:pPr algn="l"/>
            <a:r>
              <a:rPr sz="2000" b="1" i="0">
                <a:solidFill>
                  <a:srgbClr val="60A5FA"/>
                </a:solidFill>
                <a:latin typeface="Helvetica Neue"/>
              </a:rPr>
              <a:t>4</a:t>
            </a:r>
          </a:p>
        </p:txBody>
      </p:sp>
      <p:sp>
        <p:nvSpPr>
          <p:cNvPr id="26" name="TextBox 25"/>
          <p:cNvSpPr txBox="1"/>
          <p:nvPr/>
        </p:nvSpPr>
        <p:spPr>
          <a:xfrm>
            <a:off x="3035300" y="5107940"/>
            <a:ext cx="1193800" cy="285750"/>
          </a:xfrm>
          <a:prstGeom prst="rect">
            <a:avLst/>
          </a:prstGeom>
          <a:noFill/>
        </p:spPr>
        <p:txBody>
          <a:bodyPr wrap="square" lIns="0" rIns="0" tIns="0" bIns="0" anchor="t">
            <a:normAutofit/>
          </a:bodyPr>
          <a:lstStyle/>
          <a:p>
            <a:pPr algn="l">
              <a:lnSpc>
                <a:spcPct val="125000"/>
              </a:lnSpc>
            </a:pPr>
            <a:r>
              <a:rPr sz="1000" b="0" i="0">
                <a:solidFill>
                  <a:srgbClr val="8A96A8"/>
                </a:solidFill>
                <a:latin typeface="Helvetica Neue"/>
              </a:rPr>
              <a:t>Các lớp AI</a:t>
            </a:r>
          </a:p>
        </p:txBody>
      </p:sp>
      <p:cxnSp>
        <p:nvCxnSpPr>
          <p:cNvPr id="27" name="Connector 26"/>
          <p:cNvCxnSpPr/>
          <p:nvPr/>
        </p:nvCxnSpPr>
        <p:spPr>
          <a:xfrm>
            <a:off x="2565400" y="4978400"/>
            <a:ext cx="0" cy="3810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521200" y="5034280"/>
            <a:ext cx="7670800" cy="381000"/>
          </a:xfrm>
          <a:prstGeom prst="rect">
            <a:avLst/>
          </a:prstGeom>
          <a:noFill/>
        </p:spPr>
        <p:txBody>
          <a:bodyPr wrap="square" lIns="0" rIns="0" tIns="0" bIns="0" anchor="t">
            <a:normAutofit/>
          </a:bodyPr>
          <a:lstStyle/>
          <a:p>
            <a:pPr algn="l"/>
            <a:r>
              <a:rPr sz="2000" b="1" i="0">
                <a:solidFill>
                  <a:srgbClr val="34D399"/>
                </a:solidFill>
                <a:latin typeface="Helvetica Neue"/>
              </a:rPr>
              <a:t>24/7</a:t>
            </a:r>
          </a:p>
        </p:txBody>
      </p:sp>
      <p:sp>
        <p:nvSpPr>
          <p:cNvPr id="29" name="TextBox 28"/>
          <p:cNvSpPr txBox="1"/>
          <p:nvPr/>
        </p:nvSpPr>
        <p:spPr>
          <a:xfrm>
            <a:off x="5156200" y="5107940"/>
            <a:ext cx="1193800" cy="285750"/>
          </a:xfrm>
          <a:prstGeom prst="rect">
            <a:avLst/>
          </a:prstGeom>
          <a:noFill/>
        </p:spPr>
        <p:txBody>
          <a:bodyPr wrap="square" lIns="0" rIns="0" tIns="0" bIns="0" anchor="t">
            <a:normAutofit/>
          </a:bodyPr>
          <a:lstStyle/>
          <a:p>
            <a:pPr algn="l">
              <a:lnSpc>
                <a:spcPct val="125000"/>
              </a:lnSpc>
            </a:pPr>
            <a:r>
              <a:rPr sz="1000" b="0" i="0">
                <a:solidFill>
                  <a:srgbClr val="8A96A8"/>
                </a:solidFill>
                <a:latin typeface="Helvetica Neue"/>
              </a:rPr>
              <a:t>Vận hành</a:t>
            </a:r>
          </a:p>
        </p:txBody>
      </p:sp>
      <p:cxnSp>
        <p:nvCxnSpPr>
          <p:cNvPr id="30" name="Connector 29"/>
          <p:cNvCxnSpPr/>
          <p:nvPr/>
        </p:nvCxnSpPr>
        <p:spPr>
          <a:xfrm>
            <a:off x="4318000" y="4978400"/>
            <a:ext cx="0" cy="3810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6934200" y="1143000"/>
            <a:ext cx="4445000" cy="5537200"/>
          </a:xfrm>
          <a:prstGeom prst="roundRect">
            <a:avLst>
              <a:gd name="adj" fmla="val 4000"/>
            </a:avLst>
          </a:prstGeom>
          <a:solidFill>
            <a:srgbClr val="0F1119"/>
          </a:solidFill>
          <a:ln w="12700">
            <a:solidFill>
              <a:srgbClr val="1B1F2B"/>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pic>
        <p:nvPicPr>
          <p:cNvPr id="32" name="Picture 31" descr="flowchart.png"/>
          <p:cNvPicPr>
            <a:picLocks noChangeAspect="1"/>
          </p:cNvPicPr>
          <p:nvPr/>
        </p:nvPicPr>
        <p:blipFill>
          <a:blip r:embed="rId4"/>
          <a:stretch>
            <a:fillRect/>
          </a:stretch>
        </p:blipFill>
        <p:spPr>
          <a:xfrm>
            <a:off x="7028208" y="1244600"/>
            <a:ext cx="4256983" cy="5334000"/>
          </a:xfrm>
          <a:prstGeom prst="rect">
            <a:avLst/>
          </a:prstGeom>
        </p:spPr>
      </p:pic>
      <p:cxnSp>
        <p:nvCxnSpPr>
          <p:cNvPr id="33" name="Connector 32"/>
          <p:cNvCxnSpPr/>
          <p:nvPr/>
        </p:nvCxnSpPr>
        <p:spPr>
          <a:xfrm>
            <a:off x="7010400" y="1219200"/>
            <a:ext cx="254000" cy="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4" name="Connector 33"/>
          <p:cNvCxnSpPr/>
          <p:nvPr/>
        </p:nvCxnSpPr>
        <p:spPr>
          <a:xfrm>
            <a:off x="7010400" y="1219200"/>
            <a:ext cx="0" cy="25400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5" name="Connector 34"/>
          <p:cNvCxnSpPr/>
          <p:nvPr/>
        </p:nvCxnSpPr>
        <p:spPr>
          <a:xfrm flipH="1">
            <a:off x="11049000" y="1219200"/>
            <a:ext cx="254000" cy="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6" name="Connector 35"/>
          <p:cNvCxnSpPr/>
          <p:nvPr/>
        </p:nvCxnSpPr>
        <p:spPr>
          <a:xfrm>
            <a:off x="11303000" y="1219200"/>
            <a:ext cx="0" cy="25400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7" name="Connector 36"/>
          <p:cNvCxnSpPr/>
          <p:nvPr/>
        </p:nvCxnSpPr>
        <p:spPr>
          <a:xfrm>
            <a:off x="7010400" y="6604000"/>
            <a:ext cx="254000" cy="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8" name="Connector 37"/>
          <p:cNvCxnSpPr/>
          <p:nvPr/>
        </p:nvCxnSpPr>
        <p:spPr>
          <a:xfrm flipV="1">
            <a:off x="7010400" y="6350000"/>
            <a:ext cx="0" cy="25400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9" name="Connector 38"/>
          <p:cNvCxnSpPr/>
          <p:nvPr/>
        </p:nvCxnSpPr>
        <p:spPr>
          <a:xfrm flipH="1">
            <a:off x="11049000" y="6604000"/>
            <a:ext cx="254000" cy="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40" name="Connector 39"/>
          <p:cNvCxnSpPr/>
          <p:nvPr/>
        </p:nvCxnSpPr>
        <p:spPr>
          <a:xfrm flipV="1">
            <a:off x="11303000" y="6350000"/>
            <a:ext cx="0" cy="254000"/>
          </a:xfrm>
          <a:prstGeom prst="bentConnector3">
            <a:avLst/>
          </a:prstGeom>
          <a:ln w="25400">
            <a:solidFill>
              <a:srgbClr val="FFDD57"/>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20"/>
                                        <p:tgtEl>
                                          <p:spTgt spid="4"/>
                                        </p:tgtEl>
                                      </p:cBhvr>
                                    </p:animEffect>
                                  </p:childTnLst>
                                </p:cTn>
                              </p:par>
                              <p:par>
                                <p:cTn id="11" presetID="10" presetClass="entr" presetSubtype="0" fill="hold" grpId="0" nodeType="withEffect">
                                  <p:stCondLst>
                                    <p:cond delay="164"/>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20"/>
                                        <p:tgtEl>
                                          <p:spTgt spid="5"/>
                                        </p:tgtEl>
                                      </p:cBhvr>
                                    </p:animEffect>
                                  </p:childTnLst>
                                </p:cTn>
                              </p:par>
                              <p:par>
                                <p:cTn id="14" presetID="10" presetClass="entr" presetSubtype="0" fill="hold" grpId="0" nodeType="withEffect">
                                  <p:stCondLst>
                                    <p:cond delay="206"/>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20"/>
                                        <p:tgtEl>
                                          <p:spTgt spid="7"/>
                                        </p:tgtEl>
                                      </p:cBhvr>
                                    </p:animEffect>
                                  </p:childTnLst>
                                </p:cTn>
                              </p:par>
                              <p:par>
                                <p:cTn id="17" presetID="10" presetClass="entr" presetSubtype="0" fill="hold" grpId="0" nodeType="withEffect">
                                  <p:stCondLst>
                                    <p:cond delay="24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20"/>
                                        <p:tgtEl>
                                          <p:spTgt spid="8"/>
                                        </p:tgtEl>
                                      </p:cBhvr>
                                    </p:animEffect>
                                  </p:childTnLst>
                                </p:cTn>
                              </p:par>
                              <p:par>
                                <p:cTn id="20" presetID="10" presetClass="entr" presetSubtype="0" fill="hold" grpId="0" nodeType="withEffect">
                                  <p:stCondLst>
                                    <p:cond delay="314"/>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80"/>
                                        <p:tgtEl>
                                          <p:spTgt spid="6"/>
                                        </p:tgtEl>
                                      </p:cBhvr>
                                    </p:animEffect>
                                    <p:animMotion origin="layout" path="M 0 0.045 L 0 0 E" pathEditMode="relative" rAng="0" ptsTypes="">
                                      <p:cBhvr additive="base">
                                        <p:cTn id="23" dur="680" fill="hold"/>
                                        <p:tgtEl>
                                          <p:spTgt spid="6"/>
                                        </p:tgtEl>
                                        <p:attrNameLst>
                                          <p:attrName>ppt_x</p:attrName>
                                          <p:attrName>ppt_y</p:attrName>
                                        </p:attrNameLst>
                                      </p:cBhvr>
                                      <p:rCtr x="0" y="0"/>
                                    </p:animMotion>
                                  </p:childTnLst>
                                </p:cTn>
                              </p:par>
                              <p:par>
                                <p:cTn id="24" presetID="10" presetClass="entr" presetSubtype="0" fill="hold" grpId="0" nodeType="withEffect">
                                  <p:stCondLst>
                                    <p:cond delay="356"/>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20"/>
                                        <p:tgtEl>
                                          <p:spTgt spid="31"/>
                                        </p:tgtEl>
                                      </p:cBhvr>
                                    </p:animEffect>
                                  </p:childTnLst>
                                </p:cTn>
                              </p:par>
                              <p:par>
                                <p:cTn id="27" presetID="10" presetClass="entr" presetSubtype="0" fill="hold" grpId="0" nodeType="withEffect">
                                  <p:stCondLst>
                                    <p:cond delay="398"/>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20"/>
                                        <p:tgtEl>
                                          <p:spTgt spid="33"/>
                                        </p:tgtEl>
                                      </p:cBhvr>
                                    </p:animEffect>
                                  </p:childTnLst>
                                </p:cTn>
                              </p:par>
                              <p:par>
                                <p:cTn id="30" presetID="10" presetClass="entr" presetSubtype="0" fill="hold" grpId="0" nodeType="withEffect">
                                  <p:stCondLst>
                                    <p:cond delay="44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20"/>
                                        <p:tgtEl>
                                          <p:spTgt spid="34"/>
                                        </p:tgtEl>
                                      </p:cBhvr>
                                    </p:animEffect>
                                  </p:childTnLst>
                                </p:cTn>
                              </p:par>
                              <p:par>
                                <p:cTn id="33" presetID="10" presetClass="entr" presetSubtype="0" fill="hold" grpId="0" nodeType="withEffect">
                                  <p:stCondLst>
                                    <p:cond delay="482"/>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20"/>
                                        <p:tgtEl>
                                          <p:spTgt spid="32"/>
                                        </p:tgtEl>
                                      </p:cBhvr>
                                    </p:animEffect>
                                  </p:childTnLst>
                                </p:cTn>
                              </p:par>
                              <p:par>
                                <p:cTn id="36" presetID="10" presetClass="entr" presetSubtype="0" fill="hold" grpId="0" nodeType="withEffect">
                                  <p:stCondLst>
                                    <p:cond delay="524"/>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20"/>
                                        <p:tgtEl>
                                          <p:spTgt spid="35"/>
                                        </p:tgtEl>
                                      </p:cBhvr>
                                    </p:animEffect>
                                  </p:childTnLst>
                                </p:cTn>
                              </p:par>
                              <p:par>
                                <p:cTn id="39" presetID="10" presetClass="entr" presetSubtype="0" fill="hold" grpId="0" nodeType="withEffect">
                                  <p:stCondLst>
                                    <p:cond delay="566"/>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20"/>
                                        <p:tgtEl>
                                          <p:spTgt spid="36"/>
                                        </p:tgtEl>
                                      </p:cBhvr>
                                    </p:animEffect>
                                  </p:childTnLst>
                                </p:cTn>
                              </p:par>
                              <p:par>
                                <p:cTn id="42" presetID="10" presetClass="entr" presetSubtype="0" fill="hold" grpId="0" nodeType="withEffect">
                                  <p:stCondLst>
                                    <p:cond delay="59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20"/>
                                        <p:tgtEl>
                                          <p:spTgt spid="12"/>
                                        </p:tgtEl>
                                      </p:cBhvr>
                                    </p:animEffect>
                                  </p:childTnLst>
                                </p:cTn>
                              </p:par>
                              <p:par>
                                <p:cTn id="45" presetID="10" presetClass="entr" presetSubtype="0" fill="hold" grpId="0" nodeType="withEffect">
                                  <p:stCondLst>
                                    <p:cond delay="74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20"/>
                                        <p:tgtEl>
                                          <p:spTgt spid="13"/>
                                        </p:tgtEl>
                                      </p:cBhvr>
                                    </p:animEffect>
                                  </p:childTnLst>
                                </p:cTn>
                              </p:par>
                              <p:par>
                                <p:cTn id="48" presetID="10" presetClass="entr" presetSubtype="0" fill="hold" grpId="0" nodeType="withEffect">
                                  <p:stCondLst>
                                    <p:cond delay="782"/>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20"/>
                                        <p:tgtEl>
                                          <p:spTgt spid="14"/>
                                        </p:tgtEl>
                                      </p:cBhvr>
                                    </p:animEffect>
                                  </p:childTnLst>
                                </p:cTn>
                              </p:par>
                              <p:par>
                                <p:cTn id="51" presetID="10" presetClass="entr" presetSubtype="0" fill="hold" grpId="0" nodeType="withEffect">
                                  <p:stCondLst>
                                    <p:cond delay="824"/>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20"/>
                                        <p:tgtEl>
                                          <p:spTgt spid="15"/>
                                        </p:tgtEl>
                                      </p:cBhvr>
                                    </p:animEffect>
                                  </p:childTnLst>
                                </p:cTn>
                              </p:par>
                              <p:par>
                                <p:cTn id="54" presetID="10" presetClass="entr" presetSubtype="0" fill="hold" grpId="0" nodeType="withEffect">
                                  <p:stCondLst>
                                    <p:cond delay="932"/>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20"/>
                                        <p:tgtEl>
                                          <p:spTgt spid="16"/>
                                        </p:tgtEl>
                                      </p:cBhvr>
                                    </p:animEffect>
                                  </p:childTnLst>
                                </p:cTn>
                              </p:par>
                              <p:par>
                                <p:cTn id="57" presetID="10" presetClass="entr" presetSubtype="0" fill="hold" grpId="0" nodeType="withEffect">
                                  <p:stCondLst>
                                    <p:cond delay="974"/>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20"/>
                                        <p:tgtEl>
                                          <p:spTgt spid="17"/>
                                        </p:tgtEl>
                                      </p:cBhvr>
                                    </p:animEffect>
                                  </p:childTnLst>
                                </p:cTn>
                              </p:par>
                              <p:par>
                                <p:cTn id="60" presetID="10" presetClass="entr" presetSubtype="0" fill="hold" grpId="0" nodeType="withEffect">
                                  <p:stCondLst>
                                    <p:cond delay="1103"/>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20"/>
                                        <p:tgtEl>
                                          <p:spTgt spid="18"/>
                                        </p:tgtEl>
                                      </p:cBhvr>
                                    </p:animEffect>
                                  </p:childTnLst>
                                </p:cTn>
                              </p:par>
                              <p:par>
                                <p:cTn id="63" presetID="10" presetClass="entr" presetSubtype="0" fill="hold" grpId="0" nodeType="withEffect">
                                  <p:stCondLst>
                                    <p:cond delay="1145"/>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20"/>
                                        <p:tgtEl>
                                          <p:spTgt spid="19"/>
                                        </p:tgtEl>
                                      </p:cBhvr>
                                    </p:animEffect>
                                  </p:childTnLst>
                                </p:cTn>
                              </p:par>
                              <p:par>
                                <p:cTn id="66" presetID="10" presetClass="entr" presetSubtype="0" fill="hold" grpId="0" nodeType="withEffect">
                                  <p:stCondLst>
                                    <p:cond delay="1274"/>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20"/>
                                        <p:tgtEl>
                                          <p:spTgt spid="20"/>
                                        </p:tgtEl>
                                      </p:cBhvr>
                                    </p:animEffect>
                                  </p:childTnLst>
                                </p:cTn>
                              </p:par>
                              <p:par>
                                <p:cTn id="69" presetID="10" presetClass="entr" presetSubtype="0" fill="hold" grpId="0" nodeType="withEffect">
                                  <p:stCondLst>
                                    <p:cond delay="1316"/>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20"/>
                                        <p:tgtEl>
                                          <p:spTgt spid="21"/>
                                        </p:tgtEl>
                                      </p:cBhvr>
                                    </p:animEffect>
                                  </p:childTnLst>
                                </p:cTn>
                              </p:par>
                              <p:par>
                                <p:cTn id="72" presetID="10" presetClass="entr" presetSubtype="0" fill="hold" grpId="0" nodeType="withEffect">
                                  <p:stCondLst>
                                    <p:cond delay="1445"/>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20"/>
                                        <p:tgtEl>
                                          <p:spTgt spid="22"/>
                                        </p:tgtEl>
                                      </p:cBhvr>
                                    </p:animEffect>
                                  </p:childTnLst>
                                </p:cTn>
                              </p:par>
                              <p:par>
                                <p:cTn id="75" presetID="10" presetClass="entr" presetSubtype="0" fill="hold" grpId="0" nodeType="withEffect">
                                  <p:stCondLst>
                                    <p:cond delay="1487"/>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20"/>
                                        <p:tgtEl>
                                          <p:spTgt spid="23"/>
                                        </p:tgtEl>
                                      </p:cBhvr>
                                    </p:animEffect>
                                  </p:childTnLst>
                                </p:cTn>
                              </p:par>
                              <p:par>
                                <p:cTn id="78" presetID="10" presetClass="entr" presetSubtype="0" fill="hold" grpId="0" nodeType="withEffect">
                                  <p:stCondLst>
                                    <p:cond delay="1529"/>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20"/>
                                        <p:tgtEl>
                                          <p:spTgt spid="24"/>
                                        </p:tgtEl>
                                      </p:cBhvr>
                                    </p:animEffect>
                                  </p:childTnLst>
                                </p:cTn>
                              </p:par>
                              <p:par>
                                <p:cTn id="81" presetID="10" presetClass="entr" presetSubtype="0" fill="hold" grpId="0" nodeType="withEffect">
                                  <p:stCondLst>
                                    <p:cond delay="1571"/>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20"/>
                                        <p:tgtEl>
                                          <p:spTgt spid="27"/>
                                        </p:tgtEl>
                                      </p:cBhvr>
                                    </p:animEffect>
                                  </p:childTnLst>
                                </p:cTn>
                              </p:par>
                              <p:par>
                                <p:cTn id="84" presetID="10" presetClass="entr" presetSubtype="0" fill="hold" grpId="0" nodeType="withEffect">
                                  <p:stCondLst>
                                    <p:cond delay="1613"/>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20"/>
                                        <p:tgtEl>
                                          <p:spTgt spid="25"/>
                                        </p:tgtEl>
                                      </p:cBhvr>
                                    </p:animEffect>
                                  </p:childTnLst>
                                </p:cTn>
                              </p:par>
                              <p:par>
                                <p:cTn id="87" presetID="10" presetClass="entr" presetSubtype="0" fill="hold" grpId="0" nodeType="withEffect">
                                  <p:stCondLst>
                                    <p:cond delay="1655"/>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20"/>
                                        <p:tgtEl>
                                          <p:spTgt spid="26"/>
                                        </p:tgtEl>
                                      </p:cBhvr>
                                    </p:animEffect>
                                  </p:childTnLst>
                                </p:cTn>
                              </p:par>
                              <p:par>
                                <p:cTn id="90" presetID="10" presetClass="entr" presetSubtype="0" fill="hold" grpId="0" nodeType="withEffect">
                                  <p:stCondLst>
                                    <p:cond delay="1697"/>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20"/>
                                        <p:tgtEl>
                                          <p:spTgt spid="30"/>
                                        </p:tgtEl>
                                      </p:cBhvr>
                                    </p:animEffect>
                                  </p:childTnLst>
                                </p:cTn>
                              </p:par>
                              <p:par>
                                <p:cTn id="93" presetID="10" presetClass="entr" presetSubtype="0" fill="hold" grpId="0" nodeType="withEffect">
                                  <p:stCondLst>
                                    <p:cond delay="1739"/>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20"/>
                                        <p:tgtEl>
                                          <p:spTgt spid="28"/>
                                        </p:tgtEl>
                                      </p:cBhvr>
                                    </p:animEffect>
                                  </p:childTnLst>
                                </p:cTn>
                              </p:par>
                              <p:par>
                                <p:cTn id="96" presetID="10" presetClass="entr" presetSubtype="0" fill="hold" grpId="0" nodeType="withEffect">
                                  <p:stCondLst>
                                    <p:cond delay="1781"/>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20"/>
                                        <p:tgtEl>
                                          <p:spTgt spid="29"/>
                                        </p:tgtEl>
                                      </p:cBhvr>
                                    </p:animEffect>
                                  </p:childTnLst>
                                </p:cTn>
                              </p:par>
                              <p:par>
                                <p:cTn id="99" presetID="10" presetClass="entr" presetSubtype="0" fill="hold" grpId="0" nodeType="withEffect">
                                  <p:stCondLst>
                                    <p:cond delay="1763"/>
                                  </p:stCondLst>
                                  <p:childTnLst>
                                    <p:set>
                                      <p:cBhvr>
                                        <p:cTn id="100" dur="1" fill="hold">
                                          <p:stCondLst>
                                            <p:cond delay="0"/>
                                          </p:stCondLst>
                                        </p:cTn>
                                        <p:tgtEl>
                                          <p:spTgt spid="9"/>
                                        </p:tgtEl>
                                        <p:attrNameLst>
                                          <p:attrName>style.visibility</p:attrName>
                                        </p:attrNameLst>
                                      </p:cBhvr>
                                      <p:to>
                                        <p:strVal val="visible"/>
                                      </p:to>
                                    </p:set>
                                    <p:animEffect transition="in" filter="fade">
                                      <p:cBhvr>
                                        <p:cTn id="101" dur="520"/>
                                        <p:tgtEl>
                                          <p:spTgt spid="9"/>
                                        </p:tgtEl>
                                      </p:cBhvr>
                                    </p:animEffect>
                                  </p:childTnLst>
                                </p:cTn>
                              </p:par>
                              <p:par>
                                <p:cTn id="102" presetID="10" presetClass="entr" presetSubtype="0" fill="hold" grpId="0" nodeType="withEffect">
                                  <p:stCondLst>
                                    <p:cond delay="1805"/>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520"/>
                                        <p:tgtEl>
                                          <p:spTgt spid="10"/>
                                        </p:tgtEl>
                                      </p:cBhvr>
                                    </p:animEffect>
                                  </p:childTnLst>
                                </p:cTn>
                              </p:par>
                              <p:par>
                                <p:cTn id="105" presetID="10" presetClass="entr" presetSubtype="0" fill="hold" grpId="0" nodeType="withEffect">
                                  <p:stCondLst>
                                    <p:cond delay="1847"/>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20"/>
                                        <p:tgtEl>
                                          <p:spTgt spid="38"/>
                                        </p:tgtEl>
                                      </p:cBhvr>
                                    </p:animEffect>
                                  </p:childTnLst>
                                </p:cTn>
                              </p:par>
                              <p:par>
                                <p:cTn id="108" presetID="10" presetClass="entr" presetSubtype="0" fill="hold" grpId="0" nodeType="withEffect">
                                  <p:stCondLst>
                                    <p:cond delay="1889"/>
                                  </p:stCondLst>
                                  <p:childTnLst>
                                    <p:set>
                                      <p:cBhvr>
                                        <p:cTn id="109" dur="1" fill="hold">
                                          <p:stCondLst>
                                            <p:cond delay="0"/>
                                          </p:stCondLst>
                                        </p:cTn>
                                        <p:tgtEl>
                                          <p:spTgt spid="37"/>
                                        </p:tgtEl>
                                        <p:attrNameLst>
                                          <p:attrName>style.visibility</p:attrName>
                                        </p:attrNameLst>
                                      </p:cBhvr>
                                      <p:to>
                                        <p:strVal val="visible"/>
                                      </p:to>
                                    </p:set>
                                    <p:animEffect transition="in" filter="fade">
                                      <p:cBhvr>
                                        <p:cTn id="110" dur="520"/>
                                        <p:tgtEl>
                                          <p:spTgt spid="37"/>
                                        </p:tgtEl>
                                      </p:cBhvr>
                                    </p:animEffect>
                                  </p:childTnLst>
                                </p:cTn>
                              </p:par>
                              <p:par>
                                <p:cTn id="111" presetID="10" presetClass="entr" presetSubtype="0" fill="hold" grpId="0" nodeType="withEffect">
                                  <p:stCondLst>
                                    <p:cond delay="1931"/>
                                  </p:stCondLst>
                                  <p:childTnLst>
                                    <p:set>
                                      <p:cBhvr>
                                        <p:cTn id="112" dur="1" fill="hold">
                                          <p:stCondLst>
                                            <p:cond delay="0"/>
                                          </p:stCondLst>
                                        </p:cTn>
                                        <p:tgtEl>
                                          <p:spTgt spid="11"/>
                                        </p:tgtEl>
                                        <p:attrNameLst>
                                          <p:attrName>style.visibility</p:attrName>
                                        </p:attrNameLst>
                                      </p:cBhvr>
                                      <p:to>
                                        <p:strVal val="visible"/>
                                      </p:to>
                                    </p:set>
                                    <p:animEffect transition="in" filter="fade">
                                      <p:cBhvr>
                                        <p:cTn id="113" dur="520"/>
                                        <p:tgtEl>
                                          <p:spTgt spid="11"/>
                                        </p:tgtEl>
                                      </p:cBhvr>
                                    </p:animEffect>
                                  </p:childTnLst>
                                </p:cTn>
                              </p:par>
                              <p:par>
                                <p:cTn id="114" presetID="10" presetClass="entr" presetSubtype="0" fill="hold" grpId="0" nodeType="withEffect">
                                  <p:stCondLst>
                                    <p:cond delay="1973"/>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520"/>
                                        <p:tgtEl>
                                          <p:spTgt spid="39"/>
                                        </p:tgtEl>
                                      </p:cBhvr>
                                    </p:animEffect>
                                  </p:childTnLst>
                                </p:cTn>
                              </p:par>
                              <p:par>
                                <p:cTn id="117" presetID="10" presetClass="entr" presetSubtype="0" fill="hold" grpId="0" nodeType="withEffect">
                                  <p:stCondLst>
                                    <p:cond delay="2015"/>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2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61" name="Glow 961"/>
          <p:cNvSpPr/>
          <p:nvPr/>
        </p:nvSpPr>
        <p:spPr>
          <a:xfrm>
            <a:off x="-1325880" y="-2148840"/>
            <a:ext cx="5943600" cy="5943600"/>
          </a:xfrm>
          <a:prstGeom prst="ellipse">
            <a:avLst/>
          </a:prstGeom>
          <a:gradFill>
            <a:gsLst>
              <a:gs pos="0">
                <a:srgbClr val="FFDD57">
                  <a:alpha val="8000"/>
                </a:srgbClr>
              </a:gs>
              <a:gs pos="100000">
                <a:srgbClr val="FFDD57">
                  <a:alpha val="0"/>
                </a:srgbClr>
              </a:gs>
            </a:gsLst>
            <a:path path="circle">
              <a:fillToRect l="50000" t="50000" r="50000" b="50000"/>
            </a:path>
          </a:gradFill>
          <a:ln>
            <a:noFill/>
          </a:ln>
        </p:spPr>
        <p:txBody>
          <a:bodyPr wrap="square">
            <a:normAutofit/>
          </a:bodyPr>
          <a:lstStyle/>
          <a:p/>
        </p:txBody>
      </p:sp>
      <p:sp>
        <p:nvSpPr>
          <p:cNvPr id="960" name="Glow 960"/>
          <p:cNvSpPr/>
          <p:nvPr/>
        </p:nvSpPr>
        <p:spPr>
          <a:xfrm>
            <a:off x="7818120" y="3246120"/>
            <a:ext cx="5943600" cy="5943600"/>
          </a:xfrm>
          <a:prstGeom prst="ellipse">
            <a:avLst/>
          </a:prstGeom>
          <a:gradFill>
            <a:gsLst>
              <a:gs pos="0">
                <a:srgbClr val="60A5FA">
                  <a:alpha val="6000"/>
                </a:srgbClr>
              </a:gs>
              <a:gs pos="100000">
                <a:srgbClr val="60A5FA">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161818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181100"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TRỰC TIẾP</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Giao dịch trong </a:t>
            </a:r>
            <a:r>
              <a:rPr sz="2900" b="1" i="0">
                <a:gradFill>
                  <a:gsLst>
                    <a:gs pos="0">
                      <a:srgbClr val="FFE9A8"/>
                    </a:gs>
                    <a:gs pos="55000">
                      <a:srgbClr val="FFDD57"/>
                    </a:gs>
                    <a:gs pos="100000">
                      <a:srgbClr val="F3A93B"/>
                    </a:gs>
                  </a:gsLst>
                  <a:lin ang="5400000" scaled="0"/>
                </a:gradFill>
                <a:latin typeface="Helvetica Neue"/>
              </a:rPr>
              <a:t>thực tế</a:t>
            </a:r>
            <a:r>
              <a:rPr sz="2900" b="1" i="0">
                <a:solidFill>
                  <a:srgbClr val="FFFFFF"/>
                </a:solidFill>
                <a:latin typeface="Helvetica Neue"/>
              </a:rPr>
              <a:t>.</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06</a:t>
            </a:r>
            <a:r>
              <a:rPr sz="950" b="0" i="0" spc="120">
                <a:solidFill>
                  <a:srgbClr val="6E788C"/>
                </a:solidFill>
                <a:latin typeface="Helvetica Neue Medium"/>
              </a:rPr>
              <a:t xml:space="preserve">   /   GIAO DỊCH TRỰC TIẾP</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7"/>
              </a:rPr>
              <a:t>metatronics.global</a:t>
            </a:r>
          </a:p>
        </p:txBody>
      </p:sp>
      <p:sp>
        <p:nvSpPr>
          <p:cNvPr id="12" name="Rounded Rectangle 11"/>
          <p:cNvSpPr/>
          <p:nvPr/>
        </p:nvSpPr>
        <p:spPr>
          <a:xfrm>
            <a:off x="2298700" y="1816100"/>
            <a:ext cx="7594600" cy="4368800"/>
          </a:xfrm>
          <a:prstGeom prst="roundRect">
            <a:avLst>
              <a:gd name="adj" fmla="val 4069"/>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pic>
        <p:nvPicPr>
          <p:cNvPr id="13" name="Picture 12" descr="poster_raw.png"/>
          <p:cNvPicPr>
            <a:picLocks noChangeAspect="1"/>
          </p:cNvPicPr>
          <p:nvPr/>
        </p:nvPicPr>
        <p:blipFill>
          <a:blip r:embed="rId4"/>
          <a:stretch>
            <a:fillRect/>
          </a:stretch>
        </p:blipFill>
        <p:spPr>
          <a:xfrm>
            <a:off x="2413000" y="1930400"/>
            <a:ext cx="7366000" cy="4140200"/>
          </a:xfrm>
          <a:prstGeom prst="rect">
            <a:avLst/>
          </a:prstGeom>
        </p:spPr>
      </p:pic>
      <p:sp>
        <p:nvSpPr>
          <p:cNvPr id="14" name="Rounded Rectangle 13"/>
          <p:cNvSpPr/>
          <p:nvPr/>
        </p:nvSpPr>
        <p:spPr>
          <a:xfrm>
            <a:off x="2616200" y="2133600"/>
            <a:ext cx="660400" cy="279400"/>
          </a:xfrm>
          <a:prstGeom prst="roundRect">
            <a:avLst>
              <a:gd name="adj" fmla="val 22727"/>
            </a:avLst>
          </a:prstGeom>
          <a:solidFill>
            <a:srgbClr val="0A0C14"/>
          </a:solidFill>
          <a:ln w="12700">
            <a:solidFill>
              <a:srgbClr val="F87171"/>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5" name="Rounded Rectangle 14"/>
          <p:cNvSpPr/>
          <p:nvPr/>
        </p:nvSpPr>
        <p:spPr>
          <a:xfrm>
            <a:off x="2755900" y="2235200"/>
            <a:ext cx="76200" cy="76200"/>
          </a:xfrm>
          <a:prstGeom prst="roundRect">
            <a:avLst>
              <a:gd name="adj" fmla="val 50000"/>
            </a:avLst>
          </a:prstGeom>
          <a:solidFill>
            <a:srgbClr val="F87171"/>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6" name="TextBox 15"/>
          <p:cNvSpPr txBox="1"/>
          <p:nvPr/>
        </p:nvSpPr>
        <p:spPr>
          <a:xfrm>
            <a:off x="2921000" y="2113026"/>
            <a:ext cx="558800" cy="279400"/>
          </a:xfrm>
          <a:prstGeom prst="rect">
            <a:avLst/>
          </a:prstGeom>
          <a:noFill/>
        </p:spPr>
        <p:txBody>
          <a:bodyPr wrap="square" lIns="0" rIns="0" tIns="0" bIns="0" anchor="ctr">
            <a:normAutofit/>
          </a:bodyPr>
          <a:lstStyle/>
          <a:p>
            <a:pPr algn="l">
              <a:lnSpc>
                <a:spcPct val="125000"/>
              </a:lnSpc>
            </a:pPr>
            <a:r>
              <a:rPr sz="900" b="1" i="0" spc="150">
                <a:solidFill>
                  <a:srgbClr val="F87171"/>
                </a:solidFill>
                <a:latin typeface="Helvetica Neue"/>
              </a:rPr>
              <a:t>TRỰC TIẾP</a:t>
            </a:r>
          </a:p>
        </p:txBody>
      </p:sp>
      <p:sp>
        <p:nvSpPr>
          <p:cNvPr id="17" name="Rounded Rectangle 16"/>
          <p:cNvSpPr/>
          <p:nvPr/>
        </p:nvSpPr>
        <p:spPr>
          <a:xfrm>
            <a:off x="5676900" y="3581400"/>
            <a:ext cx="838200" cy="838200"/>
          </a:xfrm>
          <a:prstGeom prst="roundRect">
            <a:avLst>
              <a:gd name="adj" fmla="val 50000"/>
            </a:avLst>
          </a:prstGeom>
          <a:noFill/>
          <a:ln w="25400">
            <a:solidFill>
              <a:srgbClr val="FFDD5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8" name="Freeform 17"/>
          <p:cNvSpPr/>
          <p:nvPr/>
        </p:nvSpPr>
        <p:spPr>
          <a:xfrm>
            <a:off x="6045200" y="3835400"/>
            <a:ext cx="254000" cy="330200"/>
          </a:xfrm>
          <a:custGeom>
            <a:avLst/>
            <a:gdLst/>
            <a:ahLst/>
            <a:cxnLst/>
            <a:rect l="l" t="t" r="r" b="b"/>
            <a:pathLst>
              <a:path w="20" h="26">
                <a:moveTo>
                  <a:pt x="0" y="0"/>
                </a:moveTo>
                <a:lnTo>
                  <a:pt x="0" y="26"/>
                </a:lnTo>
                <a:lnTo>
                  <a:pt x="20" y="13"/>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9" name="TextBox 18"/>
          <p:cNvSpPr txBox="1"/>
          <p:nvPr/>
        </p:nvSpPr>
        <p:spPr>
          <a:xfrm>
            <a:off x="812800" y="6376797"/>
            <a:ext cx="10617200" cy="300038"/>
          </a:xfrm>
          <a:prstGeom prst="rect">
            <a:avLst/>
          </a:prstGeom>
          <a:noFill/>
        </p:spPr>
        <p:txBody>
          <a:bodyPr wrap="square" lIns="0" rIns="0" tIns="0" bIns="0" anchor="t">
            <a:normAutofit/>
          </a:bodyPr>
          <a:lstStyle/>
          <a:p>
            <a:pPr algn="ctr">
              <a:lnSpc>
                <a:spcPct val="125000"/>
              </a:lnSpc>
            </a:pPr>
            <a:r>
              <a:rPr sz="1050" b="0" i="0" spc="200" u="none">
                <a:solidFill>
                  <a:srgbClr val="FFDD57"/>
                </a:solidFill>
                <a:latin typeface="Helvetica Neue Medium"/>
                <a:hlinkClick r:id="rId7"/>
              </a:rPr>
              <a:t>BẢN GHI PHIÊN TRỰC TIẾP · XEM ĐẦY ĐỦ TẠI METATRONICS.GLOBAL</a:t>
            </a:r>
          </a:p>
        </p:txBody>
      </p:sp>
      <p:pic>
        <p:nvPicPr>
          <p:cNvPr id="20" name="trading_clip.mp4">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4"/>
          <a:stretch>
            <a:fillRect/>
          </a:stretch>
        </p:blipFill>
        <p:spPr>
          <a:xfrm>
            <a:off x="2413000" y="1930400"/>
            <a:ext cx="7366000" cy="4140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00" dur="indefinite" nodeType="mainSeq">
                <p:childTnLst>
                  <p:par>
                    <p:cTn id="201" fill="hold">
                      <p:stCondLst>
                        <p:cond delay="0"/>
                      </p:stCondLst>
                      <p:childTnLst>
                        <p:par>
                          <p:cTn id="202" fill="hold">
                            <p:stCondLst>
                              <p:cond delay="0"/>
                            </p:stCondLst>
                            <p:childTnLst>
                              <p:par>
                                <p:cTn id="203" presetID="10" presetClass="entr" presetSubtype="0" fill="hold" grpId="0" nodeType="afterEffect">
                                  <p:stCondLst>
                                    <p:cond delay="80"/>
                                  </p:stCondLst>
                                  <p:childTnLst>
                                    <p:set>
                                      <p:cBhvr>
                                        <p:cTn id="204" dur="1" fill="hold">
                                          <p:stCondLst>
                                            <p:cond delay="0"/>
                                          </p:stCondLst>
                                        </p:cTn>
                                        <p:tgtEl>
                                          <p:spTgt spid="3"/>
                                        </p:tgtEl>
                                        <p:attrNameLst>
                                          <p:attrName>style.visibility</p:attrName>
                                        </p:attrNameLst>
                                      </p:cBhvr>
                                      <p:to>
                                        <p:strVal val="visible"/>
                                      </p:to>
                                    </p:set>
                                    <p:animEffect transition="in" filter="fade">
                                      <p:cBhvr>
                                        <p:cTn id="205" dur="520"/>
                                        <p:tgtEl>
                                          <p:spTgt spid="3"/>
                                        </p:tgtEl>
                                      </p:cBhvr>
                                    </p:animEffect>
                                  </p:childTnLst>
                                </p:cTn>
                              </p:par>
                              <p:par>
                                <p:cTn id="206" presetID="10" presetClass="entr" presetSubtype="0" fill="hold" grpId="0" nodeType="withEffect">
                                  <p:stCondLst>
                                    <p:cond delay="122"/>
                                  </p:stCondLst>
                                  <p:childTnLst>
                                    <p:set>
                                      <p:cBhvr>
                                        <p:cTn id="207" dur="1" fill="hold">
                                          <p:stCondLst>
                                            <p:cond delay="0"/>
                                          </p:stCondLst>
                                        </p:cTn>
                                        <p:tgtEl>
                                          <p:spTgt spid="4"/>
                                        </p:tgtEl>
                                        <p:attrNameLst>
                                          <p:attrName>style.visibility</p:attrName>
                                        </p:attrNameLst>
                                      </p:cBhvr>
                                      <p:to>
                                        <p:strVal val="visible"/>
                                      </p:to>
                                    </p:set>
                                    <p:animEffect transition="in" filter="fade">
                                      <p:cBhvr>
                                        <p:cTn id="208" dur="520"/>
                                        <p:tgtEl>
                                          <p:spTgt spid="4"/>
                                        </p:tgtEl>
                                      </p:cBhvr>
                                    </p:animEffect>
                                  </p:childTnLst>
                                </p:cTn>
                              </p:par>
                              <p:par>
                                <p:cTn id="209" presetID="10" presetClass="entr" presetSubtype="0" fill="hold" grpId="0" nodeType="withEffect">
                                  <p:stCondLst>
                                    <p:cond delay="164"/>
                                  </p:stCondLst>
                                  <p:childTnLst>
                                    <p:set>
                                      <p:cBhvr>
                                        <p:cTn id="210" dur="1" fill="hold">
                                          <p:stCondLst>
                                            <p:cond delay="0"/>
                                          </p:stCondLst>
                                        </p:cTn>
                                        <p:tgtEl>
                                          <p:spTgt spid="5"/>
                                        </p:tgtEl>
                                        <p:attrNameLst>
                                          <p:attrName>style.visibility</p:attrName>
                                        </p:attrNameLst>
                                      </p:cBhvr>
                                      <p:to>
                                        <p:strVal val="visible"/>
                                      </p:to>
                                    </p:set>
                                    <p:animEffect transition="in" filter="fade">
                                      <p:cBhvr>
                                        <p:cTn id="211" dur="520"/>
                                        <p:tgtEl>
                                          <p:spTgt spid="5"/>
                                        </p:tgtEl>
                                      </p:cBhvr>
                                    </p:animEffect>
                                  </p:childTnLst>
                                </p:cTn>
                              </p:par>
                              <p:par>
                                <p:cTn id="212" presetID="10" presetClass="entr" presetSubtype="0" fill="hold" grpId="0" nodeType="withEffect">
                                  <p:stCondLst>
                                    <p:cond delay="206"/>
                                  </p:stCondLst>
                                  <p:childTnLst>
                                    <p:set>
                                      <p:cBhvr>
                                        <p:cTn id="213" dur="1" fill="hold">
                                          <p:stCondLst>
                                            <p:cond delay="0"/>
                                          </p:stCondLst>
                                        </p:cTn>
                                        <p:tgtEl>
                                          <p:spTgt spid="7"/>
                                        </p:tgtEl>
                                        <p:attrNameLst>
                                          <p:attrName>style.visibility</p:attrName>
                                        </p:attrNameLst>
                                      </p:cBhvr>
                                      <p:to>
                                        <p:strVal val="visible"/>
                                      </p:to>
                                    </p:set>
                                    <p:animEffect transition="in" filter="fade">
                                      <p:cBhvr>
                                        <p:cTn id="214" dur="520"/>
                                        <p:tgtEl>
                                          <p:spTgt spid="7"/>
                                        </p:tgtEl>
                                      </p:cBhvr>
                                    </p:animEffect>
                                  </p:childTnLst>
                                </p:cTn>
                              </p:par>
                              <p:par>
                                <p:cTn id="215" presetID="10" presetClass="entr" presetSubtype="0" fill="hold" grpId="0" nodeType="withEffect">
                                  <p:stCondLst>
                                    <p:cond delay="248"/>
                                  </p:stCondLst>
                                  <p:childTnLst>
                                    <p:set>
                                      <p:cBhvr>
                                        <p:cTn id="216" dur="1" fill="hold">
                                          <p:stCondLst>
                                            <p:cond delay="0"/>
                                          </p:stCondLst>
                                        </p:cTn>
                                        <p:tgtEl>
                                          <p:spTgt spid="8"/>
                                        </p:tgtEl>
                                        <p:attrNameLst>
                                          <p:attrName>style.visibility</p:attrName>
                                        </p:attrNameLst>
                                      </p:cBhvr>
                                      <p:to>
                                        <p:strVal val="visible"/>
                                      </p:to>
                                    </p:set>
                                    <p:animEffect transition="in" filter="fade">
                                      <p:cBhvr>
                                        <p:cTn id="217" dur="520"/>
                                        <p:tgtEl>
                                          <p:spTgt spid="8"/>
                                        </p:tgtEl>
                                      </p:cBhvr>
                                    </p:animEffect>
                                  </p:childTnLst>
                                </p:cTn>
                              </p:par>
                              <p:par>
                                <p:cTn id="218" presetID="10" presetClass="entr" presetSubtype="0" fill="hold" grpId="0" nodeType="withEffect">
                                  <p:stCondLst>
                                    <p:cond delay="314"/>
                                  </p:stCondLst>
                                  <p:childTnLst>
                                    <p:set>
                                      <p:cBhvr>
                                        <p:cTn id="219" dur="1" fill="hold">
                                          <p:stCondLst>
                                            <p:cond delay="0"/>
                                          </p:stCondLst>
                                        </p:cTn>
                                        <p:tgtEl>
                                          <p:spTgt spid="6"/>
                                        </p:tgtEl>
                                        <p:attrNameLst>
                                          <p:attrName>style.visibility</p:attrName>
                                        </p:attrNameLst>
                                      </p:cBhvr>
                                      <p:to>
                                        <p:strVal val="visible"/>
                                      </p:to>
                                    </p:set>
                                    <p:animEffect transition="in" filter="fade">
                                      <p:cBhvr>
                                        <p:cTn id="220" dur="680"/>
                                        <p:tgtEl>
                                          <p:spTgt spid="6"/>
                                        </p:tgtEl>
                                      </p:cBhvr>
                                    </p:animEffect>
                                    <p:animMotion origin="layout" path="M 0 0.045 L 0 0 E" pathEditMode="relative" rAng="0" ptsTypes="">
                                      <p:cBhvr additive="base">
                                        <p:cTn id="221" dur="680" fill="hold"/>
                                        <p:tgtEl>
                                          <p:spTgt spid="6"/>
                                        </p:tgtEl>
                                        <p:attrNameLst>
                                          <p:attrName>ppt_x</p:attrName>
                                          <p:attrName>ppt_y</p:attrName>
                                        </p:attrNameLst>
                                      </p:cBhvr>
                                      <p:rCtr x="0" y="0"/>
                                    </p:animMotion>
                                  </p:childTnLst>
                                </p:cTn>
                              </p:par>
                              <p:par>
                                <p:cTn id="222" presetID="10" presetClass="entr" presetSubtype="0" fill="hold" grpId="0" nodeType="withEffect">
                                  <p:stCondLst>
                                    <p:cond delay="464"/>
                                  </p:stCondLst>
                                  <p:childTnLst>
                                    <p:set>
                                      <p:cBhvr>
                                        <p:cTn id="223" dur="1" fill="hold">
                                          <p:stCondLst>
                                            <p:cond delay="0"/>
                                          </p:stCondLst>
                                        </p:cTn>
                                        <p:tgtEl>
                                          <p:spTgt spid="12"/>
                                        </p:tgtEl>
                                        <p:attrNameLst>
                                          <p:attrName>style.visibility</p:attrName>
                                        </p:attrNameLst>
                                      </p:cBhvr>
                                      <p:to>
                                        <p:strVal val="visible"/>
                                      </p:to>
                                    </p:set>
                                    <p:animEffect transition="in" filter="fade">
                                      <p:cBhvr>
                                        <p:cTn id="224" dur="520"/>
                                        <p:tgtEl>
                                          <p:spTgt spid="12"/>
                                        </p:tgtEl>
                                      </p:cBhvr>
                                    </p:animEffect>
                                  </p:childTnLst>
                                </p:cTn>
                              </p:par>
                              <p:par>
                                <p:cTn id="225" presetID="10" presetClass="entr" presetSubtype="0" fill="hold" grpId="0" nodeType="withEffect">
                                  <p:stCondLst>
                                    <p:cond delay="506"/>
                                  </p:stCondLst>
                                  <p:childTnLst>
                                    <p:set>
                                      <p:cBhvr>
                                        <p:cTn id="226" dur="1" fill="hold">
                                          <p:stCondLst>
                                            <p:cond delay="0"/>
                                          </p:stCondLst>
                                        </p:cTn>
                                        <p:tgtEl>
                                          <p:spTgt spid="13"/>
                                        </p:tgtEl>
                                        <p:attrNameLst>
                                          <p:attrName>style.visibility</p:attrName>
                                        </p:attrNameLst>
                                      </p:cBhvr>
                                      <p:to>
                                        <p:strVal val="visible"/>
                                      </p:to>
                                    </p:set>
                                    <p:animEffect transition="in" filter="fade">
                                      <p:cBhvr>
                                        <p:cTn id="227" dur="520"/>
                                        <p:tgtEl>
                                          <p:spTgt spid="13"/>
                                        </p:tgtEl>
                                      </p:cBhvr>
                                    </p:animEffect>
                                  </p:childTnLst>
                                </p:cTn>
                              </p:par>
                              <p:par>
                                <p:cTn id="228" presetID="10" presetClass="entr" presetSubtype="0" fill="hold" grpId="0" nodeType="withEffect">
                                  <p:stCondLst>
                                    <p:cond delay="548"/>
                                  </p:stCondLst>
                                  <p:childTnLst>
                                    <p:set>
                                      <p:cBhvr>
                                        <p:cTn id="229" dur="1" fill="hold">
                                          <p:stCondLst>
                                            <p:cond delay="0"/>
                                          </p:stCondLst>
                                        </p:cTn>
                                        <p:tgtEl>
                                          <p:spTgt spid="20"/>
                                        </p:tgtEl>
                                        <p:attrNameLst>
                                          <p:attrName>style.visibility</p:attrName>
                                        </p:attrNameLst>
                                      </p:cBhvr>
                                      <p:to>
                                        <p:strVal val="visible"/>
                                      </p:to>
                                    </p:set>
                                    <p:animEffect transition="in" filter="fade">
                                      <p:cBhvr>
                                        <p:cTn id="230" dur="520"/>
                                        <p:tgtEl>
                                          <p:spTgt spid="20"/>
                                        </p:tgtEl>
                                      </p:cBhvr>
                                    </p:animEffect>
                                  </p:childTnLst>
                                </p:cTn>
                              </p:par>
                              <p:par>
                                <p:cTn id="231" presetID="10" presetClass="entr" presetSubtype="0" fill="hold" grpId="0" nodeType="withEffect">
                                  <p:stCondLst>
                                    <p:cond delay="590"/>
                                  </p:stCondLst>
                                  <p:childTnLst>
                                    <p:set>
                                      <p:cBhvr>
                                        <p:cTn id="232" dur="1" fill="hold">
                                          <p:stCondLst>
                                            <p:cond delay="0"/>
                                          </p:stCondLst>
                                        </p:cTn>
                                        <p:tgtEl>
                                          <p:spTgt spid="14"/>
                                        </p:tgtEl>
                                        <p:attrNameLst>
                                          <p:attrName>style.visibility</p:attrName>
                                        </p:attrNameLst>
                                      </p:cBhvr>
                                      <p:to>
                                        <p:strVal val="visible"/>
                                      </p:to>
                                    </p:set>
                                    <p:animEffect transition="in" filter="fade">
                                      <p:cBhvr>
                                        <p:cTn id="233" dur="520"/>
                                        <p:tgtEl>
                                          <p:spTgt spid="14"/>
                                        </p:tgtEl>
                                      </p:cBhvr>
                                    </p:animEffect>
                                  </p:childTnLst>
                                </p:cTn>
                              </p:par>
                              <p:par>
                                <p:cTn id="234" presetID="10" presetClass="entr" presetSubtype="0" fill="hold" grpId="0" nodeType="withEffect">
                                  <p:stCondLst>
                                    <p:cond delay="632"/>
                                  </p:stCondLst>
                                  <p:childTnLst>
                                    <p:set>
                                      <p:cBhvr>
                                        <p:cTn id="235" dur="1" fill="hold">
                                          <p:stCondLst>
                                            <p:cond delay="0"/>
                                          </p:stCondLst>
                                        </p:cTn>
                                        <p:tgtEl>
                                          <p:spTgt spid="15"/>
                                        </p:tgtEl>
                                        <p:attrNameLst>
                                          <p:attrName>style.visibility</p:attrName>
                                        </p:attrNameLst>
                                      </p:cBhvr>
                                      <p:to>
                                        <p:strVal val="visible"/>
                                      </p:to>
                                    </p:set>
                                    <p:animEffect transition="in" filter="fade">
                                      <p:cBhvr>
                                        <p:cTn id="236" dur="520"/>
                                        <p:tgtEl>
                                          <p:spTgt spid="15"/>
                                        </p:tgtEl>
                                      </p:cBhvr>
                                    </p:animEffect>
                                  </p:childTnLst>
                                </p:cTn>
                              </p:par>
                              <p:par>
                                <p:cTn id="237" presetID="10" presetClass="entr" presetSubtype="0" fill="hold" grpId="0" nodeType="withEffect">
                                  <p:stCondLst>
                                    <p:cond delay="674"/>
                                  </p:stCondLst>
                                  <p:childTnLst>
                                    <p:set>
                                      <p:cBhvr>
                                        <p:cTn id="238" dur="1" fill="hold">
                                          <p:stCondLst>
                                            <p:cond delay="0"/>
                                          </p:stCondLst>
                                        </p:cTn>
                                        <p:tgtEl>
                                          <p:spTgt spid="16"/>
                                        </p:tgtEl>
                                        <p:attrNameLst>
                                          <p:attrName>style.visibility</p:attrName>
                                        </p:attrNameLst>
                                      </p:cBhvr>
                                      <p:to>
                                        <p:strVal val="visible"/>
                                      </p:to>
                                    </p:set>
                                    <p:animEffect transition="in" filter="fade">
                                      <p:cBhvr>
                                        <p:cTn id="239" dur="520"/>
                                        <p:tgtEl>
                                          <p:spTgt spid="16"/>
                                        </p:tgtEl>
                                      </p:cBhvr>
                                    </p:animEffect>
                                  </p:childTnLst>
                                </p:cTn>
                              </p:par>
                              <p:par>
                                <p:cTn id="240" presetID="10" presetClass="entr" presetSubtype="0" fill="hold" grpId="0" nodeType="withEffect">
                                  <p:stCondLst>
                                    <p:cond delay="719"/>
                                  </p:stCondLst>
                                  <p:childTnLst>
                                    <p:set>
                                      <p:cBhvr>
                                        <p:cTn id="241" dur="1" fill="hold">
                                          <p:stCondLst>
                                            <p:cond delay="0"/>
                                          </p:stCondLst>
                                        </p:cTn>
                                        <p:tgtEl>
                                          <p:spTgt spid="17"/>
                                        </p:tgtEl>
                                        <p:attrNameLst>
                                          <p:attrName>style.visibility</p:attrName>
                                        </p:attrNameLst>
                                      </p:cBhvr>
                                      <p:to>
                                        <p:strVal val="visible"/>
                                      </p:to>
                                    </p:set>
                                    <p:animEffect transition="in" filter="fade">
                                      <p:cBhvr>
                                        <p:cTn id="242" dur="520"/>
                                        <p:tgtEl>
                                          <p:spTgt spid="17"/>
                                        </p:tgtEl>
                                      </p:cBhvr>
                                    </p:animEffect>
                                  </p:childTnLst>
                                </p:cTn>
                              </p:par>
                              <p:par>
                                <p:cTn id="243" presetID="10" presetClass="entr" presetSubtype="0" fill="hold" grpId="0" nodeType="withEffect">
                                  <p:stCondLst>
                                    <p:cond delay="761"/>
                                  </p:stCondLst>
                                  <p:childTnLst>
                                    <p:set>
                                      <p:cBhvr>
                                        <p:cTn id="244" dur="1" fill="hold">
                                          <p:stCondLst>
                                            <p:cond delay="0"/>
                                          </p:stCondLst>
                                        </p:cTn>
                                        <p:tgtEl>
                                          <p:spTgt spid="18"/>
                                        </p:tgtEl>
                                        <p:attrNameLst>
                                          <p:attrName>style.visibility</p:attrName>
                                        </p:attrNameLst>
                                      </p:cBhvr>
                                      <p:to>
                                        <p:strVal val="visible"/>
                                      </p:to>
                                    </p:set>
                                    <p:animEffect transition="in" filter="fade">
                                      <p:cBhvr>
                                        <p:cTn id="245" dur="520"/>
                                        <p:tgtEl>
                                          <p:spTgt spid="18"/>
                                        </p:tgtEl>
                                      </p:cBhvr>
                                    </p:animEffect>
                                  </p:childTnLst>
                                </p:cTn>
                              </p:par>
                              <p:par>
                                <p:cTn id="246" presetID="10" presetClass="entr" presetSubtype="0" fill="hold" grpId="0" nodeType="withEffect">
                                  <p:stCondLst>
                                    <p:cond delay="890"/>
                                  </p:stCondLst>
                                  <p:childTnLst>
                                    <p:set>
                                      <p:cBhvr>
                                        <p:cTn id="247" dur="1" fill="hold">
                                          <p:stCondLst>
                                            <p:cond delay="0"/>
                                          </p:stCondLst>
                                        </p:cTn>
                                        <p:tgtEl>
                                          <p:spTgt spid="19"/>
                                        </p:tgtEl>
                                        <p:attrNameLst>
                                          <p:attrName>style.visibility</p:attrName>
                                        </p:attrNameLst>
                                      </p:cBhvr>
                                      <p:to>
                                        <p:strVal val="visible"/>
                                      </p:to>
                                    </p:set>
                                    <p:animEffect transition="in" filter="fade">
                                      <p:cBhvr>
                                        <p:cTn id="248" dur="520"/>
                                        <p:tgtEl>
                                          <p:spTgt spid="19"/>
                                        </p:tgtEl>
                                      </p:cBhvr>
                                    </p:animEffect>
                                  </p:childTnLst>
                                </p:cTn>
                              </p:par>
                              <p:par>
                                <p:cTn id="249" presetID="10" presetClass="entr" presetSubtype="0" fill="hold" grpId="0" nodeType="withEffect">
                                  <p:stCondLst>
                                    <p:cond delay="932"/>
                                  </p:stCondLst>
                                  <p:childTnLst>
                                    <p:set>
                                      <p:cBhvr>
                                        <p:cTn id="250" dur="1" fill="hold">
                                          <p:stCondLst>
                                            <p:cond delay="0"/>
                                          </p:stCondLst>
                                        </p:cTn>
                                        <p:tgtEl>
                                          <p:spTgt spid="9"/>
                                        </p:tgtEl>
                                        <p:attrNameLst>
                                          <p:attrName>style.visibility</p:attrName>
                                        </p:attrNameLst>
                                      </p:cBhvr>
                                      <p:to>
                                        <p:strVal val="visible"/>
                                      </p:to>
                                    </p:set>
                                    <p:animEffect transition="in" filter="fade">
                                      <p:cBhvr>
                                        <p:cTn id="251" dur="520"/>
                                        <p:tgtEl>
                                          <p:spTgt spid="9"/>
                                        </p:tgtEl>
                                      </p:cBhvr>
                                    </p:animEffect>
                                  </p:childTnLst>
                                </p:cTn>
                              </p:par>
                              <p:par>
                                <p:cTn id="252" presetID="10" presetClass="entr" presetSubtype="0" fill="hold" grpId="0" nodeType="withEffect">
                                  <p:stCondLst>
                                    <p:cond delay="974"/>
                                  </p:stCondLst>
                                  <p:childTnLst>
                                    <p:set>
                                      <p:cBhvr>
                                        <p:cTn id="253" dur="1" fill="hold">
                                          <p:stCondLst>
                                            <p:cond delay="0"/>
                                          </p:stCondLst>
                                        </p:cTn>
                                        <p:tgtEl>
                                          <p:spTgt spid="10"/>
                                        </p:tgtEl>
                                        <p:attrNameLst>
                                          <p:attrName>style.visibility</p:attrName>
                                        </p:attrNameLst>
                                      </p:cBhvr>
                                      <p:to>
                                        <p:strVal val="visible"/>
                                      </p:to>
                                    </p:set>
                                    <p:animEffect transition="in" filter="fade">
                                      <p:cBhvr>
                                        <p:cTn id="254" dur="520"/>
                                        <p:tgtEl>
                                          <p:spTgt spid="10"/>
                                        </p:tgtEl>
                                      </p:cBhvr>
                                    </p:animEffect>
                                  </p:childTnLst>
                                </p:cTn>
                              </p:par>
                              <p:par>
                                <p:cTn id="255" presetID="10" presetClass="entr" presetSubtype="0" fill="hold" grpId="0" nodeType="withEffect">
                                  <p:stCondLst>
                                    <p:cond delay="1016"/>
                                  </p:stCondLst>
                                  <p:childTnLst>
                                    <p:set>
                                      <p:cBhvr>
                                        <p:cTn id="256" dur="1" fill="hold">
                                          <p:stCondLst>
                                            <p:cond delay="0"/>
                                          </p:stCondLst>
                                        </p:cTn>
                                        <p:tgtEl>
                                          <p:spTgt spid="11"/>
                                        </p:tgtEl>
                                        <p:attrNameLst>
                                          <p:attrName>style.visibility</p:attrName>
                                        </p:attrNameLst>
                                      </p:cBhvr>
                                      <p:to>
                                        <p:strVal val="visible"/>
                                      </p:to>
                                    </p:set>
                                    <p:animEffect transition="in" filter="fade">
                                      <p:cBhvr>
                                        <p:cTn id="257"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 fill="hold" display="0">
                  <p:stCondLst>
                    <p:cond delay="indefinite"/>
                  </p:stCondLst>
                </p:cTn>
                <p:tgtEl>
                  <p:spTgt spid="20"/>
                </p:tgtEl>
              </p:cMediaNode>
            </p:video>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63" name="Glow 963"/>
          <p:cNvSpPr/>
          <p:nvPr/>
        </p:nvSpPr>
        <p:spPr>
          <a:xfrm>
            <a:off x="-1463039" y="-2286000"/>
            <a:ext cx="6217920" cy="621792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62" name="Glow 962"/>
          <p:cNvSpPr/>
          <p:nvPr/>
        </p:nvSpPr>
        <p:spPr>
          <a:xfrm>
            <a:off x="7818120" y="3246120"/>
            <a:ext cx="5943600" cy="5943600"/>
          </a:xfrm>
          <a:prstGeom prst="ellipse">
            <a:avLst/>
          </a:prstGeom>
          <a:gradFill>
            <a:gsLst>
              <a:gs pos="0">
                <a:srgbClr val="34D399">
                  <a:alpha val="6000"/>
                </a:srgbClr>
              </a:gs>
              <a:gs pos="100000">
                <a:srgbClr val="34D399">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285262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2415539"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VÌ SAO CHỌN CHÚNG TÔI</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Điều gì làm nên </a:t>
            </a:r>
            <a:r>
              <a:rPr sz="2900" b="1" i="0">
                <a:gradFill>
                  <a:gsLst>
                    <a:gs pos="0">
                      <a:srgbClr val="FFE9A8"/>
                    </a:gs>
                    <a:gs pos="55000">
                      <a:srgbClr val="FFDD57"/>
                    </a:gs>
                    <a:gs pos="100000">
                      <a:srgbClr val="F3A93B"/>
                    </a:gs>
                  </a:gsLst>
                  <a:lin ang="5400000" scaled="0"/>
                </a:gradFill>
                <a:latin typeface="Helvetica Neue"/>
              </a:rPr>
              <a:t>khác biệt</a:t>
            </a:r>
            <a:r>
              <a:rPr sz="2900" b="1" i="0">
                <a:solidFill>
                  <a:srgbClr val="FFFFFF"/>
                </a:solidFill>
                <a:latin typeface="Helvetica Neue"/>
              </a:rPr>
              <a:t>?</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07</a:t>
            </a:r>
            <a:r>
              <a:rPr sz="950" b="0" i="0" spc="120">
                <a:solidFill>
                  <a:srgbClr val="6E788C"/>
                </a:solidFill>
                <a:latin typeface="Helvetica Neue Medium"/>
              </a:rPr>
              <a:t xml:space="preserve">   /   YẾU TỐ KHÁC BIỆT</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4"/>
              </a:rPr>
              <a:t>metatronics.global</a:t>
            </a:r>
          </a:p>
        </p:txBody>
      </p:sp>
      <p:sp>
        <p:nvSpPr>
          <p:cNvPr id="12" name="Rounded Rectangle 11"/>
          <p:cNvSpPr/>
          <p:nvPr/>
        </p:nvSpPr>
        <p:spPr>
          <a:xfrm>
            <a:off x="812800" y="22733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13" name="Connector 12"/>
          <p:cNvCxnSpPr/>
          <p:nvPr/>
        </p:nvCxnSpPr>
        <p:spPr>
          <a:xfrm>
            <a:off x="923290" y="2471420"/>
            <a:ext cx="60960" cy="49530"/>
          </a:xfrm>
          <a:prstGeom prst="line">
            <a:avLst/>
          </a:prstGeom>
          <a:ln w="22860" cap="rnd">
            <a:solidFill>
              <a:srgbClr val="FFD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V="1">
            <a:off x="984250" y="2406650"/>
            <a:ext cx="106680" cy="114300"/>
          </a:xfrm>
          <a:prstGeom prst="line">
            <a:avLst/>
          </a:prstGeom>
          <a:ln w="22860" cap="rnd">
            <a:solidFill>
              <a:srgbClr val="FFDD57"/>
            </a:solidFill>
            <a:roun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397000" y="20011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Mô hình minh bạch hàng đầu với nguyên tắc vận hành rõ ràng, hiển thị công khai</a:t>
            </a:r>
          </a:p>
        </p:txBody>
      </p:sp>
      <p:cxnSp>
        <p:nvCxnSpPr>
          <p:cNvPr id="16" name="Connector 15"/>
          <p:cNvCxnSpPr/>
          <p:nvPr/>
        </p:nvCxnSpPr>
        <p:spPr>
          <a:xfrm>
            <a:off x="812800" y="28956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812800" y="33401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18" name="Connector 17"/>
          <p:cNvCxnSpPr/>
          <p:nvPr/>
        </p:nvCxnSpPr>
        <p:spPr>
          <a:xfrm>
            <a:off x="923290" y="3538220"/>
            <a:ext cx="60960" cy="49530"/>
          </a:xfrm>
          <a:prstGeom prst="line">
            <a:avLst/>
          </a:prstGeom>
          <a:ln w="22860" cap="rnd">
            <a:solidFill>
              <a:srgbClr val="60A5FA"/>
            </a:solidFill>
            <a:round/>
          </a:ln>
          <a:effectLst/>
        </p:spPr>
        <p:style>
          <a:lnRef idx="2">
            <a:schemeClr val="accent1"/>
          </a:lnRef>
          <a:fillRef idx="0">
            <a:schemeClr val="accent1"/>
          </a:fillRef>
          <a:effectRef idx="1">
            <a:schemeClr val="accent1"/>
          </a:effectRef>
          <a:fontRef idx="minor">
            <a:schemeClr val="tx1"/>
          </a:fontRef>
        </p:style>
      </p:cxnSp>
      <p:cxnSp>
        <p:nvCxnSpPr>
          <p:cNvPr id="19" name="Connector 18"/>
          <p:cNvCxnSpPr/>
          <p:nvPr/>
        </p:nvCxnSpPr>
        <p:spPr>
          <a:xfrm flipV="1">
            <a:off x="984250" y="3473450"/>
            <a:ext cx="106680" cy="114300"/>
          </a:xfrm>
          <a:prstGeom prst="line">
            <a:avLst/>
          </a:prstGeom>
          <a:ln w="22860" cap="rnd">
            <a:solidFill>
              <a:srgbClr val="60A5FA"/>
            </a:solidFill>
            <a:roun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397000" y="30679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Đội ngũ sáng lập công khai danh tính để chịu trách nhiệm thực sự</a:t>
            </a:r>
          </a:p>
        </p:txBody>
      </p:sp>
      <p:cxnSp>
        <p:nvCxnSpPr>
          <p:cNvPr id="21" name="Connector 20"/>
          <p:cNvCxnSpPr/>
          <p:nvPr/>
        </p:nvCxnSpPr>
        <p:spPr>
          <a:xfrm>
            <a:off x="812800" y="39624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812800" y="44069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23" name="Connector 22"/>
          <p:cNvCxnSpPr/>
          <p:nvPr/>
        </p:nvCxnSpPr>
        <p:spPr>
          <a:xfrm>
            <a:off x="923290" y="4605020"/>
            <a:ext cx="60960" cy="49530"/>
          </a:xfrm>
          <a:prstGeom prst="line">
            <a:avLst/>
          </a:prstGeom>
          <a:ln w="22860" cap="rnd">
            <a:solidFill>
              <a:srgbClr val="C084FC"/>
            </a:solidFill>
            <a:round/>
          </a:ln>
          <a:effectLst/>
        </p:spPr>
        <p:style>
          <a:lnRef idx="2">
            <a:schemeClr val="accent1"/>
          </a:lnRef>
          <a:fillRef idx="0">
            <a:schemeClr val="accent1"/>
          </a:fillRef>
          <a:effectRef idx="1">
            <a:schemeClr val="accent1"/>
          </a:effectRef>
          <a:fontRef idx="minor">
            <a:schemeClr val="tx1"/>
          </a:fontRef>
        </p:style>
      </p:cxnSp>
      <p:cxnSp>
        <p:nvCxnSpPr>
          <p:cNvPr id="24" name="Connector 23"/>
          <p:cNvCxnSpPr/>
          <p:nvPr/>
        </p:nvCxnSpPr>
        <p:spPr>
          <a:xfrm flipV="1">
            <a:off x="984250" y="4540250"/>
            <a:ext cx="106680" cy="114300"/>
          </a:xfrm>
          <a:prstGeom prst="line">
            <a:avLst/>
          </a:prstGeom>
          <a:ln w="22860" cap="rnd">
            <a:solidFill>
              <a:srgbClr val="C084FC"/>
            </a:solidFill>
            <a:roun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397000" y="41347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Báo cáo thu nhập hàng tháng để theo dõi hiệu suất liên tục</a:t>
            </a:r>
          </a:p>
        </p:txBody>
      </p:sp>
      <p:cxnSp>
        <p:nvCxnSpPr>
          <p:cNvPr id="26" name="Connector 25"/>
          <p:cNvCxnSpPr/>
          <p:nvPr/>
        </p:nvCxnSpPr>
        <p:spPr>
          <a:xfrm>
            <a:off x="812800" y="50292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812800" y="54737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28" name="Connector 27"/>
          <p:cNvCxnSpPr/>
          <p:nvPr/>
        </p:nvCxnSpPr>
        <p:spPr>
          <a:xfrm>
            <a:off x="923290" y="5671820"/>
            <a:ext cx="60960" cy="49530"/>
          </a:xfrm>
          <a:prstGeom prst="line">
            <a:avLst/>
          </a:prstGeom>
          <a:ln w="22860" cap="rnd">
            <a:solidFill>
              <a:srgbClr val="34D399"/>
            </a:solidFill>
            <a:round/>
          </a:ln>
          <a:effectLst/>
        </p:spPr>
        <p:style>
          <a:lnRef idx="2">
            <a:schemeClr val="accent1"/>
          </a:lnRef>
          <a:fillRef idx="0">
            <a:schemeClr val="accent1"/>
          </a:fillRef>
          <a:effectRef idx="1">
            <a:schemeClr val="accent1"/>
          </a:effectRef>
          <a:fontRef idx="minor">
            <a:schemeClr val="tx1"/>
          </a:fontRef>
        </p:style>
      </p:cxnSp>
      <p:cxnSp>
        <p:nvCxnSpPr>
          <p:cNvPr id="29" name="Connector 28"/>
          <p:cNvCxnSpPr/>
          <p:nvPr/>
        </p:nvCxnSpPr>
        <p:spPr>
          <a:xfrm flipV="1">
            <a:off x="984250" y="5607050"/>
            <a:ext cx="106680" cy="114300"/>
          </a:xfrm>
          <a:prstGeom prst="line">
            <a:avLst/>
          </a:prstGeom>
          <a:ln w="22860" cap="rnd">
            <a:solidFill>
              <a:srgbClr val="34D399"/>
            </a:solidFill>
            <a:roun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397000" y="52015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Cơ cấu thu nhập đơn giản: nạp vốn và tăng trưởng</a:t>
            </a:r>
          </a:p>
        </p:txBody>
      </p:sp>
      <p:cxnSp>
        <p:nvCxnSpPr>
          <p:cNvPr id="31" name="Connector 30"/>
          <p:cNvCxnSpPr/>
          <p:nvPr/>
        </p:nvCxnSpPr>
        <p:spPr>
          <a:xfrm>
            <a:off x="812800" y="60960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32" name="Rounded Rectangle 31"/>
          <p:cNvSpPr/>
          <p:nvPr/>
        </p:nvSpPr>
        <p:spPr>
          <a:xfrm>
            <a:off x="6451600" y="22733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33" name="Connector 32"/>
          <p:cNvCxnSpPr/>
          <p:nvPr/>
        </p:nvCxnSpPr>
        <p:spPr>
          <a:xfrm>
            <a:off x="6562090" y="2471420"/>
            <a:ext cx="60960" cy="49530"/>
          </a:xfrm>
          <a:prstGeom prst="line">
            <a:avLst/>
          </a:prstGeom>
          <a:ln w="22860" cap="rnd">
            <a:solidFill>
              <a:srgbClr val="FFDD57"/>
            </a:solidFill>
            <a:round/>
          </a:ln>
          <a:effectLst/>
        </p:spPr>
        <p:style>
          <a:lnRef idx="2">
            <a:schemeClr val="accent1"/>
          </a:lnRef>
          <a:fillRef idx="0">
            <a:schemeClr val="accent1"/>
          </a:fillRef>
          <a:effectRef idx="1">
            <a:schemeClr val="accent1"/>
          </a:effectRef>
          <a:fontRef idx="minor">
            <a:schemeClr val="tx1"/>
          </a:fontRef>
        </p:style>
      </p:cxnSp>
      <p:cxnSp>
        <p:nvCxnSpPr>
          <p:cNvPr id="34" name="Connector 33"/>
          <p:cNvCxnSpPr/>
          <p:nvPr/>
        </p:nvCxnSpPr>
        <p:spPr>
          <a:xfrm flipV="1">
            <a:off x="6623050" y="2406650"/>
            <a:ext cx="106680" cy="114300"/>
          </a:xfrm>
          <a:prstGeom prst="line">
            <a:avLst/>
          </a:prstGeom>
          <a:ln w="22860" cap="rnd">
            <a:solidFill>
              <a:srgbClr val="FFDD57"/>
            </a:solidFill>
            <a:round/>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35800" y="20011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Rào cản gia nhập thấp — số tiền nạp tối thiểu $20</a:t>
            </a:r>
          </a:p>
        </p:txBody>
      </p:sp>
      <p:cxnSp>
        <p:nvCxnSpPr>
          <p:cNvPr id="36" name="Connector 35"/>
          <p:cNvCxnSpPr/>
          <p:nvPr/>
        </p:nvCxnSpPr>
        <p:spPr>
          <a:xfrm>
            <a:off x="6451600" y="28956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6451600" y="33401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38" name="Connector 37"/>
          <p:cNvCxnSpPr/>
          <p:nvPr/>
        </p:nvCxnSpPr>
        <p:spPr>
          <a:xfrm>
            <a:off x="6562090" y="3538220"/>
            <a:ext cx="60960" cy="49530"/>
          </a:xfrm>
          <a:prstGeom prst="line">
            <a:avLst/>
          </a:prstGeom>
          <a:ln w="22860" cap="rnd">
            <a:solidFill>
              <a:srgbClr val="60A5FA"/>
            </a:solidFill>
            <a:round/>
          </a:ln>
          <a:effectLst/>
        </p:spPr>
        <p:style>
          <a:lnRef idx="2">
            <a:schemeClr val="accent1"/>
          </a:lnRef>
          <a:fillRef idx="0">
            <a:schemeClr val="accent1"/>
          </a:fillRef>
          <a:effectRef idx="1">
            <a:schemeClr val="accent1"/>
          </a:effectRef>
          <a:fontRef idx="minor">
            <a:schemeClr val="tx1"/>
          </a:fontRef>
        </p:style>
      </p:cxnSp>
      <p:cxnSp>
        <p:nvCxnSpPr>
          <p:cNvPr id="39" name="Connector 38"/>
          <p:cNvCxnSpPr/>
          <p:nvPr/>
        </p:nvCxnSpPr>
        <p:spPr>
          <a:xfrm flipV="1">
            <a:off x="6623050" y="3473450"/>
            <a:ext cx="106680" cy="114300"/>
          </a:xfrm>
          <a:prstGeom prst="line">
            <a:avLst/>
          </a:prstGeom>
          <a:ln w="22860" cap="rnd">
            <a:solidFill>
              <a:srgbClr val="60A5FA"/>
            </a:solidFill>
            <a:round/>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035800" y="30679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Không giới hạn rút tiền — vốn luôn sẵn sàng</a:t>
            </a:r>
          </a:p>
        </p:txBody>
      </p:sp>
      <p:cxnSp>
        <p:nvCxnSpPr>
          <p:cNvPr id="41" name="Connector 40"/>
          <p:cNvCxnSpPr/>
          <p:nvPr/>
        </p:nvCxnSpPr>
        <p:spPr>
          <a:xfrm>
            <a:off x="6451600" y="39624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6451600" y="44069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43" name="Connector 42"/>
          <p:cNvCxnSpPr/>
          <p:nvPr/>
        </p:nvCxnSpPr>
        <p:spPr>
          <a:xfrm>
            <a:off x="6562090" y="4605020"/>
            <a:ext cx="60960" cy="49530"/>
          </a:xfrm>
          <a:prstGeom prst="line">
            <a:avLst/>
          </a:prstGeom>
          <a:ln w="22860" cap="rnd">
            <a:solidFill>
              <a:srgbClr val="C084FC"/>
            </a:solidFill>
            <a:round/>
          </a:ln>
          <a:effectLst/>
        </p:spPr>
        <p:style>
          <a:lnRef idx="2">
            <a:schemeClr val="accent1"/>
          </a:lnRef>
          <a:fillRef idx="0">
            <a:schemeClr val="accent1"/>
          </a:fillRef>
          <a:effectRef idx="1">
            <a:schemeClr val="accent1"/>
          </a:effectRef>
          <a:fontRef idx="minor">
            <a:schemeClr val="tx1"/>
          </a:fontRef>
        </p:style>
      </p:cxnSp>
      <p:cxnSp>
        <p:nvCxnSpPr>
          <p:cNvPr id="44" name="Connector 43"/>
          <p:cNvCxnSpPr/>
          <p:nvPr/>
        </p:nvCxnSpPr>
        <p:spPr>
          <a:xfrm flipV="1">
            <a:off x="6623050" y="4540250"/>
            <a:ext cx="106680" cy="114300"/>
          </a:xfrm>
          <a:prstGeom prst="line">
            <a:avLst/>
          </a:prstGeom>
          <a:ln w="22860" cap="rnd">
            <a:solidFill>
              <a:srgbClr val="C084FC"/>
            </a:solidFill>
            <a:round/>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7035800" y="41347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Không thời gian khóa vốn để linh hoạt tối đa</a:t>
            </a:r>
          </a:p>
        </p:txBody>
      </p:sp>
      <p:cxnSp>
        <p:nvCxnSpPr>
          <p:cNvPr id="46" name="Connector 45"/>
          <p:cNvCxnSpPr/>
          <p:nvPr/>
        </p:nvCxnSpPr>
        <p:spPr>
          <a:xfrm>
            <a:off x="6451600" y="50292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6451600" y="5473700"/>
            <a:ext cx="381000" cy="381000"/>
          </a:xfrm>
          <a:prstGeom prst="roundRect">
            <a:avLst>
              <a:gd name="adj" fmla="val 50000"/>
            </a:avLst>
          </a:prstGeom>
          <a:noFill/>
          <a:ln w="16510">
            <a:solidFill>
              <a:srgbClr val="242A39"/>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48" name="Connector 47"/>
          <p:cNvCxnSpPr/>
          <p:nvPr/>
        </p:nvCxnSpPr>
        <p:spPr>
          <a:xfrm>
            <a:off x="6562090" y="5671820"/>
            <a:ext cx="60960" cy="49530"/>
          </a:xfrm>
          <a:prstGeom prst="line">
            <a:avLst/>
          </a:prstGeom>
          <a:ln w="22860" cap="rnd">
            <a:solidFill>
              <a:srgbClr val="34D399"/>
            </a:solidFill>
            <a:round/>
          </a:ln>
          <a:effectLst/>
        </p:spPr>
        <p:style>
          <a:lnRef idx="2">
            <a:schemeClr val="accent1"/>
          </a:lnRef>
          <a:fillRef idx="0">
            <a:schemeClr val="accent1"/>
          </a:fillRef>
          <a:effectRef idx="1">
            <a:schemeClr val="accent1"/>
          </a:effectRef>
          <a:fontRef idx="minor">
            <a:schemeClr val="tx1"/>
          </a:fontRef>
        </p:style>
      </p:cxnSp>
      <p:cxnSp>
        <p:nvCxnSpPr>
          <p:cNvPr id="49" name="Connector 48"/>
          <p:cNvCxnSpPr/>
          <p:nvPr/>
        </p:nvCxnSpPr>
        <p:spPr>
          <a:xfrm flipV="1">
            <a:off x="6623050" y="5607050"/>
            <a:ext cx="106680" cy="114300"/>
          </a:xfrm>
          <a:prstGeom prst="line">
            <a:avLst/>
          </a:prstGeom>
          <a:ln w="22860" cap="rnd">
            <a:solidFill>
              <a:srgbClr val="34D399"/>
            </a:solidFill>
            <a:round/>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035800" y="5201539"/>
            <a:ext cx="4394200" cy="863600"/>
          </a:xfrm>
          <a:prstGeom prst="rect">
            <a:avLst/>
          </a:prstGeom>
          <a:noFill/>
        </p:spPr>
        <p:txBody>
          <a:bodyPr wrap="square" lIns="0" rIns="0" tIns="0" bIns="0" anchor="ctr">
            <a:normAutofit/>
          </a:bodyPr>
          <a:lstStyle/>
          <a:p>
            <a:pPr algn="l">
              <a:lnSpc>
                <a:spcPct val="135000"/>
              </a:lnSpc>
            </a:pPr>
            <a:r>
              <a:rPr sz="1350" b="0" i="0">
                <a:solidFill>
                  <a:srgbClr val="F8FAFC"/>
                </a:solidFill>
                <a:latin typeface="Helvetica Neue"/>
              </a:rPr>
              <a:t>Mô hình giảm dần thu nhập sau niêm yết, minh bạch</a:t>
            </a:r>
          </a:p>
        </p:txBody>
      </p:sp>
      <p:cxnSp>
        <p:nvCxnSpPr>
          <p:cNvPr id="51" name="Connector 50"/>
          <p:cNvCxnSpPr/>
          <p:nvPr/>
        </p:nvCxnSpPr>
        <p:spPr>
          <a:xfrm>
            <a:off x="6451600" y="6096000"/>
            <a:ext cx="49276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20"/>
                                        <p:tgtEl>
                                          <p:spTgt spid="4"/>
                                        </p:tgtEl>
                                      </p:cBhvr>
                                    </p:animEffect>
                                  </p:childTnLst>
                                </p:cTn>
                              </p:par>
                              <p:par>
                                <p:cTn id="11" presetID="10" presetClass="entr" presetSubtype="0" fill="hold" grpId="0" nodeType="withEffect">
                                  <p:stCondLst>
                                    <p:cond delay="164"/>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20"/>
                                        <p:tgtEl>
                                          <p:spTgt spid="5"/>
                                        </p:tgtEl>
                                      </p:cBhvr>
                                    </p:animEffect>
                                  </p:childTnLst>
                                </p:cTn>
                              </p:par>
                              <p:par>
                                <p:cTn id="14" presetID="10" presetClass="entr" presetSubtype="0" fill="hold" grpId="0" nodeType="withEffect">
                                  <p:stCondLst>
                                    <p:cond delay="206"/>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20"/>
                                        <p:tgtEl>
                                          <p:spTgt spid="7"/>
                                        </p:tgtEl>
                                      </p:cBhvr>
                                    </p:animEffect>
                                  </p:childTnLst>
                                </p:cTn>
                              </p:par>
                              <p:par>
                                <p:cTn id="17" presetID="10" presetClass="entr" presetSubtype="0" fill="hold" grpId="0" nodeType="withEffect">
                                  <p:stCondLst>
                                    <p:cond delay="24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20"/>
                                        <p:tgtEl>
                                          <p:spTgt spid="8"/>
                                        </p:tgtEl>
                                      </p:cBhvr>
                                    </p:animEffect>
                                  </p:childTnLst>
                                </p:cTn>
                              </p:par>
                              <p:par>
                                <p:cTn id="20" presetID="10" presetClass="entr" presetSubtype="0" fill="hold" grpId="0" nodeType="withEffect">
                                  <p:stCondLst>
                                    <p:cond delay="314"/>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80"/>
                                        <p:tgtEl>
                                          <p:spTgt spid="6"/>
                                        </p:tgtEl>
                                      </p:cBhvr>
                                    </p:animEffect>
                                    <p:animMotion origin="layout" path="M 0 0.045 L 0 0 E" pathEditMode="relative" rAng="0" ptsTypes="">
                                      <p:cBhvr additive="base">
                                        <p:cTn id="23" dur="680" fill="hold"/>
                                        <p:tgtEl>
                                          <p:spTgt spid="6"/>
                                        </p:tgtEl>
                                        <p:attrNameLst>
                                          <p:attrName>ppt_x</p:attrName>
                                          <p:attrName>ppt_y</p:attrName>
                                        </p:attrNameLst>
                                      </p:cBhvr>
                                      <p:rCtr x="0" y="0"/>
                                    </p:animMotion>
                                  </p:childTnLst>
                                </p:cTn>
                              </p:par>
                              <p:par>
                                <p:cTn id="24" presetID="10" presetClass="entr" presetSubtype="0" fill="hold" grpId="0" nodeType="withEffect">
                                  <p:stCondLst>
                                    <p:cond delay="464"/>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506"/>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20"/>
                                        <p:tgtEl>
                                          <p:spTgt spid="13"/>
                                        </p:tgtEl>
                                      </p:cBhvr>
                                    </p:animEffect>
                                  </p:childTnLst>
                                </p:cTn>
                              </p:par>
                              <p:par>
                                <p:cTn id="30" presetID="10" presetClass="entr" presetSubtype="0" fill="hold" grpId="0" nodeType="withEffect">
                                  <p:stCondLst>
                                    <p:cond delay="548"/>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20"/>
                                        <p:tgtEl>
                                          <p:spTgt spid="14"/>
                                        </p:tgtEl>
                                      </p:cBhvr>
                                    </p:animEffect>
                                  </p:childTnLst>
                                </p:cTn>
                              </p:par>
                              <p:par>
                                <p:cTn id="33" presetID="10" presetClass="entr" presetSubtype="0" fill="hold" grpId="0" nodeType="withEffect">
                                  <p:stCondLst>
                                    <p:cond delay="59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20"/>
                                        <p:tgtEl>
                                          <p:spTgt spid="15"/>
                                        </p:tgtEl>
                                      </p:cBhvr>
                                    </p:animEffect>
                                  </p:childTnLst>
                                </p:cTn>
                              </p:par>
                              <p:par>
                                <p:cTn id="36" presetID="10" presetClass="entr" presetSubtype="0" fill="hold" grpId="0" nodeType="withEffect">
                                  <p:stCondLst>
                                    <p:cond delay="632"/>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20"/>
                                        <p:tgtEl>
                                          <p:spTgt spid="32"/>
                                        </p:tgtEl>
                                      </p:cBhvr>
                                    </p:animEffect>
                                  </p:childTnLst>
                                </p:cTn>
                              </p:par>
                              <p:par>
                                <p:cTn id="39" presetID="10" presetClass="entr" presetSubtype="0" fill="hold" grpId="0" nodeType="withEffect">
                                  <p:stCondLst>
                                    <p:cond delay="674"/>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20"/>
                                        <p:tgtEl>
                                          <p:spTgt spid="33"/>
                                        </p:tgtEl>
                                      </p:cBhvr>
                                    </p:animEffect>
                                  </p:childTnLst>
                                </p:cTn>
                              </p:par>
                              <p:par>
                                <p:cTn id="42" presetID="10" presetClass="entr" presetSubtype="0" fill="hold" grpId="0" nodeType="withEffect">
                                  <p:stCondLst>
                                    <p:cond delay="716"/>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20"/>
                                        <p:tgtEl>
                                          <p:spTgt spid="34"/>
                                        </p:tgtEl>
                                      </p:cBhvr>
                                    </p:animEffect>
                                  </p:childTnLst>
                                </p:cTn>
                              </p:par>
                              <p:par>
                                <p:cTn id="45" presetID="10" presetClass="entr" presetSubtype="0" fill="hold" grpId="0" nodeType="withEffect">
                                  <p:stCondLst>
                                    <p:cond delay="758"/>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20"/>
                                        <p:tgtEl>
                                          <p:spTgt spid="35"/>
                                        </p:tgtEl>
                                      </p:cBhvr>
                                    </p:animEffect>
                                  </p:childTnLst>
                                </p:cTn>
                              </p:par>
                              <p:par>
                                <p:cTn id="48" presetID="10" presetClass="entr" presetSubtype="0" fill="hold" grpId="0" nodeType="withEffect">
                                  <p:stCondLst>
                                    <p:cond delay="761"/>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20"/>
                                        <p:tgtEl>
                                          <p:spTgt spid="16"/>
                                        </p:tgtEl>
                                      </p:cBhvr>
                                    </p:animEffect>
                                  </p:childTnLst>
                                </p:cTn>
                              </p:par>
                              <p:par>
                                <p:cTn id="51" presetID="10" presetClass="entr" presetSubtype="0" fill="hold" grpId="0" nodeType="withEffect">
                                  <p:stCondLst>
                                    <p:cond delay="803"/>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20"/>
                                        <p:tgtEl>
                                          <p:spTgt spid="17"/>
                                        </p:tgtEl>
                                      </p:cBhvr>
                                    </p:animEffect>
                                  </p:childTnLst>
                                </p:cTn>
                              </p:par>
                              <p:par>
                                <p:cTn id="54" presetID="10" presetClass="entr" presetSubtype="0" fill="hold" grpId="0" nodeType="withEffect">
                                  <p:stCondLst>
                                    <p:cond delay="845"/>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20"/>
                                        <p:tgtEl>
                                          <p:spTgt spid="18"/>
                                        </p:tgtEl>
                                      </p:cBhvr>
                                    </p:animEffect>
                                  </p:childTnLst>
                                </p:cTn>
                              </p:par>
                              <p:par>
                                <p:cTn id="57" presetID="10" presetClass="entr" presetSubtype="0" fill="hold" grpId="0" nodeType="withEffect">
                                  <p:stCondLst>
                                    <p:cond delay="887"/>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20"/>
                                        <p:tgtEl>
                                          <p:spTgt spid="19"/>
                                        </p:tgtEl>
                                      </p:cBhvr>
                                    </p:animEffect>
                                  </p:childTnLst>
                                </p:cTn>
                              </p:par>
                              <p:par>
                                <p:cTn id="60" presetID="10" presetClass="entr" presetSubtype="0" fill="hold" grpId="0" nodeType="withEffect">
                                  <p:stCondLst>
                                    <p:cond delay="929"/>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20"/>
                                        <p:tgtEl>
                                          <p:spTgt spid="20"/>
                                        </p:tgtEl>
                                      </p:cBhvr>
                                    </p:animEffect>
                                  </p:childTnLst>
                                </p:cTn>
                              </p:par>
                              <p:par>
                                <p:cTn id="63" presetID="10" presetClass="entr" presetSubtype="0" fill="hold" grpId="0" nodeType="withEffect">
                                  <p:stCondLst>
                                    <p:cond delay="971"/>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20"/>
                                        <p:tgtEl>
                                          <p:spTgt spid="36"/>
                                        </p:tgtEl>
                                      </p:cBhvr>
                                    </p:animEffect>
                                  </p:childTnLst>
                                </p:cTn>
                              </p:par>
                              <p:par>
                                <p:cTn id="66" presetID="10" presetClass="entr" presetSubtype="0" fill="hold" grpId="0" nodeType="withEffect">
                                  <p:stCondLst>
                                    <p:cond delay="1013"/>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520"/>
                                        <p:tgtEl>
                                          <p:spTgt spid="37"/>
                                        </p:tgtEl>
                                      </p:cBhvr>
                                    </p:animEffect>
                                  </p:childTnLst>
                                </p:cTn>
                              </p:par>
                              <p:par>
                                <p:cTn id="69" presetID="10" presetClass="entr" presetSubtype="0" fill="hold" grpId="0" nodeType="withEffect">
                                  <p:stCondLst>
                                    <p:cond delay="1055"/>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20"/>
                                        <p:tgtEl>
                                          <p:spTgt spid="38"/>
                                        </p:tgtEl>
                                      </p:cBhvr>
                                    </p:animEffect>
                                  </p:childTnLst>
                                </p:cTn>
                              </p:par>
                              <p:par>
                                <p:cTn id="72" presetID="10" presetClass="entr" presetSubtype="0" fill="hold" grpId="0" nodeType="withEffect">
                                  <p:stCondLst>
                                    <p:cond delay="1097"/>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20"/>
                                        <p:tgtEl>
                                          <p:spTgt spid="39"/>
                                        </p:tgtEl>
                                      </p:cBhvr>
                                    </p:animEffect>
                                  </p:childTnLst>
                                </p:cTn>
                              </p:par>
                              <p:par>
                                <p:cTn id="75" presetID="10" presetClass="entr" presetSubtype="0" fill="hold" grpId="0" nodeType="withEffect">
                                  <p:stCondLst>
                                    <p:cond delay="1139"/>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20"/>
                                        <p:tgtEl>
                                          <p:spTgt spid="40"/>
                                        </p:tgtEl>
                                      </p:cBhvr>
                                    </p:animEffect>
                                  </p:childTnLst>
                                </p:cTn>
                              </p:par>
                              <p:par>
                                <p:cTn id="78" presetID="10" presetClass="entr" presetSubtype="0" fill="hold" grpId="0" nodeType="withEffect">
                                  <p:stCondLst>
                                    <p:cond delay="110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20"/>
                                        <p:tgtEl>
                                          <p:spTgt spid="21"/>
                                        </p:tgtEl>
                                      </p:cBhvr>
                                    </p:animEffect>
                                  </p:childTnLst>
                                </p:cTn>
                              </p:par>
                              <p:par>
                                <p:cTn id="81" presetID="10" presetClass="entr" presetSubtype="0" fill="hold" grpId="0" nodeType="withEffect">
                                  <p:stCondLst>
                                    <p:cond delay="1142"/>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20"/>
                                        <p:tgtEl>
                                          <p:spTgt spid="22"/>
                                        </p:tgtEl>
                                      </p:cBhvr>
                                    </p:animEffect>
                                  </p:childTnLst>
                                </p:cTn>
                              </p:par>
                              <p:par>
                                <p:cTn id="84" presetID="10" presetClass="entr" presetSubtype="0" fill="hold" grpId="0" nodeType="withEffect">
                                  <p:stCondLst>
                                    <p:cond delay="1184"/>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20"/>
                                        <p:tgtEl>
                                          <p:spTgt spid="23"/>
                                        </p:tgtEl>
                                      </p:cBhvr>
                                    </p:animEffect>
                                  </p:childTnLst>
                                </p:cTn>
                              </p:par>
                              <p:par>
                                <p:cTn id="87" presetID="10" presetClass="entr" presetSubtype="0" fill="hold" grpId="0" nodeType="withEffect">
                                  <p:stCondLst>
                                    <p:cond delay="1226"/>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20"/>
                                        <p:tgtEl>
                                          <p:spTgt spid="24"/>
                                        </p:tgtEl>
                                      </p:cBhvr>
                                    </p:animEffect>
                                  </p:childTnLst>
                                </p:cTn>
                              </p:par>
                              <p:par>
                                <p:cTn id="90" presetID="10" presetClass="entr" presetSubtype="0" fill="hold" grpId="0" nodeType="withEffect">
                                  <p:stCondLst>
                                    <p:cond delay="1268"/>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20"/>
                                        <p:tgtEl>
                                          <p:spTgt spid="25"/>
                                        </p:tgtEl>
                                      </p:cBhvr>
                                    </p:animEffect>
                                  </p:childTnLst>
                                </p:cTn>
                              </p:par>
                              <p:par>
                                <p:cTn id="93" presetID="10" presetClass="entr" presetSubtype="0" fill="hold" grpId="0" nodeType="withEffect">
                                  <p:stCondLst>
                                    <p:cond delay="131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20"/>
                                        <p:tgtEl>
                                          <p:spTgt spid="41"/>
                                        </p:tgtEl>
                                      </p:cBhvr>
                                    </p:animEffect>
                                  </p:childTnLst>
                                </p:cTn>
                              </p:par>
                              <p:par>
                                <p:cTn id="96" presetID="10" presetClass="entr" presetSubtype="0" fill="hold" grpId="0" nodeType="withEffect">
                                  <p:stCondLst>
                                    <p:cond delay="1352"/>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20"/>
                                        <p:tgtEl>
                                          <p:spTgt spid="42"/>
                                        </p:tgtEl>
                                      </p:cBhvr>
                                    </p:animEffect>
                                  </p:childTnLst>
                                </p:cTn>
                              </p:par>
                              <p:par>
                                <p:cTn id="99" presetID="10" presetClass="entr" presetSubtype="0" fill="hold" grpId="0" nodeType="withEffect">
                                  <p:stCondLst>
                                    <p:cond delay="1394"/>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20"/>
                                        <p:tgtEl>
                                          <p:spTgt spid="43"/>
                                        </p:tgtEl>
                                      </p:cBhvr>
                                    </p:animEffect>
                                  </p:childTnLst>
                                </p:cTn>
                              </p:par>
                              <p:par>
                                <p:cTn id="102" presetID="10" presetClass="entr" presetSubtype="0" fill="hold" grpId="0" nodeType="withEffect">
                                  <p:stCondLst>
                                    <p:cond delay="1436"/>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20"/>
                                        <p:tgtEl>
                                          <p:spTgt spid="44"/>
                                        </p:tgtEl>
                                      </p:cBhvr>
                                    </p:animEffect>
                                  </p:childTnLst>
                                </p:cTn>
                              </p:par>
                              <p:par>
                                <p:cTn id="105" presetID="10" presetClass="entr" presetSubtype="0" fill="hold" grpId="0" nodeType="withEffect">
                                  <p:stCondLst>
                                    <p:cond delay="1478"/>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20"/>
                                        <p:tgtEl>
                                          <p:spTgt spid="45"/>
                                        </p:tgtEl>
                                      </p:cBhvr>
                                    </p:animEffect>
                                  </p:childTnLst>
                                </p:cTn>
                              </p:par>
                              <p:par>
                                <p:cTn id="108" presetID="10" presetClass="entr" presetSubtype="0" fill="hold" grpId="0" nodeType="withEffect">
                                  <p:stCondLst>
                                    <p:cond delay="1439"/>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20"/>
                                        <p:tgtEl>
                                          <p:spTgt spid="26"/>
                                        </p:tgtEl>
                                      </p:cBhvr>
                                    </p:animEffect>
                                  </p:childTnLst>
                                </p:cTn>
                              </p:par>
                              <p:par>
                                <p:cTn id="111" presetID="10" presetClass="entr" presetSubtype="0" fill="hold" grpId="0" nodeType="withEffect">
                                  <p:stCondLst>
                                    <p:cond delay="1481"/>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20"/>
                                        <p:tgtEl>
                                          <p:spTgt spid="27"/>
                                        </p:tgtEl>
                                      </p:cBhvr>
                                    </p:animEffect>
                                  </p:childTnLst>
                                </p:cTn>
                              </p:par>
                              <p:par>
                                <p:cTn id="114" presetID="10" presetClass="entr" presetSubtype="0" fill="hold" grpId="0" nodeType="withEffect">
                                  <p:stCondLst>
                                    <p:cond delay="1523"/>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520"/>
                                        <p:tgtEl>
                                          <p:spTgt spid="28"/>
                                        </p:tgtEl>
                                      </p:cBhvr>
                                    </p:animEffect>
                                  </p:childTnLst>
                                </p:cTn>
                              </p:par>
                              <p:par>
                                <p:cTn id="117" presetID="10" presetClass="entr" presetSubtype="0" fill="hold" grpId="0" nodeType="withEffect">
                                  <p:stCondLst>
                                    <p:cond delay="1565"/>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20"/>
                                        <p:tgtEl>
                                          <p:spTgt spid="29"/>
                                        </p:tgtEl>
                                      </p:cBhvr>
                                    </p:animEffect>
                                  </p:childTnLst>
                                </p:cTn>
                              </p:par>
                              <p:par>
                                <p:cTn id="120" presetID="10" presetClass="entr" presetSubtype="0" fill="hold" grpId="0" nodeType="withEffect">
                                  <p:stCondLst>
                                    <p:cond delay="1607"/>
                                  </p:stCondLst>
                                  <p:childTnLst>
                                    <p:set>
                                      <p:cBhvr>
                                        <p:cTn id="121" dur="1" fill="hold">
                                          <p:stCondLst>
                                            <p:cond delay="0"/>
                                          </p:stCondLst>
                                        </p:cTn>
                                        <p:tgtEl>
                                          <p:spTgt spid="30"/>
                                        </p:tgtEl>
                                        <p:attrNameLst>
                                          <p:attrName>style.visibility</p:attrName>
                                        </p:attrNameLst>
                                      </p:cBhvr>
                                      <p:to>
                                        <p:strVal val="visible"/>
                                      </p:to>
                                    </p:set>
                                    <p:animEffect transition="in" filter="fade">
                                      <p:cBhvr>
                                        <p:cTn id="122" dur="520"/>
                                        <p:tgtEl>
                                          <p:spTgt spid="30"/>
                                        </p:tgtEl>
                                      </p:cBhvr>
                                    </p:animEffect>
                                  </p:childTnLst>
                                </p:cTn>
                              </p:par>
                              <p:par>
                                <p:cTn id="123" presetID="10" presetClass="entr" presetSubtype="0" fill="hold" grpId="0" nodeType="withEffect">
                                  <p:stCondLst>
                                    <p:cond delay="1649"/>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520"/>
                                        <p:tgtEl>
                                          <p:spTgt spid="46"/>
                                        </p:tgtEl>
                                      </p:cBhvr>
                                    </p:animEffect>
                                  </p:childTnLst>
                                </p:cTn>
                              </p:par>
                              <p:par>
                                <p:cTn id="126" presetID="10" presetClass="entr" presetSubtype="0" fill="hold" grpId="0" nodeType="withEffect">
                                  <p:stCondLst>
                                    <p:cond delay="1691"/>
                                  </p:stCondLst>
                                  <p:childTnLst>
                                    <p:set>
                                      <p:cBhvr>
                                        <p:cTn id="127" dur="1" fill="hold">
                                          <p:stCondLst>
                                            <p:cond delay="0"/>
                                          </p:stCondLst>
                                        </p:cTn>
                                        <p:tgtEl>
                                          <p:spTgt spid="47"/>
                                        </p:tgtEl>
                                        <p:attrNameLst>
                                          <p:attrName>style.visibility</p:attrName>
                                        </p:attrNameLst>
                                      </p:cBhvr>
                                      <p:to>
                                        <p:strVal val="visible"/>
                                      </p:to>
                                    </p:set>
                                    <p:animEffect transition="in" filter="fade">
                                      <p:cBhvr>
                                        <p:cTn id="128" dur="520"/>
                                        <p:tgtEl>
                                          <p:spTgt spid="47"/>
                                        </p:tgtEl>
                                      </p:cBhvr>
                                    </p:animEffect>
                                  </p:childTnLst>
                                </p:cTn>
                              </p:par>
                              <p:par>
                                <p:cTn id="129" presetID="10" presetClass="entr" presetSubtype="0" fill="hold" grpId="0" nodeType="withEffect">
                                  <p:stCondLst>
                                    <p:cond delay="1733"/>
                                  </p:stCondLst>
                                  <p:childTnLst>
                                    <p:set>
                                      <p:cBhvr>
                                        <p:cTn id="130" dur="1" fill="hold">
                                          <p:stCondLst>
                                            <p:cond delay="0"/>
                                          </p:stCondLst>
                                        </p:cTn>
                                        <p:tgtEl>
                                          <p:spTgt spid="48"/>
                                        </p:tgtEl>
                                        <p:attrNameLst>
                                          <p:attrName>style.visibility</p:attrName>
                                        </p:attrNameLst>
                                      </p:cBhvr>
                                      <p:to>
                                        <p:strVal val="visible"/>
                                      </p:to>
                                    </p:set>
                                    <p:animEffect transition="in" filter="fade">
                                      <p:cBhvr>
                                        <p:cTn id="131" dur="520"/>
                                        <p:tgtEl>
                                          <p:spTgt spid="48"/>
                                        </p:tgtEl>
                                      </p:cBhvr>
                                    </p:animEffect>
                                  </p:childTnLst>
                                </p:cTn>
                              </p:par>
                              <p:par>
                                <p:cTn id="132" presetID="10" presetClass="entr" presetSubtype="0" fill="hold" grpId="0" nodeType="withEffect">
                                  <p:stCondLst>
                                    <p:cond delay="1775"/>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520"/>
                                        <p:tgtEl>
                                          <p:spTgt spid="49"/>
                                        </p:tgtEl>
                                      </p:cBhvr>
                                    </p:animEffect>
                                  </p:childTnLst>
                                </p:cTn>
                              </p:par>
                              <p:par>
                                <p:cTn id="135" presetID="10" presetClass="entr" presetSubtype="0" fill="hold" grpId="0" nodeType="withEffect">
                                  <p:stCondLst>
                                    <p:cond delay="1817"/>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20"/>
                                        <p:tgtEl>
                                          <p:spTgt spid="50"/>
                                        </p:tgtEl>
                                      </p:cBhvr>
                                    </p:animEffect>
                                  </p:childTnLst>
                                </p:cTn>
                              </p:par>
                              <p:par>
                                <p:cTn id="138" presetID="10" presetClass="entr" presetSubtype="0" fill="hold" grpId="0" nodeType="withEffect">
                                  <p:stCondLst>
                                    <p:cond delay="1778"/>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520"/>
                                        <p:tgtEl>
                                          <p:spTgt spid="31"/>
                                        </p:tgtEl>
                                      </p:cBhvr>
                                    </p:animEffect>
                                  </p:childTnLst>
                                </p:cTn>
                              </p:par>
                              <p:par>
                                <p:cTn id="141" presetID="10" presetClass="entr" presetSubtype="0" fill="hold" grpId="0" nodeType="withEffect">
                                  <p:stCondLst>
                                    <p:cond delay="182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520"/>
                                        <p:tgtEl>
                                          <p:spTgt spid="51"/>
                                        </p:tgtEl>
                                      </p:cBhvr>
                                    </p:animEffect>
                                  </p:childTnLst>
                                </p:cTn>
                              </p:par>
                              <p:par>
                                <p:cTn id="144" presetID="10" presetClass="entr" presetSubtype="0" fill="hold" grpId="0" nodeType="withEffect">
                                  <p:stCondLst>
                                    <p:cond delay="1949"/>
                                  </p:stCondLst>
                                  <p:childTnLst>
                                    <p:set>
                                      <p:cBhvr>
                                        <p:cTn id="145" dur="1" fill="hold">
                                          <p:stCondLst>
                                            <p:cond delay="0"/>
                                          </p:stCondLst>
                                        </p:cTn>
                                        <p:tgtEl>
                                          <p:spTgt spid="9"/>
                                        </p:tgtEl>
                                        <p:attrNameLst>
                                          <p:attrName>style.visibility</p:attrName>
                                        </p:attrNameLst>
                                      </p:cBhvr>
                                      <p:to>
                                        <p:strVal val="visible"/>
                                      </p:to>
                                    </p:set>
                                    <p:animEffect transition="in" filter="fade">
                                      <p:cBhvr>
                                        <p:cTn id="146" dur="520"/>
                                        <p:tgtEl>
                                          <p:spTgt spid="9"/>
                                        </p:tgtEl>
                                      </p:cBhvr>
                                    </p:animEffect>
                                  </p:childTnLst>
                                </p:cTn>
                              </p:par>
                              <p:par>
                                <p:cTn id="147" presetID="10" presetClass="entr" presetSubtype="0" fill="hold" grpId="0" nodeType="withEffect">
                                  <p:stCondLst>
                                    <p:cond delay="1991"/>
                                  </p:stCondLst>
                                  <p:childTnLst>
                                    <p:set>
                                      <p:cBhvr>
                                        <p:cTn id="148" dur="1" fill="hold">
                                          <p:stCondLst>
                                            <p:cond delay="0"/>
                                          </p:stCondLst>
                                        </p:cTn>
                                        <p:tgtEl>
                                          <p:spTgt spid="10"/>
                                        </p:tgtEl>
                                        <p:attrNameLst>
                                          <p:attrName>style.visibility</p:attrName>
                                        </p:attrNameLst>
                                      </p:cBhvr>
                                      <p:to>
                                        <p:strVal val="visible"/>
                                      </p:to>
                                    </p:set>
                                    <p:animEffect transition="in" filter="fade">
                                      <p:cBhvr>
                                        <p:cTn id="149" dur="520"/>
                                        <p:tgtEl>
                                          <p:spTgt spid="10"/>
                                        </p:tgtEl>
                                      </p:cBhvr>
                                    </p:animEffect>
                                  </p:childTnLst>
                                </p:cTn>
                              </p:par>
                              <p:par>
                                <p:cTn id="150" presetID="10" presetClass="entr" presetSubtype="0" fill="hold" grpId="0" nodeType="withEffect">
                                  <p:stCondLst>
                                    <p:cond delay="2033"/>
                                  </p:stCondLst>
                                  <p:childTnLst>
                                    <p:set>
                                      <p:cBhvr>
                                        <p:cTn id="151" dur="1" fill="hold">
                                          <p:stCondLst>
                                            <p:cond delay="0"/>
                                          </p:stCondLst>
                                        </p:cTn>
                                        <p:tgtEl>
                                          <p:spTgt spid="11"/>
                                        </p:tgtEl>
                                        <p:attrNameLst>
                                          <p:attrName>style.visibility</p:attrName>
                                        </p:attrNameLst>
                                      </p:cBhvr>
                                      <p:to>
                                        <p:strVal val="visible"/>
                                      </p:to>
                                    </p:set>
                                    <p:animEffect transition="in" filter="fade">
                                      <p:cBhvr>
                                        <p:cTn id="152"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65" name="Glow 965"/>
          <p:cNvSpPr/>
          <p:nvPr/>
        </p:nvSpPr>
        <p:spPr>
          <a:xfrm>
            <a:off x="-1463039" y="-2286000"/>
            <a:ext cx="6217920" cy="6217920"/>
          </a:xfrm>
          <a:prstGeom prst="ellipse">
            <a:avLst/>
          </a:prstGeom>
          <a:gradFill>
            <a:gsLst>
              <a:gs pos="0">
                <a:srgbClr val="FFDD57">
                  <a:alpha val="9000"/>
                </a:srgbClr>
              </a:gs>
              <a:gs pos="100000">
                <a:srgbClr val="FFDD57">
                  <a:alpha val="0"/>
                </a:srgbClr>
              </a:gs>
            </a:gsLst>
            <a:path path="circle">
              <a:fillToRect l="50000" t="50000" r="50000" b="50000"/>
            </a:path>
          </a:gradFill>
          <a:ln>
            <a:noFill/>
          </a:ln>
        </p:spPr>
        <p:txBody>
          <a:bodyPr wrap="square">
            <a:normAutofit/>
          </a:bodyPr>
          <a:lstStyle/>
          <a:p/>
        </p:txBody>
      </p:sp>
      <p:sp>
        <p:nvSpPr>
          <p:cNvPr id="964" name="Glow 964"/>
          <p:cNvSpPr/>
          <p:nvPr/>
        </p:nvSpPr>
        <p:spPr>
          <a:xfrm>
            <a:off x="7818120" y="3063239"/>
            <a:ext cx="5943600" cy="5943600"/>
          </a:xfrm>
          <a:prstGeom prst="ellipse">
            <a:avLst/>
          </a:prstGeom>
          <a:gradFill>
            <a:gsLst>
              <a:gs pos="0">
                <a:srgbClr val="34D399">
                  <a:alpha val="6000"/>
                </a:srgbClr>
              </a:gs>
              <a:gs pos="100000">
                <a:srgbClr val="34D399">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232684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889759"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MÔ HÌNH THỤ ĐỘNG</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
            </a:r>
            <a:r>
              <a:rPr sz="2900" b="1" i="0">
                <a:gradFill>
                  <a:gsLst>
                    <a:gs pos="0">
                      <a:srgbClr val="FFE9A8"/>
                    </a:gs>
                    <a:gs pos="55000">
                      <a:srgbClr val="FFDD57"/>
                    </a:gs>
                    <a:gs pos="100000">
                      <a:srgbClr val="F3A93B"/>
                    </a:gs>
                  </a:gsLst>
                  <a:lin ang="5400000" scaled="0"/>
                </a:gradFill>
                <a:latin typeface="Helvetica Neue"/>
              </a:rPr>
              <a:t>Người dùng</a:t>
            </a:r>
            <a:r>
              <a:rPr sz="2900" b="1" i="0">
                <a:solidFill>
                  <a:srgbClr val="FFFFFF"/>
                </a:solidFill>
                <a:latin typeface="Helvetica Neue"/>
              </a:rPr>
              <a:t xml:space="preserve"> có thể kiếm bao nhiêu?</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08</a:t>
            </a:r>
            <a:r>
              <a:rPr sz="950" b="0" i="0" spc="120">
                <a:solidFill>
                  <a:srgbClr val="6E788C"/>
                </a:solidFill>
                <a:latin typeface="Helvetica Neue Medium"/>
              </a:rPr>
              <a:t xml:space="preserve">   /   LỢI NHUẬN THỤ ĐỘNG</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4"/>
              </a:rPr>
              <a:t>metatronics.global</a:t>
            </a:r>
          </a:p>
        </p:txBody>
      </p:sp>
      <p:sp>
        <p:nvSpPr>
          <p:cNvPr id="12" name="Rounded Rectangle 11"/>
          <p:cNvSpPr/>
          <p:nvPr/>
        </p:nvSpPr>
        <p:spPr>
          <a:xfrm>
            <a:off x="838200" y="2070100"/>
            <a:ext cx="101600" cy="1016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3" name="TextBox 12"/>
          <p:cNvSpPr txBox="1"/>
          <p:nvPr/>
        </p:nvSpPr>
        <p:spPr>
          <a:xfrm>
            <a:off x="1041400" y="1854962"/>
            <a:ext cx="11150600" cy="628650"/>
          </a:xfrm>
          <a:prstGeom prst="rect">
            <a:avLst/>
          </a:prstGeom>
          <a:noFill/>
        </p:spPr>
        <p:txBody>
          <a:bodyPr wrap="square" lIns="0" rIns="0" tIns="0" bIns="0" anchor="t">
            <a:normAutofit/>
          </a:bodyPr>
          <a:lstStyle/>
          <a:p>
            <a:pPr algn="l"/>
            <a:r>
              <a:rPr sz="3300" b="1" i="0">
                <a:solidFill>
                  <a:srgbClr val="60A5FA"/>
                </a:solidFill>
                <a:latin typeface="Helvetica Neue"/>
              </a:rPr>
              <a:t>4%+</a:t>
            </a:r>
          </a:p>
        </p:txBody>
      </p:sp>
      <p:sp>
        <p:nvSpPr>
          <p:cNvPr id="14" name="TextBox 13"/>
          <p:cNvSpPr txBox="1"/>
          <p:nvPr/>
        </p:nvSpPr>
        <p:spPr>
          <a:xfrm>
            <a:off x="1041400" y="2488311"/>
            <a:ext cx="3064933" cy="328612"/>
          </a:xfrm>
          <a:prstGeom prst="rect">
            <a:avLst/>
          </a:prstGeom>
          <a:noFill/>
        </p:spPr>
        <p:txBody>
          <a:bodyPr wrap="square" lIns="0" rIns="0" tIns="0" bIns="0" anchor="t">
            <a:normAutofit/>
          </a:bodyPr>
          <a:lstStyle/>
          <a:p>
            <a:pPr algn="l">
              <a:lnSpc>
                <a:spcPct val="125000"/>
              </a:lnSpc>
            </a:pPr>
            <a:r>
              <a:rPr sz="1150" b="0" i="0" spc="50">
                <a:solidFill>
                  <a:srgbClr val="8A96A8"/>
                </a:solidFill>
                <a:latin typeface="Helvetica Neue"/>
              </a:rPr>
              <a:t>Cơ sở hàng tháng</a:t>
            </a:r>
          </a:p>
        </p:txBody>
      </p:sp>
      <p:sp>
        <p:nvSpPr>
          <p:cNvPr id="15" name="Rounded Rectangle 14"/>
          <p:cNvSpPr/>
          <p:nvPr/>
        </p:nvSpPr>
        <p:spPr>
          <a:xfrm>
            <a:off x="4360333" y="2070100"/>
            <a:ext cx="101600" cy="1016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6" name="TextBox 15"/>
          <p:cNvSpPr txBox="1"/>
          <p:nvPr/>
        </p:nvSpPr>
        <p:spPr>
          <a:xfrm>
            <a:off x="4563533" y="1854962"/>
            <a:ext cx="7628467" cy="628650"/>
          </a:xfrm>
          <a:prstGeom prst="rect">
            <a:avLst/>
          </a:prstGeom>
          <a:noFill/>
        </p:spPr>
        <p:txBody>
          <a:bodyPr wrap="square" lIns="0" rIns="0" tIns="0" bIns="0" anchor="t">
            <a:normAutofit/>
          </a:bodyPr>
          <a:lstStyle/>
          <a:p>
            <a:pPr algn="l"/>
            <a:r>
              <a:rPr sz="3300" b="1" i="0">
                <a:gradFill>
                  <a:gsLst>
                    <a:gs pos="0">
                      <a:srgbClr val="FFE9A8"/>
                    </a:gs>
                    <a:gs pos="55000">
                      <a:srgbClr val="FFDD57"/>
                    </a:gs>
                    <a:gs pos="100000">
                      <a:srgbClr val="F3A93B"/>
                    </a:gs>
                  </a:gsLst>
                  <a:lin ang="5400000" scaled="0"/>
                </a:gradFill>
                <a:latin typeface="Helvetica Neue"/>
              </a:rPr>
              <a:t>~12%</a:t>
            </a:r>
          </a:p>
        </p:txBody>
      </p:sp>
      <p:sp>
        <p:nvSpPr>
          <p:cNvPr id="17" name="TextBox 16"/>
          <p:cNvSpPr txBox="1"/>
          <p:nvPr/>
        </p:nvSpPr>
        <p:spPr>
          <a:xfrm>
            <a:off x="4563533" y="2488311"/>
            <a:ext cx="3064933" cy="328612"/>
          </a:xfrm>
          <a:prstGeom prst="rect">
            <a:avLst/>
          </a:prstGeom>
          <a:noFill/>
        </p:spPr>
        <p:txBody>
          <a:bodyPr wrap="square" lIns="0" rIns="0" tIns="0" bIns="0" anchor="t">
            <a:normAutofit/>
          </a:bodyPr>
          <a:lstStyle/>
          <a:p>
            <a:pPr algn="l">
              <a:lnSpc>
                <a:spcPct val="125000"/>
              </a:lnSpc>
            </a:pPr>
            <a:r>
              <a:rPr sz="1150" b="0" i="0" spc="50">
                <a:solidFill>
                  <a:srgbClr val="8A96A8"/>
                </a:solidFill>
                <a:latin typeface="Helvetica Neue"/>
              </a:rPr>
              <a:t>Mục tiêu trung bình</a:t>
            </a:r>
          </a:p>
        </p:txBody>
      </p:sp>
      <p:cxnSp>
        <p:nvCxnSpPr>
          <p:cNvPr id="18" name="Connector 17"/>
          <p:cNvCxnSpPr/>
          <p:nvPr/>
        </p:nvCxnSpPr>
        <p:spPr>
          <a:xfrm>
            <a:off x="4334933" y="1981200"/>
            <a:ext cx="0" cy="6604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7882467" y="2070100"/>
            <a:ext cx="101600" cy="10160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0" name="TextBox 19"/>
          <p:cNvSpPr txBox="1"/>
          <p:nvPr/>
        </p:nvSpPr>
        <p:spPr>
          <a:xfrm>
            <a:off x="8085667" y="1854962"/>
            <a:ext cx="4106333" cy="628650"/>
          </a:xfrm>
          <a:prstGeom prst="rect">
            <a:avLst/>
          </a:prstGeom>
          <a:noFill/>
        </p:spPr>
        <p:txBody>
          <a:bodyPr wrap="square" lIns="0" rIns="0" tIns="0" bIns="0" anchor="t">
            <a:normAutofit/>
          </a:bodyPr>
          <a:lstStyle/>
          <a:p>
            <a:pPr algn="l"/>
            <a:r>
              <a:rPr sz="3300" b="1" i="0">
                <a:solidFill>
                  <a:srgbClr val="34D399"/>
                </a:solidFill>
                <a:latin typeface="Helvetica Neue"/>
              </a:rPr>
              <a:t>20%</a:t>
            </a:r>
          </a:p>
        </p:txBody>
      </p:sp>
      <p:sp>
        <p:nvSpPr>
          <p:cNvPr id="21" name="TextBox 20"/>
          <p:cNvSpPr txBox="1"/>
          <p:nvPr/>
        </p:nvSpPr>
        <p:spPr>
          <a:xfrm>
            <a:off x="8085667" y="2488311"/>
            <a:ext cx="3064933" cy="328612"/>
          </a:xfrm>
          <a:prstGeom prst="rect">
            <a:avLst/>
          </a:prstGeom>
          <a:noFill/>
        </p:spPr>
        <p:txBody>
          <a:bodyPr wrap="square" lIns="0" rIns="0" tIns="0" bIns="0" anchor="t">
            <a:normAutofit/>
          </a:bodyPr>
          <a:lstStyle/>
          <a:p>
            <a:pPr algn="l">
              <a:lnSpc>
                <a:spcPct val="125000"/>
              </a:lnSpc>
            </a:pPr>
            <a:r>
              <a:rPr sz="1150" b="0" i="0" spc="50">
                <a:solidFill>
                  <a:srgbClr val="8A96A8"/>
                </a:solidFill>
                <a:latin typeface="Helvetica Neue"/>
              </a:rPr>
              <a:t>Tháng đỉnh</a:t>
            </a:r>
          </a:p>
        </p:txBody>
      </p:sp>
      <p:cxnSp>
        <p:nvCxnSpPr>
          <p:cNvPr id="22" name="Connector 21"/>
          <p:cNvCxnSpPr/>
          <p:nvPr/>
        </p:nvCxnSpPr>
        <p:spPr>
          <a:xfrm>
            <a:off x="7857067" y="1981200"/>
            <a:ext cx="0" cy="6604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812800" y="2794000"/>
            <a:ext cx="10566400" cy="2540000"/>
          </a:xfrm>
          <a:prstGeom prst="roundRect">
            <a:avLst>
              <a:gd name="adj" fmla="val 7000"/>
            </a:avLst>
          </a:prstGeom>
          <a:solidFill>
            <a:srgbClr val="0F1119"/>
          </a:solidFill>
          <a:ln w="12700">
            <a:solidFill>
              <a:srgbClr val="1B1F2B"/>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24" name="Connector 23"/>
          <p:cNvCxnSpPr/>
          <p:nvPr/>
        </p:nvCxnSpPr>
        <p:spPr>
          <a:xfrm>
            <a:off x="901700" y="2882900"/>
            <a:ext cx="203200" cy="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25" name="Connector 24"/>
          <p:cNvCxnSpPr/>
          <p:nvPr/>
        </p:nvCxnSpPr>
        <p:spPr>
          <a:xfrm>
            <a:off x="901700" y="2882900"/>
            <a:ext cx="0" cy="20320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26" name="Connector 25"/>
          <p:cNvCxnSpPr/>
          <p:nvPr/>
        </p:nvCxnSpPr>
        <p:spPr>
          <a:xfrm flipH="1">
            <a:off x="11087100" y="2882900"/>
            <a:ext cx="203200" cy="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27" name="Connector 26"/>
          <p:cNvCxnSpPr/>
          <p:nvPr/>
        </p:nvCxnSpPr>
        <p:spPr>
          <a:xfrm>
            <a:off x="11290300" y="2882900"/>
            <a:ext cx="0" cy="20320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28" name="Connector 27"/>
          <p:cNvCxnSpPr/>
          <p:nvPr/>
        </p:nvCxnSpPr>
        <p:spPr>
          <a:xfrm>
            <a:off x="901700" y="5245100"/>
            <a:ext cx="203200" cy="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29" name="Connector 28"/>
          <p:cNvCxnSpPr/>
          <p:nvPr/>
        </p:nvCxnSpPr>
        <p:spPr>
          <a:xfrm flipV="1">
            <a:off x="901700" y="5041900"/>
            <a:ext cx="0" cy="20320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0" name="Connector 29"/>
          <p:cNvCxnSpPr/>
          <p:nvPr/>
        </p:nvCxnSpPr>
        <p:spPr>
          <a:xfrm flipH="1">
            <a:off x="11087100" y="5245100"/>
            <a:ext cx="203200" cy="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1" name="Connector 30"/>
          <p:cNvCxnSpPr/>
          <p:nvPr/>
        </p:nvCxnSpPr>
        <p:spPr>
          <a:xfrm flipV="1">
            <a:off x="11290300" y="5041900"/>
            <a:ext cx="0" cy="203200"/>
          </a:xfrm>
          <a:prstGeom prst="bentConnector3">
            <a:avLst/>
          </a:prstGeom>
          <a:ln w="2032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32" name="Connector 31"/>
          <p:cNvCxnSpPr/>
          <p:nvPr/>
        </p:nvCxnSpPr>
        <p:spPr>
          <a:xfrm>
            <a:off x="1447800" y="4754418"/>
            <a:ext cx="9779000" cy="0"/>
          </a:xfrm>
          <a:prstGeom prst="bentConnector3">
            <a:avLst/>
          </a:prstGeom>
          <a:ln w="10160">
            <a:solidFill>
              <a:srgbClr val="333B4F"/>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990600" y="4657644"/>
            <a:ext cx="431800" cy="257175"/>
          </a:xfrm>
          <a:prstGeom prst="rect">
            <a:avLst/>
          </a:prstGeom>
          <a:noFill/>
        </p:spPr>
        <p:txBody>
          <a:bodyPr wrap="square" lIns="0" rIns="0" tIns="0" bIns="0" anchor="t">
            <a:normAutofit/>
          </a:bodyPr>
          <a:lstStyle/>
          <a:p>
            <a:pPr algn="l">
              <a:lnSpc>
                <a:spcPct val="125000"/>
              </a:lnSpc>
            </a:pPr>
            <a:r>
              <a:rPr sz="900" b="0" i="0">
                <a:solidFill>
                  <a:srgbClr val="6E788C"/>
                </a:solidFill>
                <a:latin typeface="Menlo"/>
              </a:rPr>
              <a:t>4%</a:t>
            </a:r>
          </a:p>
        </p:txBody>
      </p:sp>
      <p:cxnSp>
        <p:nvCxnSpPr>
          <p:cNvPr id="34" name="Connector 33"/>
          <p:cNvCxnSpPr/>
          <p:nvPr/>
        </p:nvCxnSpPr>
        <p:spPr>
          <a:xfrm>
            <a:off x="1447800" y="4408055"/>
            <a:ext cx="9779000" cy="0"/>
          </a:xfrm>
          <a:prstGeom prst="bentConnector3">
            <a:avLst/>
          </a:prstGeom>
          <a:ln w="10160">
            <a:solidFill>
              <a:srgbClr val="333B4F"/>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90600" y="4311281"/>
            <a:ext cx="431800" cy="257175"/>
          </a:xfrm>
          <a:prstGeom prst="rect">
            <a:avLst/>
          </a:prstGeom>
          <a:noFill/>
        </p:spPr>
        <p:txBody>
          <a:bodyPr wrap="square" lIns="0" rIns="0" tIns="0" bIns="0" anchor="t">
            <a:normAutofit/>
          </a:bodyPr>
          <a:lstStyle/>
          <a:p>
            <a:pPr algn="l">
              <a:lnSpc>
                <a:spcPct val="125000"/>
              </a:lnSpc>
            </a:pPr>
            <a:r>
              <a:rPr sz="900" b="0" i="0">
                <a:solidFill>
                  <a:srgbClr val="6E788C"/>
                </a:solidFill>
                <a:latin typeface="Menlo"/>
              </a:rPr>
              <a:t>8%</a:t>
            </a:r>
          </a:p>
        </p:txBody>
      </p:sp>
      <p:cxnSp>
        <p:nvCxnSpPr>
          <p:cNvPr id="36" name="Connector 35"/>
          <p:cNvCxnSpPr/>
          <p:nvPr/>
        </p:nvCxnSpPr>
        <p:spPr>
          <a:xfrm>
            <a:off x="1447800" y="4061691"/>
            <a:ext cx="9779000" cy="0"/>
          </a:xfrm>
          <a:prstGeom prst="bentConnector3">
            <a:avLst/>
          </a:prstGeom>
          <a:ln w="10160">
            <a:solidFill>
              <a:srgbClr val="333B4F"/>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990600" y="3964917"/>
            <a:ext cx="431800" cy="257175"/>
          </a:xfrm>
          <a:prstGeom prst="rect">
            <a:avLst/>
          </a:prstGeom>
          <a:noFill/>
        </p:spPr>
        <p:txBody>
          <a:bodyPr wrap="square" lIns="0" rIns="0" tIns="0" bIns="0" anchor="t">
            <a:normAutofit/>
          </a:bodyPr>
          <a:lstStyle/>
          <a:p>
            <a:pPr algn="l">
              <a:lnSpc>
                <a:spcPct val="125000"/>
              </a:lnSpc>
            </a:pPr>
            <a:r>
              <a:rPr sz="900" b="0" i="0">
                <a:solidFill>
                  <a:srgbClr val="6E788C"/>
                </a:solidFill>
                <a:latin typeface="Menlo"/>
              </a:rPr>
              <a:t>12%</a:t>
            </a:r>
          </a:p>
        </p:txBody>
      </p:sp>
      <p:cxnSp>
        <p:nvCxnSpPr>
          <p:cNvPr id="38" name="Connector 37"/>
          <p:cNvCxnSpPr/>
          <p:nvPr/>
        </p:nvCxnSpPr>
        <p:spPr>
          <a:xfrm>
            <a:off x="1447800" y="3715327"/>
            <a:ext cx="9779000" cy="0"/>
          </a:xfrm>
          <a:prstGeom prst="bentConnector3">
            <a:avLst/>
          </a:prstGeom>
          <a:ln w="10160">
            <a:solidFill>
              <a:srgbClr val="333B4F"/>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90600" y="3618553"/>
            <a:ext cx="431800" cy="257175"/>
          </a:xfrm>
          <a:prstGeom prst="rect">
            <a:avLst/>
          </a:prstGeom>
          <a:noFill/>
        </p:spPr>
        <p:txBody>
          <a:bodyPr wrap="square" lIns="0" rIns="0" tIns="0" bIns="0" anchor="t">
            <a:normAutofit/>
          </a:bodyPr>
          <a:lstStyle/>
          <a:p>
            <a:pPr algn="l">
              <a:lnSpc>
                <a:spcPct val="125000"/>
              </a:lnSpc>
            </a:pPr>
            <a:r>
              <a:rPr sz="900" b="0" i="0">
                <a:solidFill>
                  <a:srgbClr val="6E788C"/>
                </a:solidFill>
                <a:latin typeface="Menlo"/>
              </a:rPr>
              <a:t>16%</a:t>
            </a:r>
          </a:p>
        </p:txBody>
      </p:sp>
      <p:cxnSp>
        <p:nvCxnSpPr>
          <p:cNvPr id="40" name="Connector 39"/>
          <p:cNvCxnSpPr/>
          <p:nvPr/>
        </p:nvCxnSpPr>
        <p:spPr>
          <a:xfrm>
            <a:off x="1447800" y="3368964"/>
            <a:ext cx="9779000" cy="0"/>
          </a:xfrm>
          <a:prstGeom prst="bentConnector3">
            <a:avLst/>
          </a:prstGeom>
          <a:ln w="10160">
            <a:solidFill>
              <a:srgbClr val="333B4F"/>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990600" y="3272190"/>
            <a:ext cx="431800" cy="257175"/>
          </a:xfrm>
          <a:prstGeom prst="rect">
            <a:avLst/>
          </a:prstGeom>
          <a:noFill/>
        </p:spPr>
        <p:txBody>
          <a:bodyPr wrap="square" lIns="0" rIns="0" tIns="0" bIns="0" anchor="t">
            <a:normAutofit/>
          </a:bodyPr>
          <a:lstStyle/>
          <a:p>
            <a:pPr algn="l">
              <a:lnSpc>
                <a:spcPct val="125000"/>
              </a:lnSpc>
            </a:pPr>
            <a:r>
              <a:rPr sz="900" b="0" i="0">
                <a:solidFill>
                  <a:srgbClr val="6E788C"/>
                </a:solidFill>
                <a:latin typeface="Menlo"/>
              </a:rPr>
              <a:t>20%</a:t>
            </a:r>
          </a:p>
        </p:txBody>
      </p:sp>
      <p:sp>
        <p:nvSpPr>
          <p:cNvPr id="42" name="TextBox 41"/>
          <p:cNvSpPr txBox="1"/>
          <p:nvPr/>
        </p:nvSpPr>
        <p:spPr>
          <a:xfrm>
            <a:off x="1270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Th01</a:t>
            </a:r>
          </a:p>
        </p:txBody>
      </p:sp>
      <p:sp>
        <p:nvSpPr>
          <p:cNvPr id="43" name="TextBox 42"/>
          <p:cNvSpPr txBox="1"/>
          <p:nvPr/>
        </p:nvSpPr>
        <p:spPr>
          <a:xfrm>
            <a:off x="2159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Th02</a:t>
            </a:r>
          </a:p>
        </p:txBody>
      </p:sp>
      <p:sp>
        <p:nvSpPr>
          <p:cNvPr id="44" name="TextBox 43"/>
          <p:cNvSpPr txBox="1"/>
          <p:nvPr/>
        </p:nvSpPr>
        <p:spPr>
          <a:xfrm>
            <a:off x="3048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Th03</a:t>
            </a:r>
          </a:p>
        </p:txBody>
      </p:sp>
      <p:sp>
        <p:nvSpPr>
          <p:cNvPr id="45" name="TextBox 44"/>
          <p:cNvSpPr txBox="1"/>
          <p:nvPr/>
        </p:nvSpPr>
        <p:spPr>
          <a:xfrm>
            <a:off x="3937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Th04</a:t>
            </a:r>
          </a:p>
        </p:txBody>
      </p:sp>
      <p:sp>
        <p:nvSpPr>
          <p:cNvPr id="46" name="TextBox 45"/>
          <p:cNvSpPr txBox="1"/>
          <p:nvPr/>
        </p:nvSpPr>
        <p:spPr>
          <a:xfrm>
            <a:off x="4826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Th05</a:t>
            </a:r>
          </a:p>
        </p:txBody>
      </p:sp>
      <p:sp>
        <p:nvSpPr>
          <p:cNvPr id="47" name="TextBox 46"/>
          <p:cNvSpPr txBox="1"/>
          <p:nvPr/>
        </p:nvSpPr>
        <p:spPr>
          <a:xfrm>
            <a:off x="5715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Th06</a:t>
            </a:r>
          </a:p>
        </p:txBody>
      </p:sp>
      <p:sp>
        <p:nvSpPr>
          <p:cNvPr id="48" name="TextBox 47"/>
          <p:cNvSpPr txBox="1"/>
          <p:nvPr/>
        </p:nvSpPr>
        <p:spPr>
          <a:xfrm>
            <a:off x="6604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Th07</a:t>
            </a:r>
          </a:p>
        </p:txBody>
      </p:sp>
      <p:sp>
        <p:nvSpPr>
          <p:cNvPr id="49" name="TextBox 48"/>
          <p:cNvSpPr txBox="1"/>
          <p:nvPr/>
        </p:nvSpPr>
        <p:spPr>
          <a:xfrm>
            <a:off x="7493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Th08</a:t>
            </a:r>
          </a:p>
        </p:txBody>
      </p:sp>
      <p:sp>
        <p:nvSpPr>
          <p:cNvPr id="50" name="TextBox 49"/>
          <p:cNvSpPr txBox="1"/>
          <p:nvPr/>
        </p:nvSpPr>
        <p:spPr>
          <a:xfrm>
            <a:off x="8382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Th09</a:t>
            </a:r>
          </a:p>
        </p:txBody>
      </p:sp>
      <p:sp>
        <p:nvSpPr>
          <p:cNvPr id="51" name="TextBox 50"/>
          <p:cNvSpPr txBox="1"/>
          <p:nvPr/>
        </p:nvSpPr>
        <p:spPr>
          <a:xfrm>
            <a:off x="9271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Th10</a:t>
            </a:r>
          </a:p>
        </p:txBody>
      </p:sp>
      <p:sp>
        <p:nvSpPr>
          <p:cNvPr id="52" name="TextBox 51"/>
          <p:cNvSpPr txBox="1"/>
          <p:nvPr/>
        </p:nvSpPr>
        <p:spPr>
          <a:xfrm>
            <a:off x="10160000"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Th11</a:t>
            </a:r>
          </a:p>
        </p:txBody>
      </p:sp>
      <p:sp>
        <p:nvSpPr>
          <p:cNvPr id="53" name="TextBox 52"/>
          <p:cNvSpPr txBox="1"/>
          <p:nvPr/>
        </p:nvSpPr>
        <p:spPr>
          <a:xfrm>
            <a:off x="10893552" y="5010912"/>
            <a:ext cx="406400" cy="228600"/>
          </a:xfrm>
          <a:prstGeom prst="rect">
            <a:avLst/>
          </a:prstGeom>
          <a:noFill/>
        </p:spPr>
        <p:txBody>
          <a:bodyPr wrap="square" lIns="0" rIns="0" tIns="0" bIns="0" anchor="t">
            <a:normAutofit/>
          </a:bodyPr>
          <a:lstStyle/>
          <a:p>
            <a:pPr algn="ctr">
              <a:lnSpc>
                <a:spcPct val="125000"/>
              </a:lnSpc>
            </a:pPr>
            <a:r>
              <a:rPr sz="800" b="0" i="0">
                <a:solidFill>
                  <a:srgbClr val="6E788C"/>
                </a:solidFill>
                <a:latin typeface="Menlo"/>
              </a:rPr>
              <a:t>Th12</a:t>
            </a:r>
          </a:p>
        </p:txBody>
      </p:sp>
      <p:cxnSp>
        <p:nvCxnSpPr>
          <p:cNvPr id="54" name="Connector 53"/>
          <p:cNvCxnSpPr/>
          <p:nvPr/>
        </p:nvCxnSpPr>
        <p:spPr>
          <a:xfrm flipV="1">
            <a:off x="1447800" y="3368964"/>
            <a:ext cx="889000" cy="173181"/>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55" name="Connector 54"/>
          <p:cNvCxnSpPr/>
          <p:nvPr/>
        </p:nvCxnSpPr>
        <p:spPr>
          <a:xfrm flipV="1">
            <a:off x="2336800" y="3195782"/>
            <a:ext cx="889000" cy="173182"/>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56" name="Connector 55"/>
          <p:cNvCxnSpPr/>
          <p:nvPr/>
        </p:nvCxnSpPr>
        <p:spPr>
          <a:xfrm>
            <a:off x="3225800" y="3195782"/>
            <a:ext cx="889000" cy="259773"/>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57" name="Connector 56"/>
          <p:cNvCxnSpPr/>
          <p:nvPr/>
        </p:nvCxnSpPr>
        <p:spPr>
          <a:xfrm>
            <a:off x="4114800" y="3455555"/>
            <a:ext cx="889000" cy="173181"/>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58" name="Connector 57"/>
          <p:cNvCxnSpPr/>
          <p:nvPr/>
        </p:nvCxnSpPr>
        <p:spPr>
          <a:xfrm flipV="1">
            <a:off x="5003800" y="3542145"/>
            <a:ext cx="889000" cy="86591"/>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59" name="Connector 58"/>
          <p:cNvCxnSpPr/>
          <p:nvPr/>
        </p:nvCxnSpPr>
        <p:spPr>
          <a:xfrm flipV="1">
            <a:off x="5892800" y="3368964"/>
            <a:ext cx="889000" cy="173181"/>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60" name="Connector 59"/>
          <p:cNvCxnSpPr/>
          <p:nvPr/>
        </p:nvCxnSpPr>
        <p:spPr>
          <a:xfrm>
            <a:off x="6781800" y="3368964"/>
            <a:ext cx="889000" cy="86591"/>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61" name="Connector 60"/>
          <p:cNvCxnSpPr/>
          <p:nvPr/>
        </p:nvCxnSpPr>
        <p:spPr>
          <a:xfrm>
            <a:off x="7670800" y="3455555"/>
            <a:ext cx="889000" cy="86590"/>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62" name="Connector 61"/>
          <p:cNvCxnSpPr/>
          <p:nvPr/>
        </p:nvCxnSpPr>
        <p:spPr>
          <a:xfrm flipV="1">
            <a:off x="8559800" y="3455555"/>
            <a:ext cx="889000" cy="86590"/>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63" name="Connector 62"/>
          <p:cNvCxnSpPr/>
          <p:nvPr/>
        </p:nvCxnSpPr>
        <p:spPr>
          <a:xfrm flipV="1">
            <a:off x="9448800" y="3368964"/>
            <a:ext cx="889000" cy="86591"/>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cxnSp>
        <p:nvCxnSpPr>
          <p:cNvPr id="64" name="Connector 63"/>
          <p:cNvCxnSpPr/>
          <p:nvPr/>
        </p:nvCxnSpPr>
        <p:spPr>
          <a:xfrm flipV="1">
            <a:off x="10337800" y="3195782"/>
            <a:ext cx="889000" cy="173182"/>
          </a:xfrm>
          <a:prstGeom prst="bentConnector3">
            <a:avLst/>
          </a:prstGeom>
          <a:ln w="30480">
            <a:solidFill>
              <a:srgbClr val="34D399"/>
            </a:solidFill>
          </a:ln>
          <a:effectLst/>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a:off x="1419860" y="3514205"/>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6" name="Rounded Rectangle 65"/>
          <p:cNvSpPr/>
          <p:nvPr/>
        </p:nvSpPr>
        <p:spPr>
          <a:xfrm>
            <a:off x="2308860" y="3341024"/>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7" name="Rounded Rectangle 66"/>
          <p:cNvSpPr/>
          <p:nvPr/>
        </p:nvSpPr>
        <p:spPr>
          <a:xfrm>
            <a:off x="3197860" y="3167842"/>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8" name="Rounded Rectangle 67"/>
          <p:cNvSpPr/>
          <p:nvPr/>
        </p:nvSpPr>
        <p:spPr>
          <a:xfrm>
            <a:off x="4086860" y="3427615"/>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69" name="Rounded Rectangle 68"/>
          <p:cNvSpPr/>
          <p:nvPr/>
        </p:nvSpPr>
        <p:spPr>
          <a:xfrm>
            <a:off x="4975860" y="3600796"/>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0" name="Rounded Rectangle 69"/>
          <p:cNvSpPr/>
          <p:nvPr/>
        </p:nvSpPr>
        <p:spPr>
          <a:xfrm>
            <a:off x="5864860" y="3514205"/>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1" name="Rounded Rectangle 70"/>
          <p:cNvSpPr/>
          <p:nvPr/>
        </p:nvSpPr>
        <p:spPr>
          <a:xfrm>
            <a:off x="6753860" y="3341024"/>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2" name="Rounded Rectangle 71"/>
          <p:cNvSpPr/>
          <p:nvPr/>
        </p:nvSpPr>
        <p:spPr>
          <a:xfrm>
            <a:off x="7642860" y="3427615"/>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3" name="Rounded Rectangle 72"/>
          <p:cNvSpPr/>
          <p:nvPr/>
        </p:nvSpPr>
        <p:spPr>
          <a:xfrm>
            <a:off x="8531860" y="3514205"/>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4" name="Rounded Rectangle 73"/>
          <p:cNvSpPr/>
          <p:nvPr/>
        </p:nvSpPr>
        <p:spPr>
          <a:xfrm>
            <a:off x="9420860" y="3427615"/>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5" name="Rounded Rectangle 74"/>
          <p:cNvSpPr/>
          <p:nvPr/>
        </p:nvSpPr>
        <p:spPr>
          <a:xfrm>
            <a:off x="10309860" y="3341024"/>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76" name="Rounded Rectangle 75"/>
          <p:cNvSpPr/>
          <p:nvPr/>
        </p:nvSpPr>
        <p:spPr>
          <a:xfrm>
            <a:off x="11198860" y="3167842"/>
            <a:ext cx="55880" cy="5588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77" name="Connector 76"/>
          <p:cNvCxnSpPr/>
          <p:nvPr/>
        </p:nvCxnSpPr>
        <p:spPr>
          <a:xfrm flipV="1">
            <a:off x="1447800" y="3975100"/>
            <a:ext cx="889000" cy="86591"/>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78" name="Connector 77"/>
          <p:cNvCxnSpPr/>
          <p:nvPr/>
        </p:nvCxnSpPr>
        <p:spPr>
          <a:xfrm flipV="1">
            <a:off x="2336800" y="3801918"/>
            <a:ext cx="889000" cy="173182"/>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79" name="Connector 78"/>
          <p:cNvCxnSpPr/>
          <p:nvPr/>
        </p:nvCxnSpPr>
        <p:spPr>
          <a:xfrm>
            <a:off x="3225800" y="3801918"/>
            <a:ext cx="889000" cy="173182"/>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0" name="Connector 79"/>
          <p:cNvCxnSpPr/>
          <p:nvPr/>
        </p:nvCxnSpPr>
        <p:spPr>
          <a:xfrm>
            <a:off x="4114800" y="3975100"/>
            <a:ext cx="889000" cy="173182"/>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1" name="Connector 80"/>
          <p:cNvCxnSpPr/>
          <p:nvPr/>
        </p:nvCxnSpPr>
        <p:spPr>
          <a:xfrm flipV="1">
            <a:off x="5003800" y="4061691"/>
            <a:ext cx="889000" cy="86591"/>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2" name="Connector 81"/>
          <p:cNvCxnSpPr/>
          <p:nvPr/>
        </p:nvCxnSpPr>
        <p:spPr>
          <a:xfrm flipV="1">
            <a:off x="5892800" y="3975100"/>
            <a:ext cx="889000" cy="86591"/>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3" name="Connector 82"/>
          <p:cNvCxnSpPr/>
          <p:nvPr/>
        </p:nvCxnSpPr>
        <p:spPr>
          <a:xfrm flipV="1">
            <a:off x="6781800" y="3888509"/>
            <a:ext cx="889000" cy="86591"/>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4" name="Connector 83"/>
          <p:cNvCxnSpPr/>
          <p:nvPr/>
        </p:nvCxnSpPr>
        <p:spPr>
          <a:xfrm>
            <a:off x="7670800" y="3888509"/>
            <a:ext cx="889000" cy="173182"/>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5" name="Connector 84"/>
          <p:cNvCxnSpPr/>
          <p:nvPr/>
        </p:nvCxnSpPr>
        <p:spPr>
          <a:xfrm flipV="1">
            <a:off x="8559800" y="3975100"/>
            <a:ext cx="889000" cy="86591"/>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6" name="Connector 85"/>
          <p:cNvCxnSpPr/>
          <p:nvPr/>
        </p:nvCxnSpPr>
        <p:spPr>
          <a:xfrm flipV="1">
            <a:off x="9448800" y="3888509"/>
            <a:ext cx="889000" cy="86591"/>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cxnSp>
        <p:nvCxnSpPr>
          <p:cNvPr id="87" name="Connector 86"/>
          <p:cNvCxnSpPr/>
          <p:nvPr/>
        </p:nvCxnSpPr>
        <p:spPr>
          <a:xfrm flipV="1">
            <a:off x="10337800" y="3715327"/>
            <a:ext cx="889000" cy="173182"/>
          </a:xfrm>
          <a:prstGeom prst="bentConnector3">
            <a:avLst/>
          </a:prstGeom>
          <a:ln w="30480">
            <a:solidFill>
              <a:srgbClr val="FFDD57"/>
            </a:solidFill>
          </a:ln>
          <a:effectLst/>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a:off x="1419860" y="4033751"/>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89" name="Rounded Rectangle 88"/>
          <p:cNvSpPr/>
          <p:nvPr/>
        </p:nvSpPr>
        <p:spPr>
          <a:xfrm>
            <a:off x="2308860" y="3947160"/>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0" name="Rounded Rectangle 89"/>
          <p:cNvSpPr/>
          <p:nvPr/>
        </p:nvSpPr>
        <p:spPr>
          <a:xfrm>
            <a:off x="3197860" y="3773978"/>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1" name="Rounded Rectangle 90"/>
          <p:cNvSpPr/>
          <p:nvPr/>
        </p:nvSpPr>
        <p:spPr>
          <a:xfrm>
            <a:off x="4086860" y="3947160"/>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2" name="Rounded Rectangle 91"/>
          <p:cNvSpPr/>
          <p:nvPr/>
        </p:nvSpPr>
        <p:spPr>
          <a:xfrm>
            <a:off x="4975860" y="4120342"/>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3" name="Rounded Rectangle 92"/>
          <p:cNvSpPr/>
          <p:nvPr/>
        </p:nvSpPr>
        <p:spPr>
          <a:xfrm>
            <a:off x="5864860" y="4033751"/>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4" name="Rounded Rectangle 93"/>
          <p:cNvSpPr/>
          <p:nvPr/>
        </p:nvSpPr>
        <p:spPr>
          <a:xfrm>
            <a:off x="6753860" y="3947160"/>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5" name="Rounded Rectangle 94"/>
          <p:cNvSpPr/>
          <p:nvPr/>
        </p:nvSpPr>
        <p:spPr>
          <a:xfrm>
            <a:off x="7642860" y="3860569"/>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6" name="Rounded Rectangle 95"/>
          <p:cNvSpPr/>
          <p:nvPr/>
        </p:nvSpPr>
        <p:spPr>
          <a:xfrm>
            <a:off x="8531860" y="4033751"/>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7" name="Rounded Rectangle 96"/>
          <p:cNvSpPr/>
          <p:nvPr/>
        </p:nvSpPr>
        <p:spPr>
          <a:xfrm>
            <a:off x="9420860" y="3947160"/>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8" name="Rounded Rectangle 97"/>
          <p:cNvSpPr/>
          <p:nvPr/>
        </p:nvSpPr>
        <p:spPr>
          <a:xfrm>
            <a:off x="10309860" y="3860569"/>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99" name="Rounded Rectangle 98"/>
          <p:cNvSpPr/>
          <p:nvPr/>
        </p:nvSpPr>
        <p:spPr>
          <a:xfrm>
            <a:off x="11198860" y="3687387"/>
            <a:ext cx="55880" cy="5588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cxnSp>
        <p:nvCxnSpPr>
          <p:cNvPr id="100" name="Connector 99"/>
          <p:cNvCxnSpPr/>
          <p:nvPr/>
        </p:nvCxnSpPr>
        <p:spPr>
          <a:xfrm flipV="1">
            <a:off x="1447800" y="4711123"/>
            <a:ext cx="889000" cy="43295"/>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1" name="Connector 100"/>
          <p:cNvCxnSpPr/>
          <p:nvPr/>
        </p:nvCxnSpPr>
        <p:spPr>
          <a:xfrm flipV="1">
            <a:off x="2336800" y="4667827"/>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2" name="Connector 101"/>
          <p:cNvCxnSpPr/>
          <p:nvPr/>
        </p:nvCxnSpPr>
        <p:spPr>
          <a:xfrm>
            <a:off x="3225800" y="4667827"/>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3" name="Connector 102"/>
          <p:cNvCxnSpPr/>
          <p:nvPr/>
        </p:nvCxnSpPr>
        <p:spPr>
          <a:xfrm flipV="1">
            <a:off x="4114800" y="4667827"/>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4" name="Connector 103"/>
          <p:cNvCxnSpPr/>
          <p:nvPr/>
        </p:nvCxnSpPr>
        <p:spPr>
          <a:xfrm>
            <a:off x="5003800" y="4667827"/>
            <a:ext cx="889000" cy="86591"/>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5" name="Connector 104"/>
          <p:cNvCxnSpPr/>
          <p:nvPr/>
        </p:nvCxnSpPr>
        <p:spPr>
          <a:xfrm flipV="1">
            <a:off x="5892800" y="4711123"/>
            <a:ext cx="889000" cy="43295"/>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6" name="Connector 105"/>
          <p:cNvCxnSpPr/>
          <p:nvPr/>
        </p:nvCxnSpPr>
        <p:spPr>
          <a:xfrm flipV="1">
            <a:off x="6781800" y="4667827"/>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7" name="Connector 106"/>
          <p:cNvCxnSpPr/>
          <p:nvPr/>
        </p:nvCxnSpPr>
        <p:spPr>
          <a:xfrm>
            <a:off x="7670800" y="4667827"/>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8" name="Connector 107"/>
          <p:cNvCxnSpPr/>
          <p:nvPr/>
        </p:nvCxnSpPr>
        <p:spPr>
          <a:xfrm flipV="1">
            <a:off x="8559800" y="4667827"/>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09" name="Connector 108"/>
          <p:cNvCxnSpPr/>
          <p:nvPr/>
        </p:nvCxnSpPr>
        <p:spPr>
          <a:xfrm flipV="1">
            <a:off x="9448800" y="4624532"/>
            <a:ext cx="889000" cy="43295"/>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cxnSp>
        <p:nvCxnSpPr>
          <p:cNvPr id="110" name="Connector 109"/>
          <p:cNvCxnSpPr/>
          <p:nvPr/>
        </p:nvCxnSpPr>
        <p:spPr>
          <a:xfrm flipV="1">
            <a:off x="10337800" y="4581236"/>
            <a:ext cx="889000" cy="43296"/>
          </a:xfrm>
          <a:prstGeom prst="bentConnector3">
            <a:avLst/>
          </a:prstGeom>
          <a:ln w="30480">
            <a:solidFill>
              <a:srgbClr val="60A5FA"/>
            </a:solidFill>
          </a:ln>
          <a:effectLst/>
        </p:spPr>
        <p:style>
          <a:lnRef idx="2">
            <a:schemeClr val="accent1"/>
          </a:lnRef>
          <a:fillRef idx="0">
            <a:schemeClr val="accent1"/>
          </a:fillRef>
          <a:effectRef idx="1">
            <a:schemeClr val="accent1"/>
          </a:effectRef>
          <a:fontRef idx="minor">
            <a:schemeClr val="tx1"/>
          </a:fontRef>
        </p:style>
      </p:cxnSp>
      <p:sp>
        <p:nvSpPr>
          <p:cNvPr id="111" name="Rounded Rectangle 110"/>
          <p:cNvSpPr/>
          <p:nvPr/>
        </p:nvSpPr>
        <p:spPr>
          <a:xfrm>
            <a:off x="1419860" y="4726478"/>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2" name="Rounded Rectangle 111"/>
          <p:cNvSpPr/>
          <p:nvPr/>
        </p:nvSpPr>
        <p:spPr>
          <a:xfrm>
            <a:off x="2308860" y="4683183"/>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3" name="Rounded Rectangle 112"/>
          <p:cNvSpPr/>
          <p:nvPr/>
        </p:nvSpPr>
        <p:spPr>
          <a:xfrm>
            <a:off x="3197860" y="4639887"/>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4" name="Rounded Rectangle 113"/>
          <p:cNvSpPr/>
          <p:nvPr/>
        </p:nvSpPr>
        <p:spPr>
          <a:xfrm>
            <a:off x="4086860" y="4683183"/>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5" name="Rounded Rectangle 114"/>
          <p:cNvSpPr/>
          <p:nvPr/>
        </p:nvSpPr>
        <p:spPr>
          <a:xfrm>
            <a:off x="4975860" y="4639887"/>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6" name="Rounded Rectangle 115"/>
          <p:cNvSpPr/>
          <p:nvPr/>
        </p:nvSpPr>
        <p:spPr>
          <a:xfrm>
            <a:off x="5864860" y="4726478"/>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7" name="Rounded Rectangle 116"/>
          <p:cNvSpPr/>
          <p:nvPr/>
        </p:nvSpPr>
        <p:spPr>
          <a:xfrm>
            <a:off x="6753860" y="4683183"/>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8" name="Rounded Rectangle 117"/>
          <p:cNvSpPr/>
          <p:nvPr/>
        </p:nvSpPr>
        <p:spPr>
          <a:xfrm>
            <a:off x="7642860" y="4639887"/>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19" name="Rounded Rectangle 118"/>
          <p:cNvSpPr/>
          <p:nvPr/>
        </p:nvSpPr>
        <p:spPr>
          <a:xfrm>
            <a:off x="8531860" y="4683183"/>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0" name="Rounded Rectangle 119"/>
          <p:cNvSpPr/>
          <p:nvPr/>
        </p:nvSpPr>
        <p:spPr>
          <a:xfrm>
            <a:off x="9420860" y="4639887"/>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1" name="Rounded Rectangle 120"/>
          <p:cNvSpPr/>
          <p:nvPr/>
        </p:nvSpPr>
        <p:spPr>
          <a:xfrm>
            <a:off x="10309860" y="4596592"/>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2" name="Rounded Rectangle 121"/>
          <p:cNvSpPr/>
          <p:nvPr/>
        </p:nvSpPr>
        <p:spPr>
          <a:xfrm>
            <a:off x="11198860" y="4553296"/>
            <a:ext cx="55880" cy="5588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3" name="Rounded Rectangle 122"/>
          <p:cNvSpPr/>
          <p:nvPr/>
        </p:nvSpPr>
        <p:spPr>
          <a:xfrm>
            <a:off x="8128000" y="2984500"/>
            <a:ext cx="101600" cy="10160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4" name="TextBox 123"/>
          <p:cNvSpPr txBox="1"/>
          <p:nvPr/>
        </p:nvSpPr>
        <p:spPr>
          <a:xfrm>
            <a:off x="8305800" y="2923540"/>
            <a:ext cx="1016000" cy="285750"/>
          </a:xfrm>
          <a:prstGeom prst="rect">
            <a:avLst/>
          </a:prstGeom>
          <a:noFill/>
        </p:spPr>
        <p:txBody>
          <a:bodyPr wrap="square" lIns="0" rIns="0" tIns="0" bIns="0" anchor="t">
            <a:normAutofit/>
          </a:bodyPr>
          <a:lstStyle/>
          <a:p>
            <a:pPr algn="l">
              <a:lnSpc>
                <a:spcPct val="125000"/>
              </a:lnSpc>
            </a:pPr>
            <a:r>
              <a:rPr sz="1000" b="0" i="0">
                <a:solidFill>
                  <a:srgbClr val="8A96A8"/>
                </a:solidFill>
                <a:latin typeface="Helvetica Neue"/>
              </a:rPr>
              <a:t>Đỉnh</a:t>
            </a:r>
          </a:p>
        </p:txBody>
      </p:sp>
      <p:sp>
        <p:nvSpPr>
          <p:cNvPr id="125" name="Rounded Rectangle 124"/>
          <p:cNvSpPr/>
          <p:nvPr/>
        </p:nvSpPr>
        <p:spPr>
          <a:xfrm>
            <a:off x="9194800" y="2984500"/>
            <a:ext cx="101600" cy="101600"/>
          </a:xfrm>
          <a:prstGeom prst="roundRect">
            <a:avLst>
              <a:gd name="adj" fmla="val 50000"/>
            </a:avLst>
          </a:pr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6" name="TextBox 125"/>
          <p:cNvSpPr txBox="1"/>
          <p:nvPr/>
        </p:nvSpPr>
        <p:spPr>
          <a:xfrm>
            <a:off x="9372600" y="2923540"/>
            <a:ext cx="1016000" cy="285750"/>
          </a:xfrm>
          <a:prstGeom prst="rect">
            <a:avLst/>
          </a:prstGeom>
          <a:noFill/>
        </p:spPr>
        <p:txBody>
          <a:bodyPr wrap="square" lIns="0" rIns="0" tIns="0" bIns="0" anchor="t">
            <a:normAutofit/>
          </a:bodyPr>
          <a:lstStyle/>
          <a:p>
            <a:pPr algn="l">
              <a:lnSpc>
                <a:spcPct val="125000"/>
              </a:lnSpc>
            </a:pPr>
            <a:r>
              <a:rPr sz="1000" b="0" i="0">
                <a:solidFill>
                  <a:srgbClr val="8A96A8"/>
                </a:solidFill>
                <a:latin typeface="Helvetica Neue"/>
              </a:rPr>
              <a:t>Trung bình</a:t>
            </a:r>
          </a:p>
        </p:txBody>
      </p:sp>
      <p:sp>
        <p:nvSpPr>
          <p:cNvPr id="127" name="Rounded Rectangle 126"/>
          <p:cNvSpPr/>
          <p:nvPr/>
        </p:nvSpPr>
        <p:spPr>
          <a:xfrm>
            <a:off x="10261600" y="2984500"/>
            <a:ext cx="101600" cy="1016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28" name="TextBox 127"/>
          <p:cNvSpPr txBox="1"/>
          <p:nvPr/>
        </p:nvSpPr>
        <p:spPr>
          <a:xfrm>
            <a:off x="10439400" y="2923540"/>
            <a:ext cx="1016000" cy="285750"/>
          </a:xfrm>
          <a:prstGeom prst="rect">
            <a:avLst/>
          </a:prstGeom>
          <a:noFill/>
        </p:spPr>
        <p:txBody>
          <a:bodyPr wrap="square" lIns="0" rIns="0" tIns="0" bIns="0" anchor="t">
            <a:normAutofit/>
          </a:bodyPr>
          <a:lstStyle/>
          <a:p>
            <a:pPr algn="l">
              <a:lnSpc>
                <a:spcPct val="125000"/>
              </a:lnSpc>
            </a:pPr>
            <a:r>
              <a:rPr sz="1000" b="0" i="0">
                <a:solidFill>
                  <a:srgbClr val="8A96A8"/>
                </a:solidFill>
                <a:latin typeface="Helvetica Neue"/>
              </a:rPr>
              <a:t>Cơ sở</a:t>
            </a:r>
          </a:p>
        </p:txBody>
      </p:sp>
      <p:sp>
        <p:nvSpPr>
          <p:cNvPr id="129" name="TextBox 128"/>
          <p:cNvSpPr txBox="1"/>
          <p:nvPr/>
        </p:nvSpPr>
        <p:spPr>
          <a:xfrm>
            <a:off x="812800" y="5283454"/>
            <a:ext cx="10617200" cy="314325"/>
          </a:xfrm>
          <a:prstGeom prst="rect">
            <a:avLst/>
          </a:prstGeom>
          <a:noFill/>
        </p:spPr>
        <p:txBody>
          <a:bodyPr wrap="square" lIns="0" rIns="0" tIns="0" bIns="0" anchor="t">
            <a:normAutofit/>
          </a:bodyPr>
          <a:lstStyle/>
          <a:p>
            <a:pPr algn="l">
              <a:lnSpc>
                <a:spcPct val="125000"/>
              </a:lnSpc>
            </a:pPr>
            <a:r>
              <a:rPr sz="1100" b="0" i="1">
                <a:solidFill>
                  <a:srgbClr val="6E788C"/>
                </a:solidFill>
                <a:latin typeface="Helvetica Neue"/>
              </a:rPr>
              <a:t>Lợi suất mục tiêu 4–20% mỗi tháng. Lợi nhuận thay đổi theo điều kiện thị trường, biến động, thanh khoản và khả năng thích ứng của mô hình.</a:t>
            </a:r>
          </a:p>
        </p:txBody>
      </p: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20"/>
                                        <p:tgtEl>
                                          <p:spTgt spid="4"/>
                                        </p:tgtEl>
                                      </p:cBhvr>
                                    </p:animEffect>
                                  </p:childTnLst>
                                </p:cTn>
                              </p:par>
                              <p:par>
                                <p:cTn id="11" presetID="10" presetClass="entr" presetSubtype="0" fill="hold" grpId="0" nodeType="withEffect">
                                  <p:stCondLst>
                                    <p:cond delay="164"/>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20"/>
                                        <p:tgtEl>
                                          <p:spTgt spid="5"/>
                                        </p:tgtEl>
                                      </p:cBhvr>
                                    </p:animEffect>
                                  </p:childTnLst>
                                </p:cTn>
                              </p:par>
                              <p:par>
                                <p:cTn id="14" presetID="10" presetClass="entr" presetSubtype="0" fill="hold" grpId="0" nodeType="withEffect">
                                  <p:stCondLst>
                                    <p:cond delay="206"/>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20"/>
                                        <p:tgtEl>
                                          <p:spTgt spid="7"/>
                                        </p:tgtEl>
                                      </p:cBhvr>
                                    </p:animEffect>
                                  </p:childTnLst>
                                </p:cTn>
                              </p:par>
                              <p:par>
                                <p:cTn id="17" presetID="10" presetClass="entr" presetSubtype="0" fill="hold" grpId="0" nodeType="withEffect">
                                  <p:stCondLst>
                                    <p:cond delay="248"/>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20"/>
                                        <p:tgtEl>
                                          <p:spTgt spid="8"/>
                                        </p:tgtEl>
                                      </p:cBhvr>
                                    </p:animEffect>
                                  </p:childTnLst>
                                </p:cTn>
                              </p:par>
                              <p:par>
                                <p:cTn id="20" presetID="10" presetClass="entr" presetSubtype="0" fill="hold" grpId="0" nodeType="withEffect">
                                  <p:stCondLst>
                                    <p:cond delay="314"/>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80"/>
                                        <p:tgtEl>
                                          <p:spTgt spid="6"/>
                                        </p:tgtEl>
                                      </p:cBhvr>
                                    </p:animEffect>
                                    <p:animMotion origin="layout" path="M 0 0.045 L 0 0 E" pathEditMode="relative" rAng="0" ptsTypes="">
                                      <p:cBhvr additive="base">
                                        <p:cTn id="23" dur="680" fill="hold"/>
                                        <p:tgtEl>
                                          <p:spTgt spid="6"/>
                                        </p:tgtEl>
                                        <p:attrNameLst>
                                          <p:attrName>ppt_x</p:attrName>
                                          <p:attrName>ppt_y</p:attrName>
                                        </p:attrNameLst>
                                      </p:cBhvr>
                                      <p:rCtr x="0" y="0"/>
                                    </p:animMotion>
                                  </p:childTnLst>
                                </p:cTn>
                              </p:par>
                              <p:par>
                                <p:cTn id="24" presetID="10" presetClass="entr" presetSubtype="0" fill="hold" grpId="0" nodeType="withEffect">
                                  <p:stCondLst>
                                    <p:cond delay="464"/>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506"/>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20"/>
                                        <p:tgtEl>
                                          <p:spTgt spid="13"/>
                                        </p:tgtEl>
                                      </p:cBhvr>
                                    </p:animEffect>
                                  </p:childTnLst>
                                </p:cTn>
                              </p:par>
                              <p:par>
                                <p:cTn id="30" presetID="10" presetClass="entr" presetSubtype="0" fill="hold" grpId="0" nodeType="withEffect">
                                  <p:stCondLst>
                                    <p:cond delay="548"/>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20"/>
                                        <p:tgtEl>
                                          <p:spTgt spid="18"/>
                                        </p:tgtEl>
                                      </p:cBhvr>
                                    </p:animEffect>
                                  </p:childTnLst>
                                </p:cTn>
                              </p:par>
                              <p:par>
                                <p:cTn id="33" presetID="10" presetClass="entr" presetSubtype="0" fill="hold" grpId="0" nodeType="withEffect">
                                  <p:stCondLst>
                                    <p:cond delay="59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20"/>
                                        <p:tgtEl>
                                          <p:spTgt spid="15"/>
                                        </p:tgtEl>
                                      </p:cBhvr>
                                    </p:animEffect>
                                  </p:childTnLst>
                                </p:cTn>
                              </p:par>
                              <p:par>
                                <p:cTn id="36" presetID="10" presetClass="entr" presetSubtype="0" fill="hold" grpId="0" nodeType="withEffect">
                                  <p:stCondLst>
                                    <p:cond delay="632"/>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20"/>
                                        <p:tgtEl>
                                          <p:spTgt spid="16"/>
                                        </p:tgtEl>
                                      </p:cBhvr>
                                    </p:animEffect>
                                  </p:childTnLst>
                                </p:cTn>
                              </p:par>
                              <p:par>
                                <p:cTn id="39" presetID="10" presetClass="entr" presetSubtype="0" fill="hold" grpId="0" nodeType="withEffect">
                                  <p:stCondLst>
                                    <p:cond delay="674"/>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20"/>
                                        <p:tgtEl>
                                          <p:spTgt spid="22"/>
                                        </p:tgtEl>
                                      </p:cBhvr>
                                    </p:animEffect>
                                  </p:childTnLst>
                                </p:cTn>
                              </p:par>
                              <p:par>
                                <p:cTn id="42" presetID="10" presetClass="entr" presetSubtype="0" fill="hold" grpId="0" nodeType="withEffect">
                                  <p:stCondLst>
                                    <p:cond delay="716"/>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20"/>
                                        <p:tgtEl>
                                          <p:spTgt spid="19"/>
                                        </p:tgtEl>
                                      </p:cBhvr>
                                    </p:animEffect>
                                  </p:childTnLst>
                                </p:cTn>
                              </p:par>
                              <p:par>
                                <p:cTn id="45" presetID="10" presetClass="entr" presetSubtype="0" fill="hold" grpId="0" nodeType="withEffect">
                                  <p:stCondLst>
                                    <p:cond delay="758"/>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20"/>
                                        <p:tgtEl>
                                          <p:spTgt spid="20"/>
                                        </p:tgtEl>
                                      </p:cBhvr>
                                    </p:animEffect>
                                  </p:childTnLst>
                                </p:cTn>
                              </p:par>
                              <p:par>
                                <p:cTn id="48" presetID="10" presetClass="entr" presetSubtype="0" fill="hold" grpId="0" nodeType="withEffect">
                                  <p:stCondLst>
                                    <p:cond delay="761"/>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20"/>
                                        <p:tgtEl>
                                          <p:spTgt spid="14"/>
                                        </p:tgtEl>
                                      </p:cBhvr>
                                    </p:animEffect>
                                  </p:childTnLst>
                                </p:cTn>
                              </p:par>
                              <p:par>
                                <p:cTn id="51" presetID="10" presetClass="entr" presetSubtype="0" fill="hold" grpId="0" nodeType="withEffect">
                                  <p:stCondLst>
                                    <p:cond delay="803"/>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20"/>
                                        <p:tgtEl>
                                          <p:spTgt spid="17"/>
                                        </p:tgtEl>
                                      </p:cBhvr>
                                    </p:animEffect>
                                  </p:childTnLst>
                                </p:cTn>
                              </p:par>
                              <p:par>
                                <p:cTn id="54" presetID="10" presetClass="entr" presetSubtype="0" fill="hold" grpId="0" nodeType="withEffect">
                                  <p:stCondLst>
                                    <p:cond delay="845"/>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20"/>
                                        <p:tgtEl>
                                          <p:spTgt spid="21"/>
                                        </p:tgtEl>
                                      </p:cBhvr>
                                    </p:animEffect>
                                  </p:childTnLst>
                                </p:cTn>
                              </p:par>
                              <p:par>
                                <p:cTn id="57" presetID="10" presetClass="entr" presetSubtype="0" fill="hold" grpId="0" nodeType="withEffect">
                                  <p:stCondLst>
                                    <p:cond delay="953"/>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20"/>
                                        <p:tgtEl>
                                          <p:spTgt spid="23"/>
                                        </p:tgtEl>
                                      </p:cBhvr>
                                    </p:animEffect>
                                  </p:childTnLst>
                                </p:cTn>
                              </p:par>
                              <p:par>
                                <p:cTn id="60" presetID="10" presetClass="entr" presetSubtype="0" fill="hold" grpId="0" nodeType="withEffect">
                                  <p:stCondLst>
                                    <p:cond delay="995"/>
                                  </p:stCondLst>
                                  <p:childTnLst>
                                    <p:set>
                                      <p:cBhvr>
                                        <p:cTn id="61" dur="1" fill="hold">
                                          <p:stCondLst>
                                            <p:cond delay="0"/>
                                          </p:stCondLst>
                                        </p:cTn>
                                        <p:tgtEl>
                                          <p:spTgt spid="129"/>
                                        </p:tgtEl>
                                        <p:attrNameLst>
                                          <p:attrName>style.visibility</p:attrName>
                                        </p:attrNameLst>
                                      </p:cBhvr>
                                      <p:to>
                                        <p:strVal val="visible"/>
                                      </p:to>
                                    </p:set>
                                    <p:animEffect transition="in" filter="fade">
                                      <p:cBhvr>
                                        <p:cTn id="62" dur="520"/>
                                        <p:tgtEl>
                                          <p:spTgt spid="129"/>
                                        </p:tgtEl>
                                      </p:cBhvr>
                                    </p:animEffect>
                                  </p:childTnLst>
                                </p:cTn>
                              </p:par>
                              <p:par>
                                <p:cTn id="63" presetID="10" presetClass="entr" presetSubtype="0" fill="hold" grpId="0" nodeType="withEffect">
                                  <p:stCondLst>
                                    <p:cond delay="1037"/>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20"/>
                                        <p:tgtEl>
                                          <p:spTgt spid="24"/>
                                        </p:tgtEl>
                                      </p:cBhvr>
                                    </p:animEffect>
                                  </p:childTnLst>
                                </p:cTn>
                              </p:par>
                              <p:par>
                                <p:cTn id="66" presetID="10" presetClass="entr" presetSubtype="0" fill="hold" grpId="0" nodeType="withEffect">
                                  <p:stCondLst>
                                    <p:cond delay="1079"/>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20"/>
                                        <p:tgtEl>
                                          <p:spTgt spid="25"/>
                                        </p:tgtEl>
                                      </p:cBhvr>
                                    </p:animEffect>
                                  </p:childTnLst>
                                </p:cTn>
                              </p:par>
                              <p:par>
                                <p:cTn id="69" presetID="10" presetClass="entr" presetSubtype="0" fill="hold" grpId="0" nodeType="withEffect">
                                  <p:stCondLst>
                                    <p:cond delay="1121"/>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20"/>
                                        <p:tgtEl>
                                          <p:spTgt spid="29"/>
                                        </p:tgtEl>
                                      </p:cBhvr>
                                    </p:animEffect>
                                  </p:childTnLst>
                                </p:cTn>
                              </p:par>
                              <p:par>
                                <p:cTn id="72" presetID="10" presetClass="entr" presetSubtype="0" fill="hold" grpId="0" nodeType="withEffect">
                                  <p:stCondLst>
                                    <p:cond delay="1163"/>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20"/>
                                        <p:tgtEl>
                                          <p:spTgt spid="28"/>
                                        </p:tgtEl>
                                      </p:cBhvr>
                                    </p:animEffect>
                                  </p:childTnLst>
                                </p:cTn>
                              </p:par>
                              <p:par>
                                <p:cTn id="75" presetID="10" presetClass="entr" presetSubtype="0" fill="hold" grpId="0" nodeType="withEffect">
                                  <p:stCondLst>
                                    <p:cond delay="1205"/>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20"/>
                                        <p:tgtEl>
                                          <p:spTgt spid="41"/>
                                        </p:tgtEl>
                                      </p:cBhvr>
                                    </p:animEffect>
                                  </p:childTnLst>
                                </p:cTn>
                              </p:par>
                              <p:par>
                                <p:cTn id="78" presetID="10" presetClass="entr" presetSubtype="0" fill="hold" grpId="0" nodeType="withEffect">
                                  <p:stCondLst>
                                    <p:cond delay="1247"/>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20"/>
                                        <p:tgtEl>
                                          <p:spTgt spid="39"/>
                                        </p:tgtEl>
                                      </p:cBhvr>
                                    </p:animEffect>
                                  </p:childTnLst>
                                </p:cTn>
                              </p:par>
                              <p:par>
                                <p:cTn id="81" presetID="10" presetClass="entr" presetSubtype="0" fill="hold" grpId="0" nodeType="withEffect">
                                  <p:stCondLst>
                                    <p:cond delay="1289"/>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20"/>
                                        <p:tgtEl>
                                          <p:spTgt spid="37"/>
                                        </p:tgtEl>
                                      </p:cBhvr>
                                    </p:animEffect>
                                  </p:childTnLst>
                                </p:cTn>
                              </p:par>
                              <p:par>
                                <p:cTn id="84" presetID="10" presetClass="entr" presetSubtype="0" fill="hold" grpId="0" nodeType="withEffect">
                                  <p:stCondLst>
                                    <p:cond delay="1331"/>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20"/>
                                        <p:tgtEl>
                                          <p:spTgt spid="35"/>
                                        </p:tgtEl>
                                      </p:cBhvr>
                                    </p:animEffect>
                                  </p:childTnLst>
                                </p:cTn>
                              </p:par>
                              <p:par>
                                <p:cTn id="87" presetID="10" presetClass="entr" presetSubtype="0" fill="hold" grpId="0" nodeType="withEffect">
                                  <p:stCondLst>
                                    <p:cond delay="1373"/>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20"/>
                                        <p:tgtEl>
                                          <p:spTgt spid="33"/>
                                        </p:tgtEl>
                                      </p:cBhvr>
                                    </p:animEffect>
                                  </p:childTnLst>
                                </p:cTn>
                              </p:par>
                              <p:par>
                                <p:cTn id="90" presetID="10" presetClass="entr" presetSubtype="0" fill="hold" grpId="0" nodeType="withEffect">
                                  <p:stCondLst>
                                    <p:cond delay="1415"/>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20"/>
                                        <p:tgtEl>
                                          <p:spTgt spid="42"/>
                                        </p:tgtEl>
                                      </p:cBhvr>
                                    </p:animEffect>
                                  </p:childTnLst>
                                </p:cTn>
                              </p:par>
                              <p:par>
                                <p:cTn id="93" presetID="10" presetClass="entr" presetSubtype="0" fill="hold" grpId="0" nodeType="withEffect">
                                  <p:stCondLst>
                                    <p:cond delay="1457"/>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520"/>
                                        <p:tgtEl>
                                          <p:spTgt spid="65"/>
                                        </p:tgtEl>
                                      </p:cBhvr>
                                    </p:animEffect>
                                  </p:childTnLst>
                                </p:cTn>
                              </p:par>
                              <p:par>
                                <p:cTn id="96" presetID="10" presetClass="entr" presetSubtype="0" fill="hold" grpId="0" nodeType="withEffect">
                                  <p:stCondLst>
                                    <p:cond delay="1457"/>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520"/>
                                        <p:tgtEl>
                                          <p:spTgt spid="88"/>
                                        </p:tgtEl>
                                      </p:cBhvr>
                                    </p:animEffect>
                                  </p:childTnLst>
                                </p:cTn>
                              </p:par>
                              <p:par>
                                <p:cTn id="99" presetID="10" presetClass="entr" presetSubtype="0" fill="hold" grpId="0" nodeType="withEffect">
                                  <p:stCondLst>
                                    <p:cond delay="1457"/>
                                  </p:stCondLst>
                                  <p:childTnLst>
                                    <p:set>
                                      <p:cBhvr>
                                        <p:cTn id="100" dur="1" fill="hold">
                                          <p:stCondLst>
                                            <p:cond delay="0"/>
                                          </p:stCondLst>
                                        </p:cTn>
                                        <p:tgtEl>
                                          <p:spTgt spid="111"/>
                                        </p:tgtEl>
                                        <p:attrNameLst>
                                          <p:attrName>style.visibility</p:attrName>
                                        </p:attrNameLst>
                                      </p:cBhvr>
                                      <p:to>
                                        <p:strVal val="visible"/>
                                      </p:to>
                                    </p:set>
                                    <p:animEffect transition="in" filter="fade">
                                      <p:cBhvr>
                                        <p:cTn id="101" dur="520"/>
                                        <p:tgtEl>
                                          <p:spTgt spid="111"/>
                                        </p:tgtEl>
                                      </p:cBhvr>
                                    </p:animEffect>
                                  </p:childTnLst>
                                </p:cTn>
                              </p:par>
                              <p:par>
                                <p:cTn id="102" presetID="10" presetClass="entr" presetSubtype="0" fill="hold" grpId="0" nodeType="withEffect">
                                  <p:stCondLst>
                                    <p:cond delay="1457"/>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20"/>
                                        <p:tgtEl>
                                          <p:spTgt spid="40"/>
                                        </p:tgtEl>
                                      </p:cBhvr>
                                    </p:animEffect>
                                  </p:childTnLst>
                                </p:cTn>
                              </p:par>
                              <p:par>
                                <p:cTn id="105" presetID="10" presetClass="entr" presetSubtype="0" fill="hold" grpId="0" nodeType="withEffect">
                                  <p:stCondLst>
                                    <p:cond delay="1457"/>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20"/>
                                        <p:tgtEl>
                                          <p:spTgt spid="54"/>
                                        </p:tgtEl>
                                      </p:cBhvr>
                                    </p:animEffect>
                                  </p:childTnLst>
                                </p:cTn>
                              </p:par>
                              <p:par>
                                <p:cTn id="108" presetID="10" presetClass="entr" presetSubtype="0" fill="hold" grpId="0" nodeType="withEffect">
                                  <p:stCondLst>
                                    <p:cond delay="1457"/>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20"/>
                                        <p:tgtEl>
                                          <p:spTgt spid="38"/>
                                        </p:tgtEl>
                                      </p:cBhvr>
                                    </p:animEffect>
                                  </p:childTnLst>
                                </p:cTn>
                              </p:par>
                              <p:par>
                                <p:cTn id="111" presetID="10" presetClass="entr" presetSubtype="0" fill="hold" grpId="0" nodeType="withEffect">
                                  <p:stCondLst>
                                    <p:cond delay="1457"/>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520"/>
                                        <p:tgtEl>
                                          <p:spTgt spid="77"/>
                                        </p:tgtEl>
                                      </p:cBhvr>
                                    </p:animEffect>
                                  </p:childTnLst>
                                </p:cTn>
                              </p:par>
                              <p:par>
                                <p:cTn id="114" presetID="10" presetClass="entr" presetSubtype="0" fill="hold" grpId="0" nodeType="withEffect">
                                  <p:stCondLst>
                                    <p:cond delay="1457"/>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20"/>
                                        <p:tgtEl>
                                          <p:spTgt spid="36"/>
                                        </p:tgtEl>
                                      </p:cBhvr>
                                    </p:animEffect>
                                  </p:childTnLst>
                                </p:cTn>
                              </p:par>
                              <p:par>
                                <p:cTn id="117" presetID="10" presetClass="entr" presetSubtype="0" fill="hold" grpId="0" nodeType="withEffect">
                                  <p:stCondLst>
                                    <p:cond delay="1457"/>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20"/>
                                        <p:tgtEl>
                                          <p:spTgt spid="34"/>
                                        </p:tgtEl>
                                      </p:cBhvr>
                                    </p:animEffect>
                                  </p:childTnLst>
                                </p:cTn>
                              </p:par>
                              <p:par>
                                <p:cTn id="120" presetID="10" presetClass="entr" presetSubtype="0" fill="hold" grpId="0" nodeType="withEffect">
                                  <p:stCondLst>
                                    <p:cond delay="1457"/>
                                  </p:stCondLst>
                                  <p:childTnLst>
                                    <p:set>
                                      <p:cBhvr>
                                        <p:cTn id="121" dur="1" fill="hold">
                                          <p:stCondLst>
                                            <p:cond delay="0"/>
                                          </p:stCondLst>
                                        </p:cTn>
                                        <p:tgtEl>
                                          <p:spTgt spid="100"/>
                                        </p:tgtEl>
                                        <p:attrNameLst>
                                          <p:attrName>style.visibility</p:attrName>
                                        </p:attrNameLst>
                                      </p:cBhvr>
                                      <p:to>
                                        <p:strVal val="visible"/>
                                      </p:to>
                                    </p:set>
                                    <p:animEffect transition="in" filter="fade">
                                      <p:cBhvr>
                                        <p:cTn id="122" dur="520"/>
                                        <p:tgtEl>
                                          <p:spTgt spid="100"/>
                                        </p:tgtEl>
                                      </p:cBhvr>
                                    </p:animEffect>
                                  </p:childTnLst>
                                </p:cTn>
                              </p:par>
                              <p:par>
                                <p:cTn id="123" presetID="10" presetClass="entr" presetSubtype="0" fill="hold" grpId="0" nodeType="withEffect">
                                  <p:stCondLst>
                                    <p:cond delay="1457"/>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20"/>
                                        <p:tgtEl>
                                          <p:spTgt spid="32"/>
                                        </p:tgtEl>
                                      </p:cBhvr>
                                    </p:animEffect>
                                  </p:childTnLst>
                                </p:cTn>
                              </p:par>
                              <p:par>
                                <p:cTn id="126" presetID="10" presetClass="entr" presetSubtype="0" fill="hold" grpId="0" nodeType="withEffect">
                                  <p:stCondLst>
                                    <p:cond delay="1457"/>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20"/>
                                        <p:tgtEl>
                                          <p:spTgt spid="43"/>
                                        </p:tgtEl>
                                      </p:cBhvr>
                                    </p:animEffect>
                                  </p:childTnLst>
                                </p:cTn>
                              </p:par>
                              <p:par>
                                <p:cTn id="129" presetID="10" presetClass="entr" presetSubtype="0" fill="hold" grpId="0" nodeType="withEffect">
                                  <p:stCondLst>
                                    <p:cond delay="1457"/>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520"/>
                                        <p:tgtEl>
                                          <p:spTgt spid="66"/>
                                        </p:tgtEl>
                                      </p:cBhvr>
                                    </p:animEffect>
                                  </p:childTnLst>
                                </p:cTn>
                              </p:par>
                              <p:par>
                                <p:cTn id="132" presetID="10" presetClass="entr" presetSubtype="0" fill="hold" grpId="0" nodeType="withEffect">
                                  <p:stCondLst>
                                    <p:cond delay="1457"/>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20"/>
                                        <p:tgtEl>
                                          <p:spTgt spid="89"/>
                                        </p:tgtEl>
                                      </p:cBhvr>
                                    </p:animEffect>
                                  </p:childTnLst>
                                </p:cTn>
                              </p:par>
                              <p:par>
                                <p:cTn id="135" presetID="10" presetClass="entr" presetSubtype="0" fill="hold" grpId="0" nodeType="withEffect">
                                  <p:stCondLst>
                                    <p:cond delay="1457"/>
                                  </p:stCondLst>
                                  <p:childTnLst>
                                    <p:set>
                                      <p:cBhvr>
                                        <p:cTn id="136" dur="1" fill="hold">
                                          <p:stCondLst>
                                            <p:cond delay="0"/>
                                          </p:stCondLst>
                                        </p:cTn>
                                        <p:tgtEl>
                                          <p:spTgt spid="112"/>
                                        </p:tgtEl>
                                        <p:attrNameLst>
                                          <p:attrName>style.visibility</p:attrName>
                                        </p:attrNameLst>
                                      </p:cBhvr>
                                      <p:to>
                                        <p:strVal val="visible"/>
                                      </p:to>
                                    </p:set>
                                    <p:animEffect transition="in" filter="fade">
                                      <p:cBhvr>
                                        <p:cTn id="137" dur="520"/>
                                        <p:tgtEl>
                                          <p:spTgt spid="112"/>
                                        </p:tgtEl>
                                      </p:cBhvr>
                                    </p:animEffect>
                                  </p:childTnLst>
                                </p:cTn>
                              </p:par>
                              <p:par>
                                <p:cTn id="138" presetID="10" presetClass="entr" presetSubtype="0" fill="hold" grpId="0" nodeType="withEffect">
                                  <p:stCondLst>
                                    <p:cond delay="1457"/>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520"/>
                                        <p:tgtEl>
                                          <p:spTgt spid="55"/>
                                        </p:tgtEl>
                                      </p:cBhvr>
                                    </p:animEffect>
                                  </p:childTnLst>
                                </p:cTn>
                              </p:par>
                              <p:par>
                                <p:cTn id="141" presetID="10" presetClass="entr" presetSubtype="0" fill="hold" grpId="0" nodeType="withEffect">
                                  <p:stCondLst>
                                    <p:cond delay="1457"/>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520"/>
                                        <p:tgtEl>
                                          <p:spTgt spid="78"/>
                                        </p:tgtEl>
                                      </p:cBhvr>
                                    </p:animEffect>
                                  </p:childTnLst>
                                </p:cTn>
                              </p:par>
                              <p:par>
                                <p:cTn id="144" presetID="10" presetClass="entr" presetSubtype="0" fill="hold" grpId="0" nodeType="withEffect">
                                  <p:stCondLst>
                                    <p:cond delay="1457"/>
                                  </p:stCondLst>
                                  <p:childTnLst>
                                    <p:set>
                                      <p:cBhvr>
                                        <p:cTn id="145" dur="1" fill="hold">
                                          <p:stCondLst>
                                            <p:cond delay="0"/>
                                          </p:stCondLst>
                                        </p:cTn>
                                        <p:tgtEl>
                                          <p:spTgt spid="101"/>
                                        </p:tgtEl>
                                        <p:attrNameLst>
                                          <p:attrName>style.visibility</p:attrName>
                                        </p:attrNameLst>
                                      </p:cBhvr>
                                      <p:to>
                                        <p:strVal val="visible"/>
                                      </p:to>
                                    </p:set>
                                    <p:animEffect transition="in" filter="fade">
                                      <p:cBhvr>
                                        <p:cTn id="146" dur="520"/>
                                        <p:tgtEl>
                                          <p:spTgt spid="101"/>
                                        </p:tgtEl>
                                      </p:cBhvr>
                                    </p:animEffect>
                                  </p:childTnLst>
                                </p:cTn>
                              </p:par>
                              <p:par>
                                <p:cTn id="147" presetID="10" presetClass="entr" presetSubtype="0" fill="hold" grpId="0" nodeType="withEffect">
                                  <p:stCondLst>
                                    <p:cond delay="1457"/>
                                  </p:stCondLst>
                                  <p:childTnLst>
                                    <p:set>
                                      <p:cBhvr>
                                        <p:cTn id="148" dur="1" fill="hold">
                                          <p:stCondLst>
                                            <p:cond delay="0"/>
                                          </p:stCondLst>
                                        </p:cTn>
                                        <p:tgtEl>
                                          <p:spTgt spid="44"/>
                                        </p:tgtEl>
                                        <p:attrNameLst>
                                          <p:attrName>style.visibility</p:attrName>
                                        </p:attrNameLst>
                                      </p:cBhvr>
                                      <p:to>
                                        <p:strVal val="visible"/>
                                      </p:to>
                                    </p:set>
                                    <p:animEffect transition="in" filter="fade">
                                      <p:cBhvr>
                                        <p:cTn id="149" dur="520"/>
                                        <p:tgtEl>
                                          <p:spTgt spid="44"/>
                                        </p:tgtEl>
                                      </p:cBhvr>
                                    </p:animEffect>
                                  </p:childTnLst>
                                </p:cTn>
                              </p:par>
                              <p:par>
                                <p:cTn id="150" presetID="10" presetClass="entr" presetSubtype="0" fill="hold" grpId="0" nodeType="withEffect">
                                  <p:stCondLst>
                                    <p:cond delay="1457"/>
                                  </p:stCondLst>
                                  <p:childTnLst>
                                    <p:set>
                                      <p:cBhvr>
                                        <p:cTn id="151" dur="1" fill="hold">
                                          <p:stCondLst>
                                            <p:cond delay="0"/>
                                          </p:stCondLst>
                                        </p:cTn>
                                        <p:tgtEl>
                                          <p:spTgt spid="67"/>
                                        </p:tgtEl>
                                        <p:attrNameLst>
                                          <p:attrName>style.visibility</p:attrName>
                                        </p:attrNameLst>
                                      </p:cBhvr>
                                      <p:to>
                                        <p:strVal val="visible"/>
                                      </p:to>
                                    </p:set>
                                    <p:animEffect transition="in" filter="fade">
                                      <p:cBhvr>
                                        <p:cTn id="152" dur="520"/>
                                        <p:tgtEl>
                                          <p:spTgt spid="67"/>
                                        </p:tgtEl>
                                      </p:cBhvr>
                                    </p:animEffect>
                                  </p:childTnLst>
                                </p:cTn>
                              </p:par>
                              <p:par>
                                <p:cTn id="153" presetID="10" presetClass="entr" presetSubtype="0" fill="hold" grpId="0" nodeType="withEffect">
                                  <p:stCondLst>
                                    <p:cond delay="1457"/>
                                  </p:stCondLst>
                                  <p:childTnLst>
                                    <p:set>
                                      <p:cBhvr>
                                        <p:cTn id="154" dur="1" fill="hold">
                                          <p:stCondLst>
                                            <p:cond delay="0"/>
                                          </p:stCondLst>
                                        </p:cTn>
                                        <p:tgtEl>
                                          <p:spTgt spid="90"/>
                                        </p:tgtEl>
                                        <p:attrNameLst>
                                          <p:attrName>style.visibility</p:attrName>
                                        </p:attrNameLst>
                                      </p:cBhvr>
                                      <p:to>
                                        <p:strVal val="visible"/>
                                      </p:to>
                                    </p:set>
                                    <p:animEffect transition="in" filter="fade">
                                      <p:cBhvr>
                                        <p:cTn id="155" dur="520"/>
                                        <p:tgtEl>
                                          <p:spTgt spid="90"/>
                                        </p:tgtEl>
                                      </p:cBhvr>
                                    </p:animEffect>
                                  </p:childTnLst>
                                </p:cTn>
                              </p:par>
                              <p:par>
                                <p:cTn id="156" presetID="10" presetClass="entr" presetSubtype="0" fill="hold" grpId="0" nodeType="withEffect">
                                  <p:stCondLst>
                                    <p:cond delay="1457"/>
                                  </p:stCondLst>
                                  <p:childTnLst>
                                    <p:set>
                                      <p:cBhvr>
                                        <p:cTn id="157" dur="1" fill="hold">
                                          <p:stCondLst>
                                            <p:cond delay="0"/>
                                          </p:stCondLst>
                                        </p:cTn>
                                        <p:tgtEl>
                                          <p:spTgt spid="113"/>
                                        </p:tgtEl>
                                        <p:attrNameLst>
                                          <p:attrName>style.visibility</p:attrName>
                                        </p:attrNameLst>
                                      </p:cBhvr>
                                      <p:to>
                                        <p:strVal val="visible"/>
                                      </p:to>
                                    </p:set>
                                    <p:animEffect transition="in" filter="fade">
                                      <p:cBhvr>
                                        <p:cTn id="158" dur="520"/>
                                        <p:tgtEl>
                                          <p:spTgt spid="113"/>
                                        </p:tgtEl>
                                      </p:cBhvr>
                                    </p:animEffect>
                                  </p:childTnLst>
                                </p:cTn>
                              </p:par>
                              <p:par>
                                <p:cTn id="159" presetID="10" presetClass="entr" presetSubtype="0" fill="hold" grpId="0" nodeType="withEffect">
                                  <p:stCondLst>
                                    <p:cond delay="1457"/>
                                  </p:stCondLst>
                                  <p:childTnLst>
                                    <p:set>
                                      <p:cBhvr>
                                        <p:cTn id="160" dur="1" fill="hold">
                                          <p:stCondLst>
                                            <p:cond delay="0"/>
                                          </p:stCondLst>
                                        </p:cTn>
                                        <p:tgtEl>
                                          <p:spTgt spid="56"/>
                                        </p:tgtEl>
                                        <p:attrNameLst>
                                          <p:attrName>style.visibility</p:attrName>
                                        </p:attrNameLst>
                                      </p:cBhvr>
                                      <p:to>
                                        <p:strVal val="visible"/>
                                      </p:to>
                                    </p:set>
                                    <p:animEffect transition="in" filter="fade">
                                      <p:cBhvr>
                                        <p:cTn id="161" dur="520"/>
                                        <p:tgtEl>
                                          <p:spTgt spid="56"/>
                                        </p:tgtEl>
                                      </p:cBhvr>
                                    </p:animEffect>
                                  </p:childTnLst>
                                </p:cTn>
                              </p:par>
                              <p:par>
                                <p:cTn id="162" presetID="10" presetClass="entr" presetSubtype="0" fill="hold" grpId="0" nodeType="withEffect">
                                  <p:stCondLst>
                                    <p:cond delay="1457"/>
                                  </p:stCondLst>
                                  <p:childTnLst>
                                    <p:set>
                                      <p:cBhvr>
                                        <p:cTn id="163" dur="1" fill="hold">
                                          <p:stCondLst>
                                            <p:cond delay="0"/>
                                          </p:stCondLst>
                                        </p:cTn>
                                        <p:tgtEl>
                                          <p:spTgt spid="79"/>
                                        </p:tgtEl>
                                        <p:attrNameLst>
                                          <p:attrName>style.visibility</p:attrName>
                                        </p:attrNameLst>
                                      </p:cBhvr>
                                      <p:to>
                                        <p:strVal val="visible"/>
                                      </p:to>
                                    </p:set>
                                    <p:animEffect transition="in" filter="fade">
                                      <p:cBhvr>
                                        <p:cTn id="164" dur="520"/>
                                        <p:tgtEl>
                                          <p:spTgt spid="79"/>
                                        </p:tgtEl>
                                      </p:cBhvr>
                                    </p:animEffect>
                                  </p:childTnLst>
                                </p:cTn>
                              </p:par>
                              <p:par>
                                <p:cTn id="165" presetID="10" presetClass="entr" presetSubtype="0" fill="hold" grpId="0" nodeType="withEffect">
                                  <p:stCondLst>
                                    <p:cond delay="1457"/>
                                  </p:stCondLst>
                                  <p:childTnLst>
                                    <p:set>
                                      <p:cBhvr>
                                        <p:cTn id="166" dur="1" fill="hold">
                                          <p:stCondLst>
                                            <p:cond delay="0"/>
                                          </p:stCondLst>
                                        </p:cTn>
                                        <p:tgtEl>
                                          <p:spTgt spid="102"/>
                                        </p:tgtEl>
                                        <p:attrNameLst>
                                          <p:attrName>style.visibility</p:attrName>
                                        </p:attrNameLst>
                                      </p:cBhvr>
                                      <p:to>
                                        <p:strVal val="visible"/>
                                      </p:to>
                                    </p:set>
                                    <p:animEffect transition="in" filter="fade">
                                      <p:cBhvr>
                                        <p:cTn id="167" dur="520"/>
                                        <p:tgtEl>
                                          <p:spTgt spid="102"/>
                                        </p:tgtEl>
                                      </p:cBhvr>
                                    </p:animEffect>
                                  </p:childTnLst>
                                </p:cTn>
                              </p:par>
                              <p:par>
                                <p:cTn id="168" presetID="10" presetClass="entr" presetSubtype="0" fill="hold" grpId="0" nodeType="withEffect">
                                  <p:stCondLst>
                                    <p:cond delay="1457"/>
                                  </p:stCondLst>
                                  <p:childTnLst>
                                    <p:set>
                                      <p:cBhvr>
                                        <p:cTn id="169" dur="1" fill="hold">
                                          <p:stCondLst>
                                            <p:cond delay="0"/>
                                          </p:stCondLst>
                                        </p:cTn>
                                        <p:tgtEl>
                                          <p:spTgt spid="45"/>
                                        </p:tgtEl>
                                        <p:attrNameLst>
                                          <p:attrName>style.visibility</p:attrName>
                                        </p:attrNameLst>
                                      </p:cBhvr>
                                      <p:to>
                                        <p:strVal val="visible"/>
                                      </p:to>
                                    </p:set>
                                    <p:animEffect transition="in" filter="fade">
                                      <p:cBhvr>
                                        <p:cTn id="170" dur="520"/>
                                        <p:tgtEl>
                                          <p:spTgt spid="45"/>
                                        </p:tgtEl>
                                      </p:cBhvr>
                                    </p:animEffect>
                                  </p:childTnLst>
                                </p:cTn>
                              </p:par>
                              <p:par>
                                <p:cTn id="171" presetID="10" presetClass="entr" presetSubtype="0" fill="hold" grpId="0" nodeType="withEffect">
                                  <p:stCondLst>
                                    <p:cond delay="1457"/>
                                  </p:stCondLst>
                                  <p:childTnLst>
                                    <p:set>
                                      <p:cBhvr>
                                        <p:cTn id="172" dur="1" fill="hold">
                                          <p:stCondLst>
                                            <p:cond delay="0"/>
                                          </p:stCondLst>
                                        </p:cTn>
                                        <p:tgtEl>
                                          <p:spTgt spid="68"/>
                                        </p:tgtEl>
                                        <p:attrNameLst>
                                          <p:attrName>style.visibility</p:attrName>
                                        </p:attrNameLst>
                                      </p:cBhvr>
                                      <p:to>
                                        <p:strVal val="visible"/>
                                      </p:to>
                                    </p:set>
                                    <p:animEffect transition="in" filter="fade">
                                      <p:cBhvr>
                                        <p:cTn id="173" dur="520"/>
                                        <p:tgtEl>
                                          <p:spTgt spid="68"/>
                                        </p:tgtEl>
                                      </p:cBhvr>
                                    </p:animEffect>
                                  </p:childTnLst>
                                </p:cTn>
                              </p:par>
                              <p:par>
                                <p:cTn id="174" presetID="10" presetClass="entr" presetSubtype="0" fill="hold" grpId="0" nodeType="withEffect">
                                  <p:stCondLst>
                                    <p:cond delay="1457"/>
                                  </p:stCondLst>
                                  <p:childTnLst>
                                    <p:set>
                                      <p:cBhvr>
                                        <p:cTn id="175" dur="1" fill="hold">
                                          <p:stCondLst>
                                            <p:cond delay="0"/>
                                          </p:stCondLst>
                                        </p:cTn>
                                        <p:tgtEl>
                                          <p:spTgt spid="91"/>
                                        </p:tgtEl>
                                        <p:attrNameLst>
                                          <p:attrName>style.visibility</p:attrName>
                                        </p:attrNameLst>
                                      </p:cBhvr>
                                      <p:to>
                                        <p:strVal val="visible"/>
                                      </p:to>
                                    </p:set>
                                    <p:animEffect transition="in" filter="fade">
                                      <p:cBhvr>
                                        <p:cTn id="176" dur="520"/>
                                        <p:tgtEl>
                                          <p:spTgt spid="91"/>
                                        </p:tgtEl>
                                      </p:cBhvr>
                                    </p:animEffect>
                                  </p:childTnLst>
                                </p:cTn>
                              </p:par>
                              <p:par>
                                <p:cTn id="177" presetID="10" presetClass="entr" presetSubtype="0" fill="hold" grpId="0" nodeType="withEffect">
                                  <p:stCondLst>
                                    <p:cond delay="1457"/>
                                  </p:stCondLst>
                                  <p:childTnLst>
                                    <p:set>
                                      <p:cBhvr>
                                        <p:cTn id="178" dur="1" fill="hold">
                                          <p:stCondLst>
                                            <p:cond delay="0"/>
                                          </p:stCondLst>
                                        </p:cTn>
                                        <p:tgtEl>
                                          <p:spTgt spid="114"/>
                                        </p:tgtEl>
                                        <p:attrNameLst>
                                          <p:attrName>style.visibility</p:attrName>
                                        </p:attrNameLst>
                                      </p:cBhvr>
                                      <p:to>
                                        <p:strVal val="visible"/>
                                      </p:to>
                                    </p:set>
                                    <p:animEffect transition="in" filter="fade">
                                      <p:cBhvr>
                                        <p:cTn id="179" dur="520"/>
                                        <p:tgtEl>
                                          <p:spTgt spid="114"/>
                                        </p:tgtEl>
                                      </p:cBhvr>
                                    </p:animEffect>
                                  </p:childTnLst>
                                </p:cTn>
                              </p:par>
                              <p:par>
                                <p:cTn id="180" presetID="10" presetClass="entr" presetSubtype="0" fill="hold" grpId="0" nodeType="withEffect">
                                  <p:stCondLst>
                                    <p:cond delay="1457"/>
                                  </p:stCondLst>
                                  <p:childTnLst>
                                    <p:set>
                                      <p:cBhvr>
                                        <p:cTn id="181" dur="1" fill="hold">
                                          <p:stCondLst>
                                            <p:cond delay="0"/>
                                          </p:stCondLst>
                                        </p:cTn>
                                        <p:tgtEl>
                                          <p:spTgt spid="57"/>
                                        </p:tgtEl>
                                        <p:attrNameLst>
                                          <p:attrName>style.visibility</p:attrName>
                                        </p:attrNameLst>
                                      </p:cBhvr>
                                      <p:to>
                                        <p:strVal val="visible"/>
                                      </p:to>
                                    </p:set>
                                    <p:animEffect transition="in" filter="fade">
                                      <p:cBhvr>
                                        <p:cTn id="182" dur="520"/>
                                        <p:tgtEl>
                                          <p:spTgt spid="57"/>
                                        </p:tgtEl>
                                      </p:cBhvr>
                                    </p:animEffect>
                                  </p:childTnLst>
                                </p:cTn>
                              </p:par>
                              <p:par>
                                <p:cTn id="183" presetID="10" presetClass="entr" presetSubtype="0" fill="hold" grpId="0" nodeType="withEffect">
                                  <p:stCondLst>
                                    <p:cond delay="1457"/>
                                  </p:stCondLst>
                                  <p:childTnLst>
                                    <p:set>
                                      <p:cBhvr>
                                        <p:cTn id="184" dur="1" fill="hold">
                                          <p:stCondLst>
                                            <p:cond delay="0"/>
                                          </p:stCondLst>
                                        </p:cTn>
                                        <p:tgtEl>
                                          <p:spTgt spid="80"/>
                                        </p:tgtEl>
                                        <p:attrNameLst>
                                          <p:attrName>style.visibility</p:attrName>
                                        </p:attrNameLst>
                                      </p:cBhvr>
                                      <p:to>
                                        <p:strVal val="visible"/>
                                      </p:to>
                                    </p:set>
                                    <p:animEffect transition="in" filter="fade">
                                      <p:cBhvr>
                                        <p:cTn id="185" dur="520"/>
                                        <p:tgtEl>
                                          <p:spTgt spid="80"/>
                                        </p:tgtEl>
                                      </p:cBhvr>
                                    </p:animEffect>
                                  </p:childTnLst>
                                </p:cTn>
                              </p:par>
                              <p:par>
                                <p:cTn id="186" presetID="10" presetClass="entr" presetSubtype="0" fill="hold" grpId="0" nodeType="withEffect">
                                  <p:stCondLst>
                                    <p:cond delay="1457"/>
                                  </p:stCondLst>
                                  <p:childTnLst>
                                    <p:set>
                                      <p:cBhvr>
                                        <p:cTn id="187" dur="1" fill="hold">
                                          <p:stCondLst>
                                            <p:cond delay="0"/>
                                          </p:stCondLst>
                                        </p:cTn>
                                        <p:tgtEl>
                                          <p:spTgt spid="103"/>
                                        </p:tgtEl>
                                        <p:attrNameLst>
                                          <p:attrName>style.visibility</p:attrName>
                                        </p:attrNameLst>
                                      </p:cBhvr>
                                      <p:to>
                                        <p:strVal val="visible"/>
                                      </p:to>
                                    </p:set>
                                    <p:animEffect transition="in" filter="fade">
                                      <p:cBhvr>
                                        <p:cTn id="188" dur="520"/>
                                        <p:tgtEl>
                                          <p:spTgt spid="103"/>
                                        </p:tgtEl>
                                      </p:cBhvr>
                                    </p:animEffect>
                                  </p:childTnLst>
                                </p:cTn>
                              </p:par>
                              <p:par>
                                <p:cTn id="189" presetID="10" presetClass="entr" presetSubtype="0" fill="hold" grpId="0" nodeType="withEffect">
                                  <p:stCondLst>
                                    <p:cond delay="1457"/>
                                  </p:stCondLst>
                                  <p:childTnLst>
                                    <p:set>
                                      <p:cBhvr>
                                        <p:cTn id="190" dur="1" fill="hold">
                                          <p:stCondLst>
                                            <p:cond delay="0"/>
                                          </p:stCondLst>
                                        </p:cTn>
                                        <p:tgtEl>
                                          <p:spTgt spid="46"/>
                                        </p:tgtEl>
                                        <p:attrNameLst>
                                          <p:attrName>style.visibility</p:attrName>
                                        </p:attrNameLst>
                                      </p:cBhvr>
                                      <p:to>
                                        <p:strVal val="visible"/>
                                      </p:to>
                                    </p:set>
                                    <p:animEffect transition="in" filter="fade">
                                      <p:cBhvr>
                                        <p:cTn id="191" dur="520"/>
                                        <p:tgtEl>
                                          <p:spTgt spid="46"/>
                                        </p:tgtEl>
                                      </p:cBhvr>
                                    </p:animEffect>
                                  </p:childTnLst>
                                </p:cTn>
                              </p:par>
                              <p:par>
                                <p:cTn id="192" presetID="10" presetClass="entr" presetSubtype="0" fill="hold" grpId="0" nodeType="withEffect">
                                  <p:stCondLst>
                                    <p:cond delay="1457"/>
                                  </p:stCondLst>
                                  <p:childTnLst>
                                    <p:set>
                                      <p:cBhvr>
                                        <p:cTn id="193" dur="1" fill="hold">
                                          <p:stCondLst>
                                            <p:cond delay="0"/>
                                          </p:stCondLst>
                                        </p:cTn>
                                        <p:tgtEl>
                                          <p:spTgt spid="69"/>
                                        </p:tgtEl>
                                        <p:attrNameLst>
                                          <p:attrName>style.visibility</p:attrName>
                                        </p:attrNameLst>
                                      </p:cBhvr>
                                      <p:to>
                                        <p:strVal val="visible"/>
                                      </p:to>
                                    </p:set>
                                    <p:animEffect transition="in" filter="fade">
                                      <p:cBhvr>
                                        <p:cTn id="194" dur="520"/>
                                        <p:tgtEl>
                                          <p:spTgt spid="69"/>
                                        </p:tgtEl>
                                      </p:cBhvr>
                                    </p:animEffect>
                                  </p:childTnLst>
                                </p:cTn>
                              </p:par>
                              <p:par>
                                <p:cTn id="195" presetID="10" presetClass="entr" presetSubtype="0" fill="hold" grpId="0" nodeType="withEffect">
                                  <p:stCondLst>
                                    <p:cond delay="1457"/>
                                  </p:stCondLst>
                                  <p:childTnLst>
                                    <p:set>
                                      <p:cBhvr>
                                        <p:cTn id="196" dur="1" fill="hold">
                                          <p:stCondLst>
                                            <p:cond delay="0"/>
                                          </p:stCondLst>
                                        </p:cTn>
                                        <p:tgtEl>
                                          <p:spTgt spid="92"/>
                                        </p:tgtEl>
                                        <p:attrNameLst>
                                          <p:attrName>style.visibility</p:attrName>
                                        </p:attrNameLst>
                                      </p:cBhvr>
                                      <p:to>
                                        <p:strVal val="visible"/>
                                      </p:to>
                                    </p:set>
                                    <p:animEffect transition="in" filter="fade">
                                      <p:cBhvr>
                                        <p:cTn id="197" dur="520"/>
                                        <p:tgtEl>
                                          <p:spTgt spid="92"/>
                                        </p:tgtEl>
                                      </p:cBhvr>
                                    </p:animEffect>
                                  </p:childTnLst>
                                </p:cTn>
                              </p:par>
                              <p:par>
                                <p:cTn id="198" presetID="10" presetClass="entr" presetSubtype="0" fill="hold" grpId="0" nodeType="withEffect">
                                  <p:stCondLst>
                                    <p:cond delay="1457"/>
                                  </p:stCondLst>
                                  <p:childTnLst>
                                    <p:set>
                                      <p:cBhvr>
                                        <p:cTn id="199" dur="1" fill="hold">
                                          <p:stCondLst>
                                            <p:cond delay="0"/>
                                          </p:stCondLst>
                                        </p:cTn>
                                        <p:tgtEl>
                                          <p:spTgt spid="115"/>
                                        </p:tgtEl>
                                        <p:attrNameLst>
                                          <p:attrName>style.visibility</p:attrName>
                                        </p:attrNameLst>
                                      </p:cBhvr>
                                      <p:to>
                                        <p:strVal val="visible"/>
                                      </p:to>
                                    </p:set>
                                    <p:animEffect transition="in" filter="fade">
                                      <p:cBhvr>
                                        <p:cTn id="200" dur="520"/>
                                        <p:tgtEl>
                                          <p:spTgt spid="115"/>
                                        </p:tgtEl>
                                      </p:cBhvr>
                                    </p:animEffect>
                                  </p:childTnLst>
                                </p:cTn>
                              </p:par>
                              <p:par>
                                <p:cTn id="201" presetID="10" presetClass="entr" presetSubtype="0" fill="hold" grpId="0" nodeType="withEffect">
                                  <p:stCondLst>
                                    <p:cond delay="1457"/>
                                  </p:stCondLst>
                                  <p:childTnLst>
                                    <p:set>
                                      <p:cBhvr>
                                        <p:cTn id="202" dur="1" fill="hold">
                                          <p:stCondLst>
                                            <p:cond delay="0"/>
                                          </p:stCondLst>
                                        </p:cTn>
                                        <p:tgtEl>
                                          <p:spTgt spid="58"/>
                                        </p:tgtEl>
                                        <p:attrNameLst>
                                          <p:attrName>style.visibility</p:attrName>
                                        </p:attrNameLst>
                                      </p:cBhvr>
                                      <p:to>
                                        <p:strVal val="visible"/>
                                      </p:to>
                                    </p:set>
                                    <p:animEffect transition="in" filter="fade">
                                      <p:cBhvr>
                                        <p:cTn id="203" dur="520"/>
                                        <p:tgtEl>
                                          <p:spTgt spid="58"/>
                                        </p:tgtEl>
                                      </p:cBhvr>
                                    </p:animEffect>
                                  </p:childTnLst>
                                </p:cTn>
                              </p:par>
                              <p:par>
                                <p:cTn id="204" presetID="10" presetClass="entr" presetSubtype="0" fill="hold" grpId="0" nodeType="withEffect">
                                  <p:stCondLst>
                                    <p:cond delay="1457"/>
                                  </p:stCondLst>
                                  <p:childTnLst>
                                    <p:set>
                                      <p:cBhvr>
                                        <p:cTn id="205" dur="1" fill="hold">
                                          <p:stCondLst>
                                            <p:cond delay="0"/>
                                          </p:stCondLst>
                                        </p:cTn>
                                        <p:tgtEl>
                                          <p:spTgt spid="81"/>
                                        </p:tgtEl>
                                        <p:attrNameLst>
                                          <p:attrName>style.visibility</p:attrName>
                                        </p:attrNameLst>
                                      </p:cBhvr>
                                      <p:to>
                                        <p:strVal val="visible"/>
                                      </p:to>
                                    </p:set>
                                    <p:animEffect transition="in" filter="fade">
                                      <p:cBhvr>
                                        <p:cTn id="206" dur="520"/>
                                        <p:tgtEl>
                                          <p:spTgt spid="81"/>
                                        </p:tgtEl>
                                      </p:cBhvr>
                                    </p:animEffect>
                                  </p:childTnLst>
                                </p:cTn>
                              </p:par>
                              <p:par>
                                <p:cTn id="207" presetID="10" presetClass="entr" presetSubtype="0" fill="hold" grpId="0" nodeType="withEffect">
                                  <p:stCondLst>
                                    <p:cond delay="1457"/>
                                  </p:stCondLst>
                                  <p:childTnLst>
                                    <p:set>
                                      <p:cBhvr>
                                        <p:cTn id="208" dur="1" fill="hold">
                                          <p:stCondLst>
                                            <p:cond delay="0"/>
                                          </p:stCondLst>
                                        </p:cTn>
                                        <p:tgtEl>
                                          <p:spTgt spid="104"/>
                                        </p:tgtEl>
                                        <p:attrNameLst>
                                          <p:attrName>style.visibility</p:attrName>
                                        </p:attrNameLst>
                                      </p:cBhvr>
                                      <p:to>
                                        <p:strVal val="visible"/>
                                      </p:to>
                                    </p:set>
                                    <p:animEffect transition="in" filter="fade">
                                      <p:cBhvr>
                                        <p:cTn id="209" dur="520"/>
                                        <p:tgtEl>
                                          <p:spTgt spid="104"/>
                                        </p:tgtEl>
                                      </p:cBhvr>
                                    </p:animEffect>
                                  </p:childTnLst>
                                </p:cTn>
                              </p:par>
                              <p:par>
                                <p:cTn id="210" presetID="10" presetClass="entr" presetSubtype="0" fill="hold" grpId="0" nodeType="withEffect">
                                  <p:stCondLst>
                                    <p:cond delay="1457"/>
                                  </p:stCondLst>
                                  <p:childTnLst>
                                    <p:set>
                                      <p:cBhvr>
                                        <p:cTn id="211" dur="1" fill="hold">
                                          <p:stCondLst>
                                            <p:cond delay="0"/>
                                          </p:stCondLst>
                                        </p:cTn>
                                        <p:tgtEl>
                                          <p:spTgt spid="47"/>
                                        </p:tgtEl>
                                        <p:attrNameLst>
                                          <p:attrName>style.visibility</p:attrName>
                                        </p:attrNameLst>
                                      </p:cBhvr>
                                      <p:to>
                                        <p:strVal val="visible"/>
                                      </p:to>
                                    </p:set>
                                    <p:animEffect transition="in" filter="fade">
                                      <p:cBhvr>
                                        <p:cTn id="212" dur="520"/>
                                        <p:tgtEl>
                                          <p:spTgt spid="47"/>
                                        </p:tgtEl>
                                      </p:cBhvr>
                                    </p:animEffect>
                                  </p:childTnLst>
                                </p:cTn>
                              </p:par>
                              <p:par>
                                <p:cTn id="213" presetID="10" presetClass="entr" presetSubtype="0" fill="hold" grpId="0" nodeType="withEffect">
                                  <p:stCondLst>
                                    <p:cond delay="1457"/>
                                  </p:stCondLst>
                                  <p:childTnLst>
                                    <p:set>
                                      <p:cBhvr>
                                        <p:cTn id="214" dur="1" fill="hold">
                                          <p:stCondLst>
                                            <p:cond delay="0"/>
                                          </p:stCondLst>
                                        </p:cTn>
                                        <p:tgtEl>
                                          <p:spTgt spid="70"/>
                                        </p:tgtEl>
                                        <p:attrNameLst>
                                          <p:attrName>style.visibility</p:attrName>
                                        </p:attrNameLst>
                                      </p:cBhvr>
                                      <p:to>
                                        <p:strVal val="visible"/>
                                      </p:to>
                                    </p:set>
                                    <p:animEffect transition="in" filter="fade">
                                      <p:cBhvr>
                                        <p:cTn id="215" dur="520"/>
                                        <p:tgtEl>
                                          <p:spTgt spid="70"/>
                                        </p:tgtEl>
                                      </p:cBhvr>
                                    </p:animEffect>
                                  </p:childTnLst>
                                </p:cTn>
                              </p:par>
                              <p:par>
                                <p:cTn id="216" presetID="10" presetClass="entr" presetSubtype="0" fill="hold" grpId="0" nodeType="withEffect">
                                  <p:stCondLst>
                                    <p:cond delay="1457"/>
                                  </p:stCondLst>
                                  <p:childTnLst>
                                    <p:set>
                                      <p:cBhvr>
                                        <p:cTn id="217" dur="1" fill="hold">
                                          <p:stCondLst>
                                            <p:cond delay="0"/>
                                          </p:stCondLst>
                                        </p:cTn>
                                        <p:tgtEl>
                                          <p:spTgt spid="93"/>
                                        </p:tgtEl>
                                        <p:attrNameLst>
                                          <p:attrName>style.visibility</p:attrName>
                                        </p:attrNameLst>
                                      </p:cBhvr>
                                      <p:to>
                                        <p:strVal val="visible"/>
                                      </p:to>
                                    </p:set>
                                    <p:animEffect transition="in" filter="fade">
                                      <p:cBhvr>
                                        <p:cTn id="218" dur="520"/>
                                        <p:tgtEl>
                                          <p:spTgt spid="93"/>
                                        </p:tgtEl>
                                      </p:cBhvr>
                                    </p:animEffect>
                                  </p:childTnLst>
                                </p:cTn>
                              </p:par>
                              <p:par>
                                <p:cTn id="219" presetID="10" presetClass="entr" presetSubtype="0" fill="hold" grpId="0" nodeType="withEffect">
                                  <p:stCondLst>
                                    <p:cond delay="1457"/>
                                  </p:stCondLst>
                                  <p:childTnLst>
                                    <p:set>
                                      <p:cBhvr>
                                        <p:cTn id="220" dur="1" fill="hold">
                                          <p:stCondLst>
                                            <p:cond delay="0"/>
                                          </p:stCondLst>
                                        </p:cTn>
                                        <p:tgtEl>
                                          <p:spTgt spid="116"/>
                                        </p:tgtEl>
                                        <p:attrNameLst>
                                          <p:attrName>style.visibility</p:attrName>
                                        </p:attrNameLst>
                                      </p:cBhvr>
                                      <p:to>
                                        <p:strVal val="visible"/>
                                      </p:to>
                                    </p:set>
                                    <p:animEffect transition="in" filter="fade">
                                      <p:cBhvr>
                                        <p:cTn id="221" dur="520"/>
                                        <p:tgtEl>
                                          <p:spTgt spid="116"/>
                                        </p:tgtEl>
                                      </p:cBhvr>
                                    </p:animEffect>
                                  </p:childTnLst>
                                </p:cTn>
                              </p:par>
                              <p:par>
                                <p:cTn id="222" presetID="10" presetClass="entr" presetSubtype="0" fill="hold" grpId="0" nodeType="withEffect">
                                  <p:stCondLst>
                                    <p:cond delay="1457"/>
                                  </p:stCondLst>
                                  <p:childTnLst>
                                    <p:set>
                                      <p:cBhvr>
                                        <p:cTn id="223" dur="1" fill="hold">
                                          <p:stCondLst>
                                            <p:cond delay="0"/>
                                          </p:stCondLst>
                                        </p:cTn>
                                        <p:tgtEl>
                                          <p:spTgt spid="59"/>
                                        </p:tgtEl>
                                        <p:attrNameLst>
                                          <p:attrName>style.visibility</p:attrName>
                                        </p:attrNameLst>
                                      </p:cBhvr>
                                      <p:to>
                                        <p:strVal val="visible"/>
                                      </p:to>
                                    </p:set>
                                    <p:animEffect transition="in" filter="fade">
                                      <p:cBhvr>
                                        <p:cTn id="224" dur="520"/>
                                        <p:tgtEl>
                                          <p:spTgt spid="59"/>
                                        </p:tgtEl>
                                      </p:cBhvr>
                                    </p:animEffect>
                                  </p:childTnLst>
                                </p:cTn>
                              </p:par>
                              <p:par>
                                <p:cTn id="225" presetID="10" presetClass="entr" presetSubtype="0" fill="hold" grpId="0" nodeType="withEffect">
                                  <p:stCondLst>
                                    <p:cond delay="1457"/>
                                  </p:stCondLst>
                                  <p:childTnLst>
                                    <p:set>
                                      <p:cBhvr>
                                        <p:cTn id="226" dur="1" fill="hold">
                                          <p:stCondLst>
                                            <p:cond delay="0"/>
                                          </p:stCondLst>
                                        </p:cTn>
                                        <p:tgtEl>
                                          <p:spTgt spid="82"/>
                                        </p:tgtEl>
                                        <p:attrNameLst>
                                          <p:attrName>style.visibility</p:attrName>
                                        </p:attrNameLst>
                                      </p:cBhvr>
                                      <p:to>
                                        <p:strVal val="visible"/>
                                      </p:to>
                                    </p:set>
                                    <p:animEffect transition="in" filter="fade">
                                      <p:cBhvr>
                                        <p:cTn id="227" dur="520"/>
                                        <p:tgtEl>
                                          <p:spTgt spid="82"/>
                                        </p:tgtEl>
                                      </p:cBhvr>
                                    </p:animEffect>
                                  </p:childTnLst>
                                </p:cTn>
                              </p:par>
                              <p:par>
                                <p:cTn id="228" presetID="10" presetClass="entr" presetSubtype="0" fill="hold" grpId="0" nodeType="withEffect">
                                  <p:stCondLst>
                                    <p:cond delay="1457"/>
                                  </p:stCondLst>
                                  <p:childTnLst>
                                    <p:set>
                                      <p:cBhvr>
                                        <p:cTn id="229" dur="1" fill="hold">
                                          <p:stCondLst>
                                            <p:cond delay="0"/>
                                          </p:stCondLst>
                                        </p:cTn>
                                        <p:tgtEl>
                                          <p:spTgt spid="105"/>
                                        </p:tgtEl>
                                        <p:attrNameLst>
                                          <p:attrName>style.visibility</p:attrName>
                                        </p:attrNameLst>
                                      </p:cBhvr>
                                      <p:to>
                                        <p:strVal val="visible"/>
                                      </p:to>
                                    </p:set>
                                    <p:animEffect transition="in" filter="fade">
                                      <p:cBhvr>
                                        <p:cTn id="230" dur="520"/>
                                        <p:tgtEl>
                                          <p:spTgt spid="105"/>
                                        </p:tgtEl>
                                      </p:cBhvr>
                                    </p:animEffect>
                                  </p:childTnLst>
                                </p:cTn>
                              </p:par>
                              <p:par>
                                <p:cTn id="231" presetID="10" presetClass="entr" presetSubtype="0" fill="hold" grpId="0" nodeType="withEffect">
                                  <p:stCondLst>
                                    <p:cond delay="1457"/>
                                  </p:stCondLst>
                                  <p:childTnLst>
                                    <p:set>
                                      <p:cBhvr>
                                        <p:cTn id="232" dur="1" fill="hold">
                                          <p:stCondLst>
                                            <p:cond delay="0"/>
                                          </p:stCondLst>
                                        </p:cTn>
                                        <p:tgtEl>
                                          <p:spTgt spid="48"/>
                                        </p:tgtEl>
                                        <p:attrNameLst>
                                          <p:attrName>style.visibility</p:attrName>
                                        </p:attrNameLst>
                                      </p:cBhvr>
                                      <p:to>
                                        <p:strVal val="visible"/>
                                      </p:to>
                                    </p:set>
                                    <p:animEffect transition="in" filter="fade">
                                      <p:cBhvr>
                                        <p:cTn id="233" dur="520"/>
                                        <p:tgtEl>
                                          <p:spTgt spid="48"/>
                                        </p:tgtEl>
                                      </p:cBhvr>
                                    </p:animEffect>
                                  </p:childTnLst>
                                </p:cTn>
                              </p:par>
                              <p:par>
                                <p:cTn id="234" presetID="10" presetClass="entr" presetSubtype="0" fill="hold" grpId="0" nodeType="withEffect">
                                  <p:stCondLst>
                                    <p:cond delay="1457"/>
                                  </p:stCondLst>
                                  <p:childTnLst>
                                    <p:set>
                                      <p:cBhvr>
                                        <p:cTn id="235" dur="1" fill="hold">
                                          <p:stCondLst>
                                            <p:cond delay="0"/>
                                          </p:stCondLst>
                                        </p:cTn>
                                        <p:tgtEl>
                                          <p:spTgt spid="71"/>
                                        </p:tgtEl>
                                        <p:attrNameLst>
                                          <p:attrName>style.visibility</p:attrName>
                                        </p:attrNameLst>
                                      </p:cBhvr>
                                      <p:to>
                                        <p:strVal val="visible"/>
                                      </p:to>
                                    </p:set>
                                    <p:animEffect transition="in" filter="fade">
                                      <p:cBhvr>
                                        <p:cTn id="236" dur="520"/>
                                        <p:tgtEl>
                                          <p:spTgt spid="71"/>
                                        </p:tgtEl>
                                      </p:cBhvr>
                                    </p:animEffect>
                                  </p:childTnLst>
                                </p:cTn>
                              </p:par>
                              <p:par>
                                <p:cTn id="237" presetID="10" presetClass="entr" presetSubtype="0" fill="hold" grpId="0" nodeType="withEffect">
                                  <p:stCondLst>
                                    <p:cond delay="1457"/>
                                  </p:stCondLst>
                                  <p:childTnLst>
                                    <p:set>
                                      <p:cBhvr>
                                        <p:cTn id="238" dur="1" fill="hold">
                                          <p:stCondLst>
                                            <p:cond delay="0"/>
                                          </p:stCondLst>
                                        </p:cTn>
                                        <p:tgtEl>
                                          <p:spTgt spid="94"/>
                                        </p:tgtEl>
                                        <p:attrNameLst>
                                          <p:attrName>style.visibility</p:attrName>
                                        </p:attrNameLst>
                                      </p:cBhvr>
                                      <p:to>
                                        <p:strVal val="visible"/>
                                      </p:to>
                                    </p:set>
                                    <p:animEffect transition="in" filter="fade">
                                      <p:cBhvr>
                                        <p:cTn id="239" dur="520"/>
                                        <p:tgtEl>
                                          <p:spTgt spid="94"/>
                                        </p:tgtEl>
                                      </p:cBhvr>
                                    </p:animEffect>
                                  </p:childTnLst>
                                </p:cTn>
                              </p:par>
                              <p:par>
                                <p:cTn id="240" presetID="10" presetClass="entr" presetSubtype="0" fill="hold" grpId="0" nodeType="withEffect">
                                  <p:stCondLst>
                                    <p:cond delay="1457"/>
                                  </p:stCondLst>
                                  <p:childTnLst>
                                    <p:set>
                                      <p:cBhvr>
                                        <p:cTn id="241" dur="1" fill="hold">
                                          <p:stCondLst>
                                            <p:cond delay="0"/>
                                          </p:stCondLst>
                                        </p:cTn>
                                        <p:tgtEl>
                                          <p:spTgt spid="117"/>
                                        </p:tgtEl>
                                        <p:attrNameLst>
                                          <p:attrName>style.visibility</p:attrName>
                                        </p:attrNameLst>
                                      </p:cBhvr>
                                      <p:to>
                                        <p:strVal val="visible"/>
                                      </p:to>
                                    </p:set>
                                    <p:animEffect transition="in" filter="fade">
                                      <p:cBhvr>
                                        <p:cTn id="242" dur="520"/>
                                        <p:tgtEl>
                                          <p:spTgt spid="117"/>
                                        </p:tgtEl>
                                      </p:cBhvr>
                                    </p:animEffect>
                                  </p:childTnLst>
                                </p:cTn>
                              </p:par>
                              <p:par>
                                <p:cTn id="243" presetID="10" presetClass="entr" presetSubtype="0" fill="hold" grpId="0" nodeType="withEffect">
                                  <p:stCondLst>
                                    <p:cond delay="1457"/>
                                  </p:stCondLst>
                                  <p:childTnLst>
                                    <p:set>
                                      <p:cBhvr>
                                        <p:cTn id="244" dur="1" fill="hold">
                                          <p:stCondLst>
                                            <p:cond delay="0"/>
                                          </p:stCondLst>
                                        </p:cTn>
                                        <p:tgtEl>
                                          <p:spTgt spid="60"/>
                                        </p:tgtEl>
                                        <p:attrNameLst>
                                          <p:attrName>style.visibility</p:attrName>
                                        </p:attrNameLst>
                                      </p:cBhvr>
                                      <p:to>
                                        <p:strVal val="visible"/>
                                      </p:to>
                                    </p:set>
                                    <p:animEffect transition="in" filter="fade">
                                      <p:cBhvr>
                                        <p:cTn id="245" dur="520"/>
                                        <p:tgtEl>
                                          <p:spTgt spid="60"/>
                                        </p:tgtEl>
                                      </p:cBhvr>
                                    </p:animEffect>
                                  </p:childTnLst>
                                </p:cTn>
                              </p:par>
                              <p:par>
                                <p:cTn id="246" presetID="10" presetClass="entr" presetSubtype="0" fill="hold" grpId="0" nodeType="withEffect">
                                  <p:stCondLst>
                                    <p:cond delay="1457"/>
                                  </p:stCondLst>
                                  <p:childTnLst>
                                    <p:set>
                                      <p:cBhvr>
                                        <p:cTn id="247" dur="1" fill="hold">
                                          <p:stCondLst>
                                            <p:cond delay="0"/>
                                          </p:stCondLst>
                                        </p:cTn>
                                        <p:tgtEl>
                                          <p:spTgt spid="83"/>
                                        </p:tgtEl>
                                        <p:attrNameLst>
                                          <p:attrName>style.visibility</p:attrName>
                                        </p:attrNameLst>
                                      </p:cBhvr>
                                      <p:to>
                                        <p:strVal val="visible"/>
                                      </p:to>
                                    </p:set>
                                    <p:animEffect transition="in" filter="fade">
                                      <p:cBhvr>
                                        <p:cTn id="248" dur="520"/>
                                        <p:tgtEl>
                                          <p:spTgt spid="83"/>
                                        </p:tgtEl>
                                      </p:cBhvr>
                                    </p:animEffect>
                                  </p:childTnLst>
                                </p:cTn>
                              </p:par>
                              <p:par>
                                <p:cTn id="249" presetID="10" presetClass="entr" presetSubtype="0" fill="hold" grpId="0" nodeType="withEffect">
                                  <p:stCondLst>
                                    <p:cond delay="1457"/>
                                  </p:stCondLst>
                                  <p:childTnLst>
                                    <p:set>
                                      <p:cBhvr>
                                        <p:cTn id="250" dur="1" fill="hold">
                                          <p:stCondLst>
                                            <p:cond delay="0"/>
                                          </p:stCondLst>
                                        </p:cTn>
                                        <p:tgtEl>
                                          <p:spTgt spid="106"/>
                                        </p:tgtEl>
                                        <p:attrNameLst>
                                          <p:attrName>style.visibility</p:attrName>
                                        </p:attrNameLst>
                                      </p:cBhvr>
                                      <p:to>
                                        <p:strVal val="visible"/>
                                      </p:to>
                                    </p:set>
                                    <p:animEffect transition="in" filter="fade">
                                      <p:cBhvr>
                                        <p:cTn id="251" dur="520"/>
                                        <p:tgtEl>
                                          <p:spTgt spid="106"/>
                                        </p:tgtEl>
                                      </p:cBhvr>
                                    </p:animEffect>
                                  </p:childTnLst>
                                </p:cTn>
                              </p:par>
                              <p:par>
                                <p:cTn id="252" presetID="10" presetClass="entr" presetSubtype="0" fill="hold" grpId="0" nodeType="withEffect">
                                  <p:stCondLst>
                                    <p:cond delay="1457"/>
                                  </p:stCondLst>
                                  <p:childTnLst>
                                    <p:set>
                                      <p:cBhvr>
                                        <p:cTn id="253" dur="1" fill="hold">
                                          <p:stCondLst>
                                            <p:cond delay="0"/>
                                          </p:stCondLst>
                                        </p:cTn>
                                        <p:tgtEl>
                                          <p:spTgt spid="49"/>
                                        </p:tgtEl>
                                        <p:attrNameLst>
                                          <p:attrName>style.visibility</p:attrName>
                                        </p:attrNameLst>
                                      </p:cBhvr>
                                      <p:to>
                                        <p:strVal val="visible"/>
                                      </p:to>
                                    </p:set>
                                    <p:animEffect transition="in" filter="fade">
                                      <p:cBhvr>
                                        <p:cTn id="254" dur="520"/>
                                        <p:tgtEl>
                                          <p:spTgt spid="49"/>
                                        </p:tgtEl>
                                      </p:cBhvr>
                                    </p:animEffect>
                                  </p:childTnLst>
                                </p:cTn>
                              </p:par>
                              <p:par>
                                <p:cTn id="255" presetID="10" presetClass="entr" presetSubtype="0" fill="hold" grpId="0" nodeType="withEffect">
                                  <p:stCondLst>
                                    <p:cond delay="1457"/>
                                  </p:stCondLst>
                                  <p:childTnLst>
                                    <p:set>
                                      <p:cBhvr>
                                        <p:cTn id="256" dur="1" fill="hold">
                                          <p:stCondLst>
                                            <p:cond delay="0"/>
                                          </p:stCondLst>
                                        </p:cTn>
                                        <p:tgtEl>
                                          <p:spTgt spid="72"/>
                                        </p:tgtEl>
                                        <p:attrNameLst>
                                          <p:attrName>style.visibility</p:attrName>
                                        </p:attrNameLst>
                                      </p:cBhvr>
                                      <p:to>
                                        <p:strVal val="visible"/>
                                      </p:to>
                                    </p:set>
                                    <p:animEffect transition="in" filter="fade">
                                      <p:cBhvr>
                                        <p:cTn id="257" dur="520"/>
                                        <p:tgtEl>
                                          <p:spTgt spid="72"/>
                                        </p:tgtEl>
                                      </p:cBhvr>
                                    </p:animEffect>
                                  </p:childTnLst>
                                </p:cTn>
                              </p:par>
                              <p:par>
                                <p:cTn id="258" presetID="10" presetClass="entr" presetSubtype="0" fill="hold" grpId="0" nodeType="withEffect">
                                  <p:stCondLst>
                                    <p:cond delay="1457"/>
                                  </p:stCondLst>
                                  <p:childTnLst>
                                    <p:set>
                                      <p:cBhvr>
                                        <p:cTn id="259" dur="1" fill="hold">
                                          <p:stCondLst>
                                            <p:cond delay="0"/>
                                          </p:stCondLst>
                                        </p:cTn>
                                        <p:tgtEl>
                                          <p:spTgt spid="95"/>
                                        </p:tgtEl>
                                        <p:attrNameLst>
                                          <p:attrName>style.visibility</p:attrName>
                                        </p:attrNameLst>
                                      </p:cBhvr>
                                      <p:to>
                                        <p:strVal val="visible"/>
                                      </p:to>
                                    </p:set>
                                    <p:animEffect transition="in" filter="fade">
                                      <p:cBhvr>
                                        <p:cTn id="260" dur="520"/>
                                        <p:tgtEl>
                                          <p:spTgt spid="95"/>
                                        </p:tgtEl>
                                      </p:cBhvr>
                                    </p:animEffect>
                                  </p:childTnLst>
                                </p:cTn>
                              </p:par>
                              <p:par>
                                <p:cTn id="261" presetID="10" presetClass="entr" presetSubtype="0" fill="hold" grpId="0" nodeType="withEffect">
                                  <p:stCondLst>
                                    <p:cond delay="1457"/>
                                  </p:stCondLst>
                                  <p:childTnLst>
                                    <p:set>
                                      <p:cBhvr>
                                        <p:cTn id="262" dur="1" fill="hold">
                                          <p:stCondLst>
                                            <p:cond delay="0"/>
                                          </p:stCondLst>
                                        </p:cTn>
                                        <p:tgtEl>
                                          <p:spTgt spid="118"/>
                                        </p:tgtEl>
                                        <p:attrNameLst>
                                          <p:attrName>style.visibility</p:attrName>
                                        </p:attrNameLst>
                                      </p:cBhvr>
                                      <p:to>
                                        <p:strVal val="visible"/>
                                      </p:to>
                                    </p:set>
                                    <p:animEffect transition="in" filter="fade">
                                      <p:cBhvr>
                                        <p:cTn id="263" dur="520"/>
                                        <p:tgtEl>
                                          <p:spTgt spid="118"/>
                                        </p:tgtEl>
                                      </p:cBhvr>
                                    </p:animEffect>
                                  </p:childTnLst>
                                </p:cTn>
                              </p:par>
                              <p:par>
                                <p:cTn id="264" presetID="10" presetClass="entr" presetSubtype="0" fill="hold" grpId="0" nodeType="withEffect">
                                  <p:stCondLst>
                                    <p:cond delay="1457"/>
                                  </p:stCondLst>
                                  <p:childTnLst>
                                    <p:set>
                                      <p:cBhvr>
                                        <p:cTn id="265" dur="1" fill="hold">
                                          <p:stCondLst>
                                            <p:cond delay="0"/>
                                          </p:stCondLst>
                                        </p:cTn>
                                        <p:tgtEl>
                                          <p:spTgt spid="61"/>
                                        </p:tgtEl>
                                        <p:attrNameLst>
                                          <p:attrName>style.visibility</p:attrName>
                                        </p:attrNameLst>
                                      </p:cBhvr>
                                      <p:to>
                                        <p:strVal val="visible"/>
                                      </p:to>
                                    </p:set>
                                    <p:animEffect transition="in" filter="fade">
                                      <p:cBhvr>
                                        <p:cTn id="266" dur="520"/>
                                        <p:tgtEl>
                                          <p:spTgt spid="61"/>
                                        </p:tgtEl>
                                      </p:cBhvr>
                                    </p:animEffect>
                                  </p:childTnLst>
                                </p:cTn>
                              </p:par>
                              <p:par>
                                <p:cTn id="267" presetID="10" presetClass="entr" presetSubtype="0" fill="hold" grpId="0" nodeType="withEffect">
                                  <p:stCondLst>
                                    <p:cond delay="1457"/>
                                  </p:stCondLst>
                                  <p:childTnLst>
                                    <p:set>
                                      <p:cBhvr>
                                        <p:cTn id="268" dur="1" fill="hold">
                                          <p:stCondLst>
                                            <p:cond delay="0"/>
                                          </p:stCondLst>
                                        </p:cTn>
                                        <p:tgtEl>
                                          <p:spTgt spid="84"/>
                                        </p:tgtEl>
                                        <p:attrNameLst>
                                          <p:attrName>style.visibility</p:attrName>
                                        </p:attrNameLst>
                                      </p:cBhvr>
                                      <p:to>
                                        <p:strVal val="visible"/>
                                      </p:to>
                                    </p:set>
                                    <p:animEffect transition="in" filter="fade">
                                      <p:cBhvr>
                                        <p:cTn id="269" dur="520"/>
                                        <p:tgtEl>
                                          <p:spTgt spid="84"/>
                                        </p:tgtEl>
                                      </p:cBhvr>
                                    </p:animEffect>
                                  </p:childTnLst>
                                </p:cTn>
                              </p:par>
                              <p:par>
                                <p:cTn id="270" presetID="10" presetClass="entr" presetSubtype="0" fill="hold" grpId="0" nodeType="withEffect">
                                  <p:stCondLst>
                                    <p:cond delay="1457"/>
                                  </p:stCondLst>
                                  <p:childTnLst>
                                    <p:set>
                                      <p:cBhvr>
                                        <p:cTn id="271" dur="1" fill="hold">
                                          <p:stCondLst>
                                            <p:cond delay="0"/>
                                          </p:stCondLst>
                                        </p:cTn>
                                        <p:tgtEl>
                                          <p:spTgt spid="107"/>
                                        </p:tgtEl>
                                        <p:attrNameLst>
                                          <p:attrName>style.visibility</p:attrName>
                                        </p:attrNameLst>
                                      </p:cBhvr>
                                      <p:to>
                                        <p:strVal val="visible"/>
                                      </p:to>
                                    </p:set>
                                    <p:animEffect transition="in" filter="fade">
                                      <p:cBhvr>
                                        <p:cTn id="272" dur="520"/>
                                        <p:tgtEl>
                                          <p:spTgt spid="107"/>
                                        </p:tgtEl>
                                      </p:cBhvr>
                                    </p:animEffect>
                                  </p:childTnLst>
                                </p:cTn>
                              </p:par>
                              <p:par>
                                <p:cTn id="273" presetID="10" presetClass="entr" presetSubtype="0" fill="hold" grpId="0" nodeType="withEffect">
                                  <p:stCondLst>
                                    <p:cond delay="1457"/>
                                  </p:stCondLst>
                                  <p:childTnLst>
                                    <p:set>
                                      <p:cBhvr>
                                        <p:cTn id="274" dur="1" fill="hold">
                                          <p:stCondLst>
                                            <p:cond delay="0"/>
                                          </p:stCondLst>
                                        </p:cTn>
                                        <p:tgtEl>
                                          <p:spTgt spid="123"/>
                                        </p:tgtEl>
                                        <p:attrNameLst>
                                          <p:attrName>style.visibility</p:attrName>
                                        </p:attrNameLst>
                                      </p:cBhvr>
                                      <p:to>
                                        <p:strVal val="visible"/>
                                      </p:to>
                                    </p:set>
                                    <p:animEffect transition="in" filter="fade">
                                      <p:cBhvr>
                                        <p:cTn id="275" dur="520"/>
                                        <p:tgtEl>
                                          <p:spTgt spid="123"/>
                                        </p:tgtEl>
                                      </p:cBhvr>
                                    </p:animEffect>
                                  </p:childTnLst>
                                </p:cTn>
                              </p:par>
                              <p:par>
                                <p:cTn id="276" presetID="10" presetClass="entr" presetSubtype="0" fill="hold" grpId="0" nodeType="withEffect">
                                  <p:stCondLst>
                                    <p:cond delay="1457"/>
                                  </p:stCondLst>
                                  <p:childTnLst>
                                    <p:set>
                                      <p:cBhvr>
                                        <p:cTn id="277" dur="1" fill="hold">
                                          <p:stCondLst>
                                            <p:cond delay="0"/>
                                          </p:stCondLst>
                                        </p:cTn>
                                        <p:tgtEl>
                                          <p:spTgt spid="124"/>
                                        </p:tgtEl>
                                        <p:attrNameLst>
                                          <p:attrName>style.visibility</p:attrName>
                                        </p:attrNameLst>
                                      </p:cBhvr>
                                      <p:to>
                                        <p:strVal val="visible"/>
                                      </p:to>
                                    </p:set>
                                    <p:animEffect transition="in" filter="fade">
                                      <p:cBhvr>
                                        <p:cTn id="278" dur="520"/>
                                        <p:tgtEl>
                                          <p:spTgt spid="124"/>
                                        </p:tgtEl>
                                      </p:cBhvr>
                                    </p:animEffect>
                                  </p:childTnLst>
                                </p:cTn>
                              </p:par>
                              <p:par>
                                <p:cTn id="279" presetID="10" presetClass="entr" presetSubtype="0" fill="hold" grpId="0" nodeType="withEffect">
                                  <p:stCondLst>
                                    <p:cond delay="1457"/>
                                  </p:stCondLst>
                                  <p:childTnLst>
                                    <p:set>
                                      <p:cBhvr>
                                        <p:cTn id="280" dur="1" fill="hold">
                                          <p:stCondLst>
                                            <p:cond delay="0"/>
                                          </p:stCondLst>
                                        </p:cTn>
                                        <p:tgtEl>
                                          <p:spTgt spid="50"/>
                                        </p:tgtEl>
                                        <p:attrNameLst>
                                          <p:attrName>style.visibility</p:attrName>
                                        </p:attrNameLst>
                                      </p:cBhvr>
                                      <p:to>
                                        <p:strVal val="visible"/>
                                      </p:to>
                                    </p:set>
                                    <p:animEffect transition="in" filter="fade">
                                      <p:cBhvr>
                                        <p:cTn id="281" dur="520"/>
                                        <p:tgtEl>
                                          <p:spTgt spid="50"/>
                                        </p:tgtEl>
                                      </p:cBhvr>
                                    </p:animEffect>
                                  </p:childTnLst>
                                </p:cTn>
                              </p:par>
                              <p:par>
                                <p:cTn id="282" presetID="10" presetClass="entr" presetSubtype="0" fill="hold" grpId="0" nodeType="withEffect">
                                  <p:stCondLst>
                                    <p:cond delay="1457"/>
                                  </p:stCondLst>
                                  <p:childTnLst>
                                    <p:set>
                                      <p:cBhvr>
                                        <p:cTn id="283" dur="1" fill="hold">
                                          <p:stCondLst>
                                            <p:cond delay="0"/>
                                          </p:stCondLst>
                                        </p:cTn>
                                        <p:tgtEl>
                                          <p:spTgt spid="73"/>
                                        </p:tgtEl>
                                        <p:attrNameLst>
                                          <p:attrName>style.visibility</p:attrName>
                                        </p:attrNameLst>
                                      </p:cBhvr>
                                      <p:to>
                                        <p:strVal val="visible"/>
                                      </p:to>
                                    </p:set>
                                    <p:animEffect transition="in" filter="fade">
                                      <p:cBhvr>
                                        <p:cTn id="284" dur="520"/>
                                        <p:tgtEl>
                                          <p:spTgt spid="73"/>
                                        </p:tgtEl>
                                      </p:cBhvr>
                                    </p:animEffect>
                                  </p:childTnLst>
                                </p:cTn>
                              </p:par>
                              <p:par>
                                <p:cTn id="285" presetID="10" presetClass="entr" presetSubtype="0" fill="hold" grpId="0" nodeType="withEffect">
                                  <p:stCondLst>
                                    <p:cond delay="1457"/>
                                  </p:stCondLst>
                                  <p:childTnLst>
                                    <p:set>
                                      <p:cBhvr>
                                        <p:cTn id="286" dur="1" fill="hold">
                                          <p:stCondLst>
                                            <p:cond delay="0"/>
                                          </p:stCondLst>
                                        </p:cTn>
                                        <p:tgtEl>
                                          <p:spTgt spid="96"/>
                                        </p:tgtEl>
                                        <p:attrNameLst>
                                          <p:attrName>style.visibility</p:attrName>
                                        </p:attrNameLst>
                                      </p:cBhvr>
                                      <p:to>
                                        <p:strVal val="visible"/>
                                      </p:to>
                                    </p:set>
                                    <p:animEffect transition="in" filter="fade">
                                      <p:cBhvr>
                                        <p:cTn id="287" dur="520"/>
                                        <p:tgtEl>
                                          <p:spTgt spid="96"/>
                                        </p:tgtEl>
                                      </p:cBhvr>
                                    </p:animEffect>
                                  </p:childTnLst>
                                </p:cTn>
                              </p:par>
                              <p:par>
                                <p:cTn id="288" presetID="10" presetClass="entr" presetSubtype="0" fill="hold" grpId="0" nodeType="withEffect">
                                  <p:stCondLst>
                                    <p:cond delay="1457"/>
                                  </p:stCondLst>
                                  <p:childTnLst>
                                    <p:set>
                                      <p:cBhvr>
                                        <p:cTn id="289" dur="1" fill="hold">
                                          <p:stCondLst>
                                            <p:cond delay="0"/>
                                          </p:stCondLst>
                                        </p:cTn>
                                        <p:tgtEl>
                                          <p:spTgt spid="119"/>
                                        </p:tgtEl>
                                        <p:attrNameLst>
                                          <p:attrName>style.visibility</p:attrName>
                                        </p:attrNameLst>
                                      </p:cBhvr>
                                      <p:to>
                                        <p:strVal val="visible"/>
                                      </p:to>
                                    </p:set>
                                    <p:animEffect transition="in" filter="fade">
                                      <p:cBhvr>
                                        <p:cTn id="290" dur="520"/>
                                        <p:tgtEl>
                                          <p:spTgt spid="119"/>
                                        </p:tgtEl>
                                      </p:cBhvr>
                                    </p:animEffect>
                                  </p:childTnLst>
                                </p:cTn>
                              </p:par>
                              <p:par>
                                <p:cTn id="291" presetID="10" presetClass="entr" presetSubtype="0" fill="hold" grpId="0" nodeType="withEffect">
                                  <p:stCondLst>
                                    <p:cond delay="1457"/>
                                  </p:stCondLst>
                                  <p:childTnLst>
                                    <p:set>
                                      <p:cBhvr>
                                        <p:cTn id="292" dur="1" fill="hold">
                                          <p:stCondLst>
                                            <p:cond delay="0"/>
                                          </p:stCondLst>
                                        </p:cTn>
                                        <p:tgtEl>
                                          <p:spTgt spid="62"/>
                                        </p:tgtEl>
                                        <p:attrNameLst>
                                          <p:attrName>style.visibility</p:attrName>
                                        </p:attrNameLst>
                                      </p:cBhvr>
                                      <p:to>
                                        <p:strVal val="visible"/>
                                      </p:to>
                                    </p:set>
                                    <p:animEffect transition="in" filter="fade">
                                      <p:cBhvr>
                                        <p:cTn id="293" dur="520"/>
                                        <p:tgtEl>
                                          <p:spTgt spid="62"/>
                                        </p:tgtEl>
                                      </p:cBhvr>
                                    </p:animEffect>
                                  </p:childTnLst>
                                </p:cTn>
                              </p:par>
                              <p:par>
                                <p:cTn id="294" presetID="10" presetClass="entr" presetSubtype="0" fill="hold" grpId="0" nodeType="withEffect">
                                  <p:stCondLst>
                                    <p:cond delay="1457"/>
                                  </p:stCondLst>
                                  <p:childTnLst>
                                    <p:set>
                                      <p:cBhvr>
                                        <p:cTn id="295" dur="1" fill="hold">
                                          <p:stCondLst>
                                            <p:cond delay="0"/>
                                          </p:stCondLst>
                                        </p:cTn>
                                        <p:tgtEl>
                                          <p:spTgt spid="85"/>
                                        </p:tgtEl>
                                        <p:attrNameLst>
                                          <p:attrName>style.visibility</p:attrName>
                                        </p:attrNameLst>
                                      </p:cBhvr>
                                      <p:to>
                                        <p:strVal val="visible"/>
                                      </p:to>
                                    </p:set>
                                    <p:animEffect transition="in" filter="fade">
                                      <p:cBhvr>
                                        <p:cTn id="296" dur="520"/>
                                        <p:tgtEl>
                                          <p:spTgt spid="85"/>
                                        </p:tgtEl>
                                      </p:cBhvr>
                                    </p:animEffect>
                                  </p:childTnLst>
                                </p:cTn>
                              </p:par>
                              <p:par>
                                <p:cTn id="297" presetID="10" presetClass="entr" presetSubtype="0" fill="hold" grpId="0" nodeType="withEffect">
                                  <p:stCondLst>
                                    <p:cond delay="1457"/>
                                  </p:stCondLst>
                                  <p:childTnLst>
                                    <p:set>
                                      <p:cBhvr>
                                        <p:cTn id="298" dur="1" fill="hold">
                                          <p:stCondLst>
                                            <p:cond delay="0"/>
                                          </p:stCondLst>
                                        </p:cTn>
                                        <p:tgtEl>
                                          <p:spTgt spid="108"/>
                                        </p:tgtEl>
                                        <p:attrNameLst>
                                          <p:attrName>style.visibility</p:attrName>
                                        </p:attrNameLst>
                                      </p:cBhvr>
                                      <p:to>
                                        <p:strVal val="visible"/>
                                      </p:to>
                                    </p:set>
                                    <p:animEffect transition="in" filter="fade">
                                      <p:cBhvr>
                                        <p:cTn id="299" dur="520"/>
                                        <p:tgtEl>
                                          <p:spTgt spid="108"/>
                                        </p:tgtEl>
                                      </p:cBhvr>
                                    </p:animEffect>
                                  </p:childTnLst>
                                </p:cTn>
                              </p:par>
                              <p:par>
                                <p:cTn id="300" presetID="10" presetClass="entr" presetSubtype="0" fill="hold" grpId="0" nodeType="withEffect">
                                  <p:stCondLst>
                                    <p:cond delay="1457"/>
                                  </p:stCondLst>
                                  <p:childTnLst>
                                    <p:set>
                                      <p:cBhvr>
                                        <p:cTn id="301" dur="1" fill="hold">
                                          <p:stCondLst>
                                            <p:cond delay="0"/>
                                          </p:stCondLst>
                                        </p:cTn>
                                        <p:tgtEl>
                                          <p:spTgt spid="125"/>
                                        </p:tgtEl>
                                        <p:attrNameLst>
                                          <p:attrName>style.visibility</p:attrName>
                                        </p:attrNameLst>
                                      </p:cBhvr>
                                      <p:to>
                                        <p:strVal val="visible"/>
                                      </p:to>
                                    </p:set>
                                    <p:animEffect transition="in" filter="fade">
                                      <p:cBhvr>
                                        <p:cTn id="302" dur="520"/>
                                        <p:tgtEl>
                                          <p:spTgt spid="125"/>
                                        </p:tgtEl>
                                      </p:cBhvr>
                                    </p:animEffect>
                                  </p:childTnLst>
                                </p:cTn>
                              </p:par>
                              <p:par>
                                <p:cTn id="303" presetID="10" presetClass="entr" presetSubtype="0" fill="hold" grpId="0" nodeType="withEffect">
                                  <p:stCondLst>
                                    <p:cond delay="1457"/>
                                  </p:stCondLst>
                                  <p:childTnLst>
                                    <p:set>
                                      <p:cBhvr>
                                        <p:cTn id="304" dur="1" fill="hold">
                                          <p:stCondLst>
                                            <p:cond delay="0"/>
                                          </p:stCondLst>
                                        </p:cTn>
                                        <p:tgtEl>
                                          <p:spTgt spid="51"/>
                                        </p:tgtEl>
                                        <p:attrNameLst>
                                          <p:attrName>style.visibility</p:attrName>
                                        </p:attrNameLst>
                                      </p:cBhvr>
                                      <p:to>
                                        <p:strVal val="visible"/>
                                      </p:to>
                                    </p:set>
                                    <p:animEffect transition="in" filter="fade">
                                      <p:cBhvr>
                                        <p:cTn id="305" dur="520"/>
                                        <p:tgtEl>
                                          <p:spTgt spid="51"/>
                                        </p:tgtEl>
                                      </p:cBhvr>
                                    </p:animEffect>
                                  </p:childTnLst>
                                </p:cTn>
                              </p:par>
                              <p:par>
                                <p:cTn id="306" presetID="10" presetClass="entr" presetSubtype="0" fill="hold" grpId="0" nodeType="withEffect">
                                  <p:stCondLst>
                                    <p:cond delay="1457"/>
                                  </p:stCondLst>
                                  <p:childTnLst>
                                    <p:set>
                                      <p:cBhvr>
                                        <p:cTn id="307" dur="1" fill="hold">
                                          <p:stCondLst>
                                            <p:cond delay="0"/>
                                          </p:stCondLst>
                                        </p:cTn>
                                        <p:tgtEl>
                                          <p:spTgt spid="126"/>
                                        </p:tgtEl>
                                        <p:attrNameLst>
                                          <p:attrName>style.visibility</p:attrName>
                                        </p:attrNameLst>
                                      </p:cBhvr>
                                      <p:to>
                                        <p:strVal val="visible"/>
                                      </p:to>
                                    </p:set>
                                    <p:animEffect transition="in" filter="fade">
                                      <p:cBhvr>
                                        <p:cTn id="308" dur="520"/>
                                        <p:tgtEl>
                                          <p:spTgt spid="126"/>
                                        </p:tgtEl>
                                      </p:cBhvr>
                                    </p:animEffect>
                                  </p:childTnLst>
                                </p:cTn>
                              </p:par>
                              <p:par>
                                <p:cTn id="309" presetID="10" presetClass="entr" presetSubtype="0" fill="hold" grpId="0" nodeType="withEffect">
                                  <p:stCondLst>
                                    <p:cond delay="1457"/>
                                  </p:stCondLst>
                                  <p:childTnLst>
                                    <p:set>
                                      <p:cBhvr>
                                        <p:cTn id="310" dur="1" fill="hold">
                                          <p:stCondLst>
                                            <p:cond delay="0"/>
                                          </p:stCondLst>
                                        </p:cTn>
                                        <p:tgtEl>
                                          <p:spTgt spid="74"/>
                                        </p:tgtEl>
                                        <p:attrNameLst>
                                          <p:attrName>style.visibility</p:attrName>
                                        </p:attrNameLst>
                                      </p:cBhvr>
                                      <p:to>
                                        <p:strVal val="visible"/>
                                      </p:to>
                                    </p:set>
                                    <p:animEffect transition="in" filter="fade">
                                      <p:cBhvr>
                                        <p:cTn id="311" dur="520"/>
                                        <p:tgtEl>
                                          <p:spTgt spid="74"/>
                                        </p:tgtEl>
                                      </p:cBhvr>
                                    </p:animEffect>
                                  </p:childTnLst>
                                </p:cTn>
                              </p:par>
                              <p:par>
                                <p:cTn id="312" presetID="10" presetClass="entr" presetSubtype="0" fill="hold" grpId="0" nodeType="withEffect">
                                  <p:stCondLst>
                                    <p:cond delay="1457"/>
                                  </p:stCondLst>
                                  <p:childTnLst>
                                    <p:set>
                                      <p:cBhvr>
                                        <p:cTn id="313" dur="1" fill="hold">
                                          <p:stCondLst>
                                            <p:cond delay="0"/>
                                          </p:stCondLst>
                                        </p:cTn>
                                        <p:tgtEl>
                                          <p:spTgt spid="97"/>
                                        </p:tgtEl>
                                        <p:attrNameLst>
                                          <p:attrName>style.visibility</p:attrName>
                                        </p:attrNameLst>
                                      </p:cBhvr>
                                      <p:to>
                                        <p:strVal val="visible"/>
                                      </p:to>
                                    </p:set>
                                    <p:animEffect transition="in" filter="fade">
                                      <p:cBhvr>
                                        <p:cTn id="314" dur="520"/>
                                        <p:tgtEl>
                                          <p:spTgt spid="97"/>
                                        </p:tgtEl>
                                      </p:cBhvr>
                                    </p:animEffect>
                                  </p:childTnLst>
                                </p:cTn>
                              </p:par>
                              <p:par>
                                <p:cTn id="315" presetID="10" presetClass="entr" presetSubtype="0" fill="hold" grpId="0" nodeType="withEffect">
                                  <p:stCondLst>
                                    <p:cond delay="1457"/>
                                  </p:stCondLst>
                                  <p:childTnLst>
                                    <p:set>
                                      <p:cBhvr>
                                        <p:cTn id="316" dur="1" fill="hold">
                                          <p:stCondLst>
                                            <p:cond delay="0"/>
                                          </p:stCondLst>
                                        </p:cTn>
                                        <p:tgtEl>
                                          <p:spTgt spid="120"/>
                                        </p:tgtEl>
                                        <p:attrNameLst>
                                          <p:attrName>style.visibility</p:attrName>
                                        </p:attrNameLst>
                                      </p:cBhvr>
                                      <p:to>
                                        <p:strVal val="visible"/>
                                      </p:to>
                                    </p:set>
                                    <p:animEffect transition="in" filter="fade">
                                      <p:cBhvr>
                                        <p:cTn id="317" dur="520"/>
                                        <p:tgtEl>
                                          <p:spTgt spid="120"/>
                                        </p:tgtEl>
                                      </p:cBhvr>
                                    </p:animEffect>
                                  </p:childTnLst>
                                </p:cTn>
                              </p:par>
                              <p:par>
                                <p:cTn id="318" presetID="10" presetClass="entr" presetSubtype="0" fill="hold" grpId="0" nodeType="withEffect">
                                  <p:stCondLst>
                                    <p:cond delay="1457"/>
                                  </p:stCondLst>
                                  <p:childTnLst>
                                    <p:set>
                                      <p:cBhvr>
                                        <p:cTn id="319" dur="1" fill="hold">
                                          <p:stCondLst>
                                            <p:cond delay="0"/>
                                          </p:stCondLst>
                                        </p:cTn>
                                        <p:tgtEl>
                                          <p:spTgt spid="63"/>
                                        </p:tgtEl>
                                        <p:attrNameLst>
                                          <p:attrName>style.visibility</p:attrName>
                                        </p:attrNameLst>
                                      </p:cBhvr>
                                      <p:to>
                                        <p:strVal val="visible"/>
                                      </p:to>
                                    </p:set>
                                    <p:animEffect transition="in" filter="fade">
                                      <p:cBhvr>
                                        <p:cTn id="320" dur="520"/>
                                        <p:tgtEl>
                                          <p:spTgt spid="63"/>
                                        </p:tgtEl>
                                      </p:cBhvr>
                                    </p:animEffect>
                                  </p:childTnLst>
                                </p:cTn>
                              </p:par>
                              <p:par>
                                <p:cTn id="321" presetID="10" presetClass="entr" presetSubtype="0" fill="hold" grpId="0" nodeType="withEffect">
                                  <p:stCondLst>
                                    <p:cond delay="1457"/>
                                  </p:stCondLst>
                                  <p:childTnLst>
                                    <p:set>
                                      <p:cBhvr>
                                        <p:cTn id="322" dur="1" fill="hold">
                                          <p:stCondLst>
                                            <p:cond delay="0"/>
                                          </p:stCondLst>
                                        </p:cTn>
                                        <p:tgtEl>
                                          <p:spTgt spid="86"/>
                                        </p:tgtEl>
                                        <p:attrNameLst>
                                          <p:attrName>style.visibility</p:attrName>
                                        </p:attrNameLst>
                                      </p:cBhvr>
                                      <p:to>
                                        <p:strVal val="visible"/>
                                      </p:to>
                                    </p:set>
                                    <p:animEffect transition="in" filter="fade">
                                      <p:cBhvr>
                                        <p:cTn id="323" dur="520"/>
                                        <p:tgtEl>
                                          <p:spTgt spid="86"/>
                                        </p:tgtEl>
                                      </p:cBhvr>
                                    </p:animEffect>
                                  </p:childTnLst>
                                </p:cTn>
                              </p:par>
                              <p:par>
                                <p:cTn id="324" presetID="10" presetClass="entr" presetSubtype="0" fill="hold" grpId="0" nodeType="withEffect">
                                  <p:stCondLst>
                                    <p:cond delay="1457"/>
                                  </p:stCondLst>
                                  <p:childTnLst>
                                    <p:set>
                                      <p:cBhvr>
                                        <p:cTn id="325" dur="1" fill="hold">
                                          <p:stCondLst>
                                            <p:cond delay="0"/>
                                          </p:stCondLst>
                                        </p:cTn>
                                        <p:tgtEl>
                                          <p:spTgt spid="109"/>
                                        </p:tgtEl>
                                        <p:attrNameLst>
                                          <p:attrName>style.visibility</p:attrName>
                                        </p:attrNameLst>
                                      </p:cBhvr>
                                      <p:to>
                                        <p:strVal val="visible"/>
                                      </p:to>
                                    </p:set>
                                    <p:animEffect transition="in" filter="fade">
                                      <p:cBhvr>
                                        <p:cTn id="326" dur="520"/>
                                        <p:tgtEl>
                                          <p:spTgt spid="109"/>
                                        </p:tgtEl>
                                      </p:cBhvr>
                                    </p:animEffect>
                                  </p:childTnLst>
                                </p:cTn>
                              </p:par>
                              <p:par>
                                <p:cTn id="327" presetID="10" presetClass="entr" presetSubtype="0" fill="hold" grpId="0" nodeType="withEffect">
                                  <p:stCondLst>
                                    <p:cond delay="1457"/>
                                  </p:stCondLst>
                                  <p:childTnLst>
                                    <p:set>
                                      <p:cBhvr>
                                        <p:cTn id="328" dur="1" fill="hold">
                                          <p:stCondLst>
                                            <p:cond delay="0"/>
                                          </p:stCondLst>
                                        </p:cTn>
                                        <p:tgtEl>
                                          <p:spTgt spid="52"/>
                                        </p:tgtEl>
                                        <p:attrNameLst>
                                          <p:attrName>style.visibility</p:attrName>
                                        </p:attrNameLst>
                                      </p:cBhvr>
                                      <p:to>
                                        <p:strVal val="visible"/>
                                      </p:to>
                                    </p:set>
                                    <p:animEffect transition="in" filter="fade">
                                      <p:cBhvr>
                                        <p:cTn id="329" dur="520"/>
                                        <p:tgtEl>
                                          <p:spTgt spid="52"/>
                                        </p:tgtEl>
                                      </p:cBhvr>
                                    </p:animEffect>
                                  </p:childTnLst>
                                </p:cTn>
                              </p:par>
                              <p:par>
                                <p:cTn id="330" presetID="10" presetClass="entr" presetSubtype="0" fill="hold" grpId="0" nodeType="withEffect">
                                  <p:stCondLst>
                                    <p:cond delay="1457"/>
                                  </p:stCondLst>
                                  <p:childTnLst>
                                    <p:set>
                                      <p:cBhvr>
                                        <p:cTn id="331" dur="1" fill="hold">
                                          <p:stCondLst>
                                            <p:cond delay="0"/>
                                          </p:stCondLst>
                                        </p:cTn>
                                        <p:tgtEl>
                                          <p:spTgt spid="127"/>
                                        </p:tgtEl>
                                        <p:attrNameLst>
                                          <p:attrName>style.visibility</p:attrName>
                                        </p:attrNameLst>
                                      </p:cBhvr>
                                      <p:to>
                                        <p:strVal val="visible"/>
                                      </p:to>
                                    </p:set>
                                    <p:animEffect transition="in" filter="fade">
                                      <p:cBhvr>
                                        <p:cTn id="332" dur="520"/>
                                        <p:tgtEl>
                                          <p:spTgt spid="127"/>
                                        </p:tgtEl>
                                      </p:cBhvr>
                                    </p:animEffect>
                                  </p:childTnLst>
                                </p:cTn>
                              </p:par>
                              <p:par>
                                <p:cTn id="333" presetID="10" presetClass="entr" presetSubtype="0" fill="hold" grpId="0" nodeType="withEffect">
                                  <p:stCondLst>
                                    <p:cond delay="1457"/>
                                  </p:stCondLst>
                                  <p:childTnLst>
                                    <p:set>
                                      <p:cBhvr>
                                        <p:cTn id="334" dur="1" fill="hold">
                                          <p:stCondLst>
                                            <p:cond delay="0"/>
                                          </p:stCondLst>
                                        </p:cTn>
                                        <p:tgtEl>
                                          <p:spTgt spid="75"/>
                                        </p:tgtEl>
                                        <p:attrNameLst>
                                          <p:attrName>style.visibility</p:attrName>
                                        </p:attrNameLst>
                                      </p:cBhvr>
                                      <p:to>
                                        <p:strVal val="visible"/>
                                      </p:to>
                                    </p:set>
                                    <p:animEffect transition="in" filter="fade">
                                      <p:cBhvr>
                                        <p:cTn id="335" dur="520"/>
                                        <p:tgtEl>
                                          <p:spTgt spid="75"/>
                                        </p:tgtEl>
                                      </p:cBhvr>
                                    </p:animEffect>
                                  </p:childTnLst>
                                </p:cTn>
                              </p:par>
                              <p:par>
                                <p:cTn id="336" presetID="10" presetClass="entr" presetSubtype="0" fill="hold" grpId="0" nodeType="withEffect">
                                  <p:stCondLst>
                                    <p:cond delay="1457"/>
                                  </p:stCondLst>
                                  <p:childTnLst>
                                    <p:set>
                                      <p:cBhvr>
                                        <p:cTn id="337" dur="1" fill="hold">
                                          <p:stCondLst>
                                            <p:cond delay="0"/>
                                          </p:stCondLst>
                                        </p:cTn>
                                        <p:tgtEl>
                                          <p:spTgt spid="98"/>
                                        </p:tgtEl>
                                        <p:attrNameLst>
                                          <p:attrName>style.visibility</p:attrName>
                                        </p:attrNameLst>
                                      </p:cBhvr>
                                      <p:to>
                                        <p:strVal val="visible"/>
                                      </p:to>
                                    </p:set>
                                    <p:animEffect transition="in" filter="fade">
                                      <p:cBhvr>
                                        <p:cTn id="338" dur="520"/>
                                        <p:tgtEl>
                                          <p:spTgt spid="98"/>
                                        </p:tgtEl>
                                      </p:cBhvr>
                                    </p:animEffect>
                                  </p:childTnLst>
                                </p:cTn>
                              </p:par>
                              <p:par>
                                <p:cTn id="339" presetID="10" presetClass="entr" presetSubtype="0" fill="hold" grpId="0" nodeType="withEffect">
                                  <p:stCondLst>
                                    <p:cond delay="1457"/>
                                  </p:stCondLst>
                                  <p:childTnLst>
                                    <p:set>
                                      <p:cBhvr>
                                        <p:cTn id="340" dur="1" fill="hold">
                                          <p:stCondLst>
                                            <p:cond delay="0"/>
                                          </p:stCondLst>
                                        </p:cTn>
                                        <p:tgtEl>
                                          <p:spTgt spid="121"/>
                                        </p:tgtEl>
                                        <p:attrNameLst>
                                          <p:attrName>style.visibility</p:attrName>
                                        </p:attrNameLst>
                                      </p:cBhvr>
                                      <p:to>
                                        <p:strVal val="visible"/>
                                      </p:to>
                                    </p:set>
                                    <p:animEffect transition="in" filter="fade">
                                      <p:cBhvr>
                                        <p:cTn id="341" dur="520"/>
                                        <p:tgtEl>
                                          <p:spTgt spid="121"/>
                                        </p:tgtEl>
                                      </p:cBhvr>
                                    </p:animEffect>
                                  </p:childTnLst>
                                </p:cTn>
                              </p:par>
                              <p:par>
                                <p:cTn id="342" presetID="10" presetClass="entr" presetSubtype="0" fill="hold" grpId="0" nodeType="withEffect">
                                  <p:stCondLst>
                                    <p:cond delay="1457"/>
                                  </p:stCondLst>
                                  <p:childTnLst>
                                    <p:set>
                                      <p:cBhvr>
                                        <p:cTn id="343" dur="1" fill="hold">
                                          <p:stCondLst>
                                            <p:cond delay="0"/>
                                          </p:stCondLst>
                                        </p:cTn>
                                        <p:tgtEl>
                                          <p:spTgt spid="64"/>
                                        </p:tgtEl>
                                        <p:attrNameLst>
                                          <p:attrName>style.visibility</p:attrName>
                                        </p:attrNameLst>
                                      </p:cBhvr>
                                      <p:to>
                                        <p:strVal val="visible"/>
                                      </p:to>
                                    </p:set>
                                    <p:animEffect transition="in" filter="fade">
                                      <p:cBhvr>
                                        <p:cTn id="344" dur="520"/>
                                        <p:tgtEl>
                                          <p:spTgt spid="64"/>
                                        </p:tgtEl>
                                      </p:cBhvr>
                                    </p:animEffect>
                                  </p:childTnLst>
                                </p:cTn>
                              </p:par>
                              <p:par>
                                <p:cTn id="345" presetID="10" presetClass="entr" presetSubtype="0" fill="hold" grpId="0" nodeType="withEffect">
                                  <p:stCondLst>
                                    <p:cond delay="1457"/>
                                  </p:stCondLst>
                                  <p:childTnLst>
                                    <p:set>
                                      <p:cBhvr>
                                        <p:cTn id="346" dur="1" fill="hold">
                                          <p:stCondLst>
                                            <p:cond delay="0"/>
                                          </p:stCondLst>
                                        </p:cTn>
                                        <p:tgtEl>
                                          <p:spTgt spid="87"/>
                                        </p:tgtEl>
                                        <p:attrNameLst>
                                          <p:attrName>style.visibility</p:attrName>
                                        </p:attrNameLst>
                                      </p:cBhvr>
                                      <p:to>
                                        <p:strVal val="visible"/>
                                      </p:to>
                                    </p:set>
                                    <p:animEffect transition="in" filter="fade">
                                      <p:cBhvr>
                                        <p:cTn id="347" dur="520"/>
                                        <p:tgtEl>
                                          <p:spTgt spid="87"/>
                                        </p:tgtEl>
                                      </p:cBhvr>
                                    </p:animEffect>
                                  </p:childTnLst>
                                </p:cTn>
                              </p:par>
                              <p:par>
                                <p:cTn id="348" presetID="10" presetClass="entr" presetSubtype="0" fill="hold" grpId="0" nodeType="withEffect">
                                  <p:stCondLst>
                                    <p:cond delay="1457"/>
                                  </p:stCondLst>
                                  <p:childTnLst>
                                    <p:set>
                                      <p:cBhvr>
                                        <p:cTn id="349" dur="1" fill="hold">
                                          <p:stCondLst>
                                            <p:cond delay="0"/>
                                          </p:stCondLst>
                                        </p:cTn>
                                        <p:tgtEl>
                                          <p:spTgt spid="110"/>
                                        </p:tgtEl>
                                        <p:attrNameLst>
                                          <p:attrName>style.visibility</p:attrName>
                                        </p:attrNameLst>
                                      </p:cBhvr>
                                      <p:to>
                                        <p:strVal val="visible"/>
                                      </p:to>
                                    </p:set>
                                    <p:animEffect transition="in" filter="fade">
                                      <p:cBhvr>
                                        <p:cTn id="350" dur="520"/>
                                        <p:tgtEl>
                                          <p:spTgt spid="110"/>
                                        </p:tgtEl>
                                      </p:cBhvr>
                                    </p:animEffect>
                                  </p:childTnLst>
                                </p:cTn>
                              </p:par>
                              <p:par>
                                <p:cTn id="351" presetID="10" presetClass="entr" presetSubtype="0" fill="hold" grpId="0" nodeType="withEffect">
                                  <p:stCondLst>
                                    <p:cond delay="1457"/>
                                  </p:stCondLst>
                                  <p:childTnLst>
                                    <p:set>
                                      <p:cBhvr>
                                        <p:cTn id="352" dur="1" fill="hold">
                                          <p:stCondLst>
                                            <p:cond delay="0"/>
                                          </p:stCondLst>
                                        </p:cTn>
                                        <p:tgtEl>
                                          <p:spTgt spid="128"/>
                                        </p:tgtEl>
                                        <p:attrNameLst>
                                          <p:attrName>style.visibility</p:attrName>
                                        </p:attrNameLst>
                                      </p:cBhvr>
                                      <p:to>
                                        <p:strVal val="visible"/>
                                      </p:to>
                                    </p:set>
                                    <p:animEffect transition="in" filter="fade">
                                      <p:cBhvr>
                                        <p:cTn id="353" dur="520"/>
                                        <p:tgtEl>
                                          <p:spTgt spid="128"/>
                                        </p:tgtEl>
                                      </p:cBhvr>
                                    </p:animEffect>
                                  </p:childTnLst>
                                </p:cTn>
                              </p:par>
                              <p:par>
                                <p:cTn id="354" presetID="10" presetClass="entr" presetSubtype="0" fill="hold" grpId="0" nodeType="withEffect">
                                  <p:stCondLst>
                                    <p:cond delay="1457"/>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520"/>
                                        <p:tgtEl>
                                          <p:spTgt spid="53"/>
                                        </p:tgtEl>
                                      </p:cBhvr>
                                    </p:animEffect>
                                  </p:childTnLst>
                                </p:cTn>
                              </p:par>
                              <p:par>
                                <p:cTn id="357" presetID="10" presetClass="entr" presetSubtype="0" fill="hold" grpId="0" nodeType="withEffect">
                                  <p:stCondLst>
                                    <p:cond delay="1457"/>
                                  </p:stCondLst>
                                  <p:childTnLst>
                                    <p:set>
                                      <p:cBhvr>
                                        <p:cTn id="358" dur="1" fill="hold">
                                          <p:stCondLst>
                                            <p:cond delay="0"/>
                                          </p:stCondLst>
                                        </p:cTn>
                                        <p:tgtEl>
                                          <p:spTgt spid="26"/>
                                        </p:tgtEl>
                                        <p:attrNameLst>
                                          <p:attrName>style.visibility</p:attrName>
                                        </p:attrNameLst>
                                      </p:cBhvr>
                                      <p:to>
                                        <p:strVal val="visible"/>
                                      </p:to>
                                    </p:set>
                                    <p:animEffect transition="in" filter="fade">
                                      <p:cBhvr>
                                        <p:cTn id="359" dur="520"/>
                                        <p:tgtEl>
                                          <p:spTgt spid="26"/>
                                        </p:tgtEl>
                                      </p:cBhvr>
                                    </p:animEffect>
                                  </p:childTnLst>
                                </p:cTn>
                              </p:par>
                              <p:par>
                                <p:cTn id="360" presetID="10" presetClass="entr" presetSubtype="0" fill="hold" grpId="0" nodeType="withEffect">
                                  <p:stCondLst>
                                    <p:cond delay="1457"/>
                                  </p:stCondLst>
                                  <p:childTnLst>
                                    <p:set>
                                      <p:cBhvr>
                                        <p:cTn id="361" dur="1" fill="hold">
                                          <p:stCondLst>
                                            <p:cond delay="0"/>
                                          </p:stCondLst>
                                        </p:cTn>
                                        <p:tgtEl>
                                          <p:spTgt spid="30"/>
                                        </p:tgtEl>
                                        <p:attrNameLst>
                                          <p:attrName>style.visibility</p:attrName>
                                        </p:attrNameLst>
                                      </p:cBhvr>
                                      <p:to>
                                        <p:strVal val="visible"/>
                                      </p:to>
                                    </p:set>
                                    <p:animEffect transition="in" filter="fade">
                                      <p:cBhvr>
                                        <p:cTn id="362" dur="520"/>
                                        <p:tgtEl>
                                          <p:spTgt spid="30"/>
                                        </p:tgtEl>
                                      </p:cBhvr>
                                    </p:animEffect>
                                  </p:childTnLst>
                                </p:cTn>
                              </p:par>
                              <p:par>
                                <p:cTn id="363" presetID="10" presetClass="entr" presetSubtype="0" fill="hold" grpId="0" nodeType="withEffect">
                                  <p:stCondLst>
                                    <p:cond delay="1457"/>
                                  </p:stCondLst>
                                  <p:childTnLst>
                                    <p:set>
                                      <p:cBhvr>
                                        <p:cTn id="364" dur="1" fill="hold">
                                          <p:stCondLst>
                                            <p:cond delay="0"/>
                                          </p:stCondLst>
                                        </p:cTn>
                                        <p:tgtEl>
                                          <p:spTgt spid="76"/>
                                        </p:tgtEl>
                                        <p:attrNameLst>
                                          <p:attrName>style.visibility</p:attrName>
                                        </p:attrNameLst>
                                      </p:cBhvr>
                                      <p:to>
                                        <p:strVal val="visible"/>
                                      </p:to>
                                    </p:set>
                                    <p:animEffect transition="in" filter="fade">
                                      <p:cBhvr>
                                        <p:cTn id="365" dur="520"/>
                                        <p:tgtEl>
                                          <p:spTgt spid="76"/>
                                        </p:tgtEl>
                                      </p:cBhvr>
                                    </p:animEffect>
                                  </p:childTnLst>
                                </p:cTn>
                              </p:par>
                              <p:par>
                                <p:cTn id="366" presetID="10" presetClass="entr" presetSubtype="0" fill="hold" grpId="0" nodeType="withEffect">
                                  <p:stCondLst>
                                    <p:cond delay="1457"/>
                                  </p:stCondLst>
                                  <p:childTnLst>
                                    <p:set>
                                      <p:cBhvr>
                                        <p:cTn id="367" dur="1" fill="hold">
                                          <p:stCondLst>
                                            <p:cond delay="0"/>
                                          </p:stCondLst>
                                        </p:cTn>
                                        <p:tgtEl>
                                          <p:spTgt spid="99"/>
                                        </p:tgtEl>
                                        <p:attrNameLst>
                                          <p:attrName>style.visibility</p:attrName>
                                        </p:attrNameLst>
                                      </p:cBhvr>
                                      <p:to>
                                        <p:strVal val="visible"/>
                                      </p:to>
                                    </p:set>
                                    <p:animEffect transition="in" filter="fade">
                                      <p:cBhvr>
                                        <p:cTn id="368" dur="520"/>
                                        <p:tgtEl>
                                          <p:spTgt spid="99"/>
                                        </p:tgtEl>
                                      </p:cBhvr>
                                    </p:animEffect>
                                  </p:childTnLst>
                                </p:cTn>
                              </p:par>
                              <p:par>
                                <p:cTn id="369" presetID="10" presetClass="entr" presetSubtype="0" fill="hold" grpId="0" nodeType="withEffect">
                                  <p:stCondLst>
                                    <p:cond delay="1457"/>
                                  </p:stCondLst>
                                  <p:childTnLst>
                                    <p:set>
                                      <p:cBhvr>
                                        <p:cTn id="370" dur="1" fill="hold">
                                          <p:stCondLst>
                                            <p:cond delay="0"/>
                                          </p:stCondLst>
                                        </p:cTn>
                                        <p:tgtEl>
                                          <p:spTgt spid="122"/>
                                        </p:tgtEl>
                                        <p:attrNameLst>
                                          <p:attrName>style.visibility</p:attrName>
                                        </p:attrNameLst>
                                      </p:cBhvr>
                                      <p:to>
                                        <p:strVal val="visible"/>
                                      </p:to>
                                    </p:set>
                                    <p:animEffect transition="in" filter="fade">
                                      <p:cBhvr>
                                        <p:cTn id="371" dur="520"/>
                                        <p:tgtEl>
                                          <p:spTgt spid="122"/>
                                        </p:tgtEl>
                                      </p:cBhvr>
                                    </p:animEffect>
                                  </p:childTnLst>
                                </p:cTn>
                              </p:par>
                              <p:par>
                                <p:cTn id="372" presetID="10" presetClass="entr" presetSubtype="0" fill="hold" grpId="0" nodeType="withEffect">
                                  <p:stCondLst>
                                    <p:cond delay="1457"/>
                                  </p:stCondLst>
                                  <p:childTnLst>
                                    <p:set>
                                      <p:cBhvr>
                                        <p:cTn id="373" dur="1" fill="hold">
                                          <p:stCondLst>
                                            <p:cond delay="0"/>
                                          </p:stCondLst>
                                        </p:cTn>
                                        <p:tgtEl>
                                          <p:spTgt spid="27"/>
                                        </p:tgtEl>
                                        <p:attrNameLst>
                                          <p:attrName>style.visibility</p:attrName>
                                        </p:attrNameLst>
                                      </p:cBhvr>
                                      <p:to>
                                        <p:strVal val="visible"/>
                                      </p:to>
                                    </p:set>
                                    <p:animEffect transition="in" filter="fade">
                                      <p:cBhvr>
                                        <p:cTn id="374" dur="520"/>
                                        <p:tgtEl>
                                          <p:spTgt spid="27"/>
                                        </p:tgtEl>
                                      </p:cBhvr>
                                    </p:animEffect>
                                  </p:childTnLst>
                                </p:cTn>
                              </p:par>
                              <p:par>
                                <p:cTn id="375" presetID="10" presetClass="entr" presetSubtype="0" fill="hold" grpId="0" nodeType="withEffect">
                                  <p:stCondLst>
                                    <p:cond delay="1457"/>
                                  </p:stCondLst>
                                  <p:childTnLst>
                                    <p:set>
                                      <p:cBhvr>
                                        <p:cTn id="376" dur="1" fill="hold">
                                          <p:stCondLst>
                                            <p:cond delay="0"/>
                                          </p:stCondLst>
                                        </p:cTn>
                                        <p:tgtEl>
                                          <p:spTgt spid="31"/>
                                        </p:tgtEl>
                                        <p:attrNameLst>
                                          <p:attrName>style.visibility</p:attrName>
                                        </p:attrNameLst>
                                      </p:cBhvr>
                                      <p:to>
                                        <p:strVal val="visible"/>
                                      </p:to>
                                    </p:set>
                                    <p:animEffect transition="in" filter="fade">
                                      <p:cBhvr>
                                        <p:cTn id="377" dur="520"/>
                                        <p:tgtEl>
                                          <p:spTgt spid="31"/>
                                        </p:tgtEl>
                                      </p:cBhvr>
                                    </p:animEffect>
                                  </p:childTnLst>
                                </p:cTn>
                              </p:par>
                              <p:par>
                                <p:cTn id="378" presetID="10" presetClass="entr" presetSubtype="0" fill="hold" grpId="0" nodeType="withEffect">
                                  <p:stCondLst>
                                    <p:cond delay="1355"/>
                                  </p:stCondLst>
                                  <p:childTnLst>
                                    <p:set>
                                      <p:cBhvr>
                                        <p:cTn id="379" dur="1" fill="hold">
                                          <p:stCondLst>
                                            <p:cond delay="0"/>
                                          </p:stCondLst>
                                        </p:cTn>
                                        <p:tgtEl>
                                          <p:spTgt spid="9"/>
                                        </p:tgtEl>
                                        <p:attrNameLst>
                                          <p:attrName>style.visibility</p:attrName>
                                        </p:attrNameLst>
                                      </p:cBhvr>
                                      <p:to>
                                        <p:strVal val="visible"/>
                                      </p:to>
                                    </p:set>
                                    <p:animEffect transition="in" filter="fade">
                                      <p:cBhvr>
                                        <p:cTn id="380" dur="520"/>
                                        <p:tgtEl>
                                          <p:spTgt spid="9"/>
                                        </p:tgtEl>
                                      </p:cBhvr>
                                    </p:animEffect>
                                  </p:childTnLst>
                                </p:cTn>
                              </p:par>
                              <p:par>
                                <p:cTn id="381" presetID="10" presetClass="entr" presetSubtype="0" fill="hold" grpId="0" nodeType="withEffect">
                                  <p:stCondLst>
                                    <p:cond delay="1397"/>
                                  </p:stCondLst>
                                  <p:childTnLst>
                                    <p:set>
                                      <p:cBhvr>
                                        <p:cTn id="382" dur="1" fill="hold">
                                          <p:stCondLst>
                                            <p:cond delay="0"/>
                                          </p:stCondLst>
                                        </p:cTn>
                                        <p:tgtEl>
                                          <p:spTgt spid="10"/>
                                        </p:tgtEl>
                                        <p:attrNameLst>
                                          <p:attrName>style.visibility</p:attrName>
                                        </p:attrNameLst>
                                      </p:cBhvr>
                                      <p:to>
                                        <p:strVal val="visible"/>
                                      </p:to>
                                    </p:set>
                                    <p:animEffect transition="in" filter="fade">
                                      <p:cBhvr>
                                        <p:cTn id="383" dur="520"/>
                                        <p:tgtEl>
                                          <p:spTgt spid="10"/>
                                        </p:tgtEl>
                                      </p:cBhvr>
                                    </p:animEffect>
                                  </p:childTnLst>
                                </p:cTn>
                              </p:par>
                              <p:par>
                                <p:cTn id="384" presetID="10" presetClass="entr" presetSubtype="0" fill="hold" grpId="0" nodeType="withEffect">
                                  <p:stCondLst>
                                    <p:cond delay="1439"/>
                                  </p:stCondLst>
                                  <p:childTnLst>
                                    <p:set>
                                      <p:cBhvr>
                                        <p:cTn id="385" dur="1" fill="hold">
                                          <p:stCondLst>
                                            <p:cond delay="0"/>
                                          </p:stCondLst>
                                        </p:cTn>
                                        <p:tgtEl>
                                          <p:spTgt spid="11"/>
                                        </p:tgtEl>
                                        <p:attrNameLst>
                                          <p:attrName>style.visibility</p:attrName>
                                        </p:attrNameLst>
                                      </p:cBhvr>
                                      <p:to>
                                        <p:strVal val="visible"/>
                                      </p:to>
                                    </p:set>
                                    <p:animEffect transition="in" filter="fade">
                                      <p:cBhvr>
                                        <p:cTn id="386"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content.png"/>
          <p:cNvPicPr>
            <a:picLocks noChangeAspect="1"/>
          </p:cNvPicPr>
          <p:nvPr/>
        </p:nvPicPr>
        <p:blipFill>
          <a:blip r:embed="rId2"/>
          <a:stretch>
            <a:fillRect/>
          </a:stretch>
        </p:blipFill>
        <p:spPr>
          <a:xfrm>
            <a:off x="0" y="0"/>
            <a:ext cx="12192000" cy="6858000"/>
          </a:xfrm>
          <a:prstGeom prst="rect">
            <a:avLst/>
          </a:prstGeom>
        </p:spPr>
      </p:pic>
      <p:sp>
        <p:nvSpPr>
          <p:cNvPr id="967" name="Glow 967"/>
          <p:cNvSpPr/>
          <p:nvPr/>
        </p:nvSpPr>
        <p:spPr>
          <a:xfrm>
            <a:off x="-1463039" y="-2286000"/>
            <a:ext cx="6217920" cy="6217920"/>
          </a:xfrm>
          <a:prstGeom prst="ellipse">
            <a:avLst/>
          </a:prstGeom>
          <a:gradFill>
            <a:gsLst>
              <a:gs pos="0">
                <a:srgbClr val="FFDD57">
                  <a:alpha val="8000"/>
                </a:srgbClr>
              </a:gs>
              <a:gs pos="100000">
                <a:srgbClr val="FFDD57">
                  <a:alpha val="0"/>
                </a:srgbClr>
              </a:gs>
            </a:gsLst>
            <a:path path="circle">
              <a:fillToRect l="50000" t="50000" r="50000" b="50000"/>
            </a:path>
          </a:gradFill>
          <a:ln>
            <a:noFill/>
          </a:ln>
        </p:spPr>
        <p:txBody>
          <a:bodyPr wrap="square">
            <a:normAutofit/>
          </a:bodyPr>
          <a:lstStyle/>
          <a:p/>
        </p:txBody>
      </p:sp>
      <p:sp>
        <p:nvSpPr>
          <p:cNvPr id="966" name="Glow 966"/>
          <p:cNvSpPr/>
          <p:nvPr/>
        </p:nvSpPr>
        <p:spPr>
          <a:xfrm>
            <a:off x="7818120" y="3246120"/>
            <a:ext cx="5943600" cy="5943600"/>
          </a:xfrm>
          <a:prstGeom prst="ellipse">
            <a:avLst/>
          </a:prstGeom>
          <a:gradFill>
            <a:gsLst>
              <a:gs pos="0">
                <a:srgbClr val="34D399">
                  <a:alpha val="6000"/>
                </a:srgbClr>
              </a:gs>
              <a:gs pos="100000">
                <a:srgbClr val="34D399">
                  <a:alpha val="0"/>
                </a:srgbClr>
              </a:gs>
            </a:gsLst>
            <a:path path="circle">
              <a:fillToRect l="50000" t="50000" r="50000" b="50000"/>
            </a:path>
          </a:gradFill>
          <a:ln>
            <a:noFill/>
          </a:ln>
        </p:spPr>
        <p:txBody>
          <a:bodyPr wrap="square">
            <a:normAutofit/>
          </a:bodyPr>
          <a:lstStyle/>
          <a:p/>
        </p:txBody>
      </p:sp>
      <p:sp>
        <p:nvSpPr>
          <p:cNvPr id="3" name="Rounded Rectangle 2"/>
          <p:cNvSpPr/>
          <p:nvPr/>
        </p:nvSpPr>
        <p:spPr>
          <a:xfrm>
            <a:off x="812800" y="508000"/>
            <a:ext cx="1732483" cy="342900"/>
          </a:xfrm>
          <a:prstGeom prst="roundRect">
            <a:avLst>
              <a:gd name="adj" fmla="val 48148"/>
            </a:avLst>
          </a:prstGeom>
          <a:solidFill>
            <a:srgbClr val="14161F"/>
          </a:solidFill>
          <a:ln w="12700">
            <a:solidFill>
              <a:srgbClr val="4A3D17"/>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4" name="Freeform 3"/>
          <p:cNvSpPr/>
          <p:nvPr/>
        </p:nvSpPr>
        <p:spPr>
          <a:xfrm>
            <a:off x="990600" y="609600"/>
            <a:ext cx="127000" cy="127000"/>
          </a:xfrm>
          <a:custGeom>
            <a:avLst/>
            <a:gdLst/>
            <a:ahLst/>
            <a:cxnLst/>
            <a:rect l="l" t="t" r="r" b="b"/>
            <a:pathLst>
              <a:path w="10" h="10">
                <a:moveTo>
                  <a:pt x="5" y="0"/>
                </a:moveTo>
                <a:lnTo>
                  <a:pt x="7" y="4"/>
                </a:lnTo>
                <a:lnTo>
                  <a:pt x="10" y="6"/>
                </a:lnTo>
                <a:lnTo>
                  <a:pt x="7" y="7"/>
                </a:lnTo>
                <a:lnTo>
                  <a:pt x="5" y="10"/>
                </a:lnTo>
                <a:lnTo>
                  <a:pt x="3" y="7"/>
                </a:lnTo>
                <a:lnTo>
                  <a:pt x="0" y="6"/>
                </a:lnTo>
                <a:lnTo>
                  <a:pt x="3" y="4"/>
                </a:lnTo>
                <a:close/>
              </a:path>
            </a:pathLst>
          </a:custGeom>
          <a:solidFill>
            <a:srgbClr val="FFDD57"/>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5" name="TextBox 4"/>
          <p:cNvSpPr txBox="1"/>
          <p:nvPr/>
        </p:nvSpPr>
        <p:spPr>
          <a:xfrm>
            <a:off x="1231900" y="485140"/>
            <a:ext cx="1295400" cy="342900"/>
          </a:xfrm>
          <a:prstGeom prst="rect">
            <a:avLst/>
          </a:prstGeom>
          <a:noFill/>
        </p:spPr>
        <p:txBody>
          <a:bodyPr wrap="none" lIns="0" rIns="0" tIns="0" bIns="0" anchor="ctr">
            <a:noAutofit/>
          </a:bodyPr>
          <a:lstStyle/>
          <a:p>
            <a:pPr algn="l">
              <a:lnSpc>
                <a:spcPct val="125000"/>
              </a:lnSpc>
            </a:pPr>
            <a:r>
              <a:rPr sz="1000" b="0" i="0" spc="240">
                <a:solidFill>
                  <a:srgbClr val="FFDD57"/>
                </a:solidFill>
                <a:latin typeface="Helvetica Neue Medium"/>
              </a:rPr>
              <a:t>BẰNG CHỨNG</a:t>
            </a:r>
          </a:p>
        </p:txBody>
      </p:sp>
      <p:sp>
        <p:nvSpPr>
          <p:cNvPr id="6" name="TextBox 5"/>
          <p:cNvSpPr txBox="1"/>
          <p:nvPr/>
        </p:nvSpPr>
        <p:spPr>
          <a:xfrm>
            <a:off x="812800" y="924306"/>
            <a:ext cx="11379200" cy="552450"/>
          </a:xfrm>
          <a:prstGeom prst="rect">
            <a:avLst/>
          </a:prstGeom>
          <a:noFill/>
        </p:spPr>
        <p:txBody>
          <a:bodyPr wrap="square" lIns="0" rIns="0" tIns="0" bIns="0" anchor="t">
            <a:normAutofit/>
          </a:bodyPr>
          <a:lstStyle/>
          <a:p>
            <a:pPr algn="l"/>
            <a:r>
              <a:rPr sz="2900" b="1" i="0">
                <a:solidFill>
                  <a:srgbClr val="FFFFFF"/>
                </a:solidFill>
                <a:latin typeface="Helvetica Neue"/>
              </a:rPr>
              <a:t xml:space="preserve">Con số nói </a:t>
            </a:r>
            <a:r>
              <a:rPr sz="2900" b="1" i="0">
                <a:gradFill>
                  <a:gsLst>
                    <a:gs pos="0">
                      <a:srgbClr val="FFE9A8"/>
                    </a:gs>
                    <a:gs pos="55000">
                      <a:srgbClr val="FFDD57"/>
                    </a:gs>
                    <a:gs pos="100000">
                      <a:srgbClr val="F3A93B"/>
                    </a:gs>
                  </a:gsLst>
                  <a:lin ang="5400000" scaled="0"/>
                </a:gradFill>
                <a:latin typeface="Helvetica Neue"/>
              </a:rPr>
              <a:t>to hơn</a:t>
            </a:r>
            <a:r>
              <a:rPr sz="2900" b="1" i="0">
                <a:solidFill>
                  <a:srgbClr val="FFFFFF"/>
                </a:solidFill>
                <a:latin typeface="Helvetica Neue"/>
              </a:rPr>
              <a:t xml:space="preserve"> lời nói.</a:t>
            </a:r>
          </a:p>
        </p:txBody>
      </p:sp>
      <p:sp>
        <p:nvSpPr>
          <p:cNvPr id="7" name="TextBox 6"/>
          <p:cNvSpPr txBox="1"/>
          <p:nvPr/>
        </p:nvSpPr>
        <p:spPr>
          <a:xfrm>
            <a:off x="7975600" y="599440"/>
            <a:ext cx="2946400" cy="285750"/>
          </a:xfrm>
          <a:prstGeom prst="rect">
            <a:avLst/>
          </a:prstGeom>
          <a:noFill/>
        </p:spPr>
        <p:txBody>
          <a:bodyPr wrap="square" lIns="0" rIns="0" tIns="0" bIns="0" anchor="t">
            <a:normAutofit/>
          </a:bodyPr>
          <a:lstStyle/>
          <a:p>
            <a:pPr algn="r">
              <a:lnSpc>
                <a:spcPct val="125000"/>
              </a:lnSpc>
            </a:pPr>
            <a:r>
              <a:rPr sz="1000" b="0" i="0" spc="220">
                <a:solidFill>
                  <a:srgbClr val="8A96A8"/>
                </a:solidFill>
                <a:latin typeface="Helvetica Neue Medium"/>
              </a:rPr>
              <a:t>METATRONICS</a:t>
            </a:r>
          </a:p>
        </p:txBody>
      </p:sp>
      <p:pic>
        <p:nvPicPr>
          <p:cNvPr id="8" name="Picture 7" descr="mark_white.png"/>
          <p:cNvPicPr>
            <a:picLocks noChangeAspect="1"/>
          </p:cNvPicPr>
          <p:nvPr/>
        </p:nvPicPr>
        <p:blipFill>
          <a:blip r:embed="rId3"/>
          <a:stretch>
            <a:fillRect/>
          </a:stretch>
        </p:blipFill>
        <p:spPr>
          <a:xfrm>
            <a:off x="11163300" y="584200"/>
            <a:ext cx="228220" cy="203200"/>
          </a:xfrm>
          <a:prstGeom prst="rect">
            <a:avLst/>
          </a:prstGeom>
        </p:spPr>
      </p:pic>
      <p:cxnSp>
        <p:nvCxnSpPr>
          <p:cNvPr id="9" name="Connector 8"/>
          <p:cNvCxnSpPr/>
          <p:nvPr/>
        </p:nvCxnSpPr>
        <p:spPr>
          <a:xfrm>
            <a:off x="812800" y="6388100"/>
            <a:ext cx="105664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2800" y="6480683"/>
            <a:ext cx="11379200" cy="180975"/>
          </a:xfrm>
          <a:prstGeom prst="rect">
            <a:avLst/>
          </a:prstGeom>
          <a:noFill/>
        </p:spPr>
        <p:txBody>
          <a:bodyPr wrap="square" lIns="0" rIns="0" tIns="0" bIns="0" anchor="t">
            <a:normAutofit/>
          </a:bodyPr>
          <a:lstStyle/>
          <a:p>
            <a:pPr algn="l"/>
            <a:r>
              <a:rPr sz="950" b="0" i="0" spc="120">
                <a:solidFill>
                  <a:srgbClr val="FFDD57"/>
                </a:solidFill>
                <a:latin typeface="Helvetica Neue Medium"/>
              </a:rPr>
              <a:t>09</a:t>
            </a:r>
            <a:r>
              <a:rPr sz="950" b="0" i="0" spc="120">
                <a:solidFill>
                  <a:srgbClr val="6E788C"/>
                </a:solidFill>
                <a:latin typeface="Helvetica Neue Medium"/>
              </a:rPr>
              <a:t xml:space="preserve">   /   LỢI NHUẬN KIỂM CHỨNG ĐƯỢC</a:t>
            </a:r>
          </a:p>
        </p:txBody>
      </p:sp>
      <p:sp>
        <p:nvSpPr>
          <p:cNvPr id="11" name="TextBox 10"/>
          <p:cNvSpPr txBox="1"/>
          <p:nvPr/>
        </p:nvSpPr>
        <p:spPr>
          <a:xfrm>
            <a:off x="7569200" y="6467983"/>
            <a:ext cx="3860800" cy="271462"/>
          </a:xfrm>
          <a:prstGeom prst="rect">
            <a:avLst/>
          </a:prstGeom>
          <a:noFill/>
        </p:spPr>
        <p:txBody>
          <a:bodyPr wrap="square" lIns="0" rIns="0" tIns="0" bIns="0" anchor="t">
            <a:normAutofit/>
          </a:bodyPr>
          <a:lstStyle/>
          <a:p>
            <a:pPr algn="r">
              <a:lnSpc>
                <a:spcPct val="125000"/>
              </a:lnSpc>
            </a:pPr>
            <a:r>
              <a:rPr sz="950" b="0" i="0" spc="100" u="none">
                <a:solidFill>
                  <a:srgbClr val="6E788C"/>
                </a:solidFill>
                <a:latin typeface="Helvetica Neue Medium"/>
                <a:hlinkClick r:id="rId4"/>
              </a:rPr>
              <a:t>metatronics.global</a:t>
            </a:r>
          </a:p>
        </p:txBody>
      </p:sp>
      <p:sp>
        <p:nvSpPr>
          <p:cNvPr id="12" name="Rounded Rectangle 11"/>
          <p:cNvSpPr/>
          <p:nvPr/>
        </p:nvSpPr>
        <p:spPr>
          <a:xfrm>
            <a:off x="812800" y="1930400"/>
            <a:ext cx="3352800" cy="635000"/>
          </a:xfrm>
          <a:prstGeom prst="roundRect">
            <a:avLst>
              <a:gd name="adj" fmla="val 24000"/>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3" name="Rounded Rectangle 12"/>
          <p:cNvSpPr/>
          <p:nvPr/>
        </p:nvSpPr>
        <p:spPr>
          <a:xfrm>
            <a:off x="1028700" y="2184400"/>
            <a:ext cx="127000" cy="127000"/>
          </a:xfrm>
          <a:prstGeom prst="roundRect">
            <a:avLst>
              <a:gd name="adj" fmla="val 50000"/>
            </a:avLst>
          </a:prstGeom>
          <a:solidFill>
            <a:srgbClr val="34D399"/>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4" name="TextBox 13"/>
          <p:cNvSpPr txBox="1"/>
          <p:nvPr/>
        </p:nvSpPr>
        <p:spPr>
          <a:xfrm>
            <a:off x="1320800" y="2026539"/>
            <a:ext cx="2768600" cy="385762"/>
          </a:xfrm>
          <a:prstGeom prst="rect">
            <a:avLst/>
          </a:prstGeom>
          <a:noFill/>
        </p:spPr>
        <p:txBody>
          <a:bodyPr wrap="square" lIns="0" rIns="0" tIns="0" bIns="0" anchor="t">
            <a:normAutofit/>
          </a:bodyPr>
          <a:lstStyle/>
          <a:p>
            <a:pPr algn="l">
              <a:lnSpc>
                <a:spcPct val="125000"/>
              </a:lnSpc>
            </a:pPr>
            <a:r>
              <a:rPr sz="1350" b="0" i="0">
                <a:solidFill>
                  <a:srgbClr val="FFFFFF"/>
                </a:solidFill>
                <a:latin typeface="Helvetica Neue Medium"/>
              </a:rPr>
              <a:t>Đã công bố</a:t>
            </a:r>
          </a:p>
        </p:txBody>
      </p:sp>
      <p:sp>
        <p:nvSpPr>
          <p:cNvPr id="15" name="TextBox 14"/>
          <p:cNvSpPr txBox="1"/>
          <p:nvPr/>
        </p:nvSpPr>
        <p:spPr>
          <a:xfrm>
            <a:off x="1320800" y="2261997"/>
            <a:ext cx="27686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Helvetica Neue"/>
              </a:rPr>
              <a:t>Lãi/lỗ hàng tháng</a:t>
            </a:r>
          </a:p>
        </p:txBody>
      </p:sp>
      <p:sp>
        <p:nvSpPr>
          <p:cNvPr id="16" name="Rounded Rectangle 15"/>
          <p:cNvSpPr/>
          <p:nvPr/>
        </p:nvSpPr>
        <p:spPr>
          <a:xfrm>
            <a:off x="4419600" y="1930400"/>
            <a:ext cx="3352800" cy="635000"/>
          </a:xfrm>
          <a:prstGeom prst="roundRect">
            <a:avLst>
              <a:gd name="adj" fmla="val 24000"/>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7" name="Rounded Rectangle 16"/>
          <p:cNvSpPr/>
          <p:nvPr/>
        </p:nvSpPr>
        <p:spPr>
          <a:xfrm>
            <a:off x="4635500" y="2184400"/>
            <a:ext cx="127000" cy="127000"/>
          </a:xfrm>
          <a:prstGeom prst="roundRect">
            <a:avLst>
              <a:gd name="adj" fmla="val 50000"/>
            </a:avLst>
          </a:prstGeom>
          <a:solidFill>
            <a:srgbClr val="60A5FA"/>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18" name="TextBox 17"/>
          <p:cNvSpPr txBox="1"/>
          <p:nvPr/>
        </p:nvSpPr>
        <p:spPr>
          <a:xfrm>
            <a:off x="4927600" y="2026539"/>
            <a:ext cx="2768600" cy="385762"/>
          </a:xfrm>
          <a:prstGeom prst="rect">
            <a:avLst/>
          </a:prstGeom>
          <a:noFill/>
        </p:spPr>
        <p:txBody>
          <a:bodyPr wrap="square" lIns="0" rIns="0" tIns="0" bIns="0" anchor="t">
            <a:normAutofit/>
          </a:bodyPr>
          <a:lstStyle/>
          <a:p>
            <a:pPr algn="l">
              <a:lnSpc>
                <a:spcPct val="125000"/>
              </a:lnSpc>
            </a:pPr>
            <a:r>
              <a:rPr sz="1350" b="0" i="0">
                <a:solidFill>
                  <a:srgbClr val="FFFFFF"/>
                </a:solidFill>
                <a:latin typeface="Helvetica Neue Medium"/>
              </a:rPr>
              <a:t>On-chain</a:t>
            </a:r>
          </a:p>
        </p:txBody>
      </p:sp>
      <p:sp>
        <p:nvSpPr>
          <p:cNvPr id="19" name="TextBox 18"/>
          <p:cNvSpPr txBox="1"/>
          <p:nvPr/>
        </p:nvSpPr>
        <p:spPr>
          <a:xfrm>
            <a:off x="4927600" y="2261997"/>
            <a:ext cx="27686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Helvetica Neue"/>
              </a:rPr>
              <a:t>Bản ghi giao dịch</a:t>
            </a:r>
          </a:p>
        </p:txBody>
      </p:sp>
      <p:sp>
        <p:nvSpPr>
          <p:cNvPr id="20" name="Rounded Rectangle 19"/>
          <p:cNvSpPr/>
          <p:nvPr/>
        </p:nvSpPr>
        <p:spPr>
          <a:xfrm>
            <a:off x="8026400" y="1930400"/>
            <a:ext cx="3352800" cy="635000"/>
          </a:xfrm>
          <a:prstGeom prst="roundRect">
            <a:avLst>
              <a:gd name="adj" fmla="val 24000"/>
            </a:avLst>
          </a:prstGeom>
          <a:gradFill rotWithShape="1">
            <a:gsLst>
              <a:gs pos="0">
                <a:srgbClr val="262C3D"/>
              </a:gs>
              <a:gs pos="100000">
                <a:srgbClr val="12151E"/>
              </a:gs>
            </a:gsLst>
            <a:lin ang="5400000" scaled="0"/>
          </a:gradFill>
          <a:ln w="12700">
            <a:solidFill>
              <a:srgbClr val="313847"/>
            </a:solidFill>
          </a:ln>
          <a:effectLst>
            <a:outerShdw blurRad="200025" dist="40005"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1" name="Rounded Rectangle 20"/>
          <p:cNvSpPr/>
          <p:nvPr/>
        </p:nvSpPr>
        <p:spPr>
          <a:xfrm>
            <a:off x="8242300" y="2184400"/>
            <a:ext cx="127000" cy="127000"/>
          </a:xfrm>
          <a:prstGeom prst="roundRect">
            <a:avLst>
              <a:gd name="adj" fmla="val 50000"/>
            </a:avLst>
          </a:prstGeom>
          <a:solidFill>
            <a:srgbClr val="C084FC"/>
          </a:solidFill>
          <a:ln>
            <a:no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2" name="TextBox 21"/>
          <p:cNvSpPr txBox="1"/>
          <p:nvPr/>
        </p:nvSpPr>
        <p:spPr>
          <a:xfrm>
            <a:off x="8534400" y="2026539"/>
            <a:ext cx="2768600" cy="385762"/>
          </a:xfrm>
          <a:prstGeom prst="rect">
            <a:avLst/>
          </a:prstGeom>
          <a:noFill/>
        </p:spPr>
        <p:txBody>
          <a:bodyPr wrap="square" lIns="0" rIns="0" tIns="0" bIns="0" anchor="t">
            <a:normAutofit/>
          </a:bodyPr>
          <a:lstStyle/>
          <a:p>
            <a:pPr algn="l">
              <a:lnSpc>
                <a:spcPct val="125000"/>
              </a:lnSpc>
            </a:pPr>
            <a:r>
              <a:rPr sz="1350" b="0" i="0">
                <a:solidFill>
                  <a:srgbClr val="FFFFFF"/>
                </a:solidFill>
                <a:latin typeface="Helvetica Neue Medium"/>
              </a:rPr>
              <a:t>Thời gian thực</a:t>
            </a:r>
          </a:p>
        </p:txBody>
      </p:sp>
      <p:sp>
        <p:nvSpPr>
          <p:cNvPr id="23" name="TextBox 22"/>
          <p:cNvSpPr txBox="1"/>
          <p:nvPr/>
        </p:nvSpPr>
        <p:spPr>
          <a:xfrm>
            <a:off x="8534400" y="2261997"/>
            <a:ext cx="2768600" cy="300038"/>
          </a:xfrm>
          <a:prstGeom prst="rect">
            <a:avLst/>
          </a:prstGeom>
          <a:noFill/>
        </p:spPr>
        <p:txBody>
          <a:bodyPr wrap="square" lIns="0" rIns="0" tIns="0" bIns="0" anchor="t">
            <a:normAutofit/>
          </a:bodyPr>
          <a:lstStyle/>
          <a:p>
            <a:pPr algn="l">
              <a:lnSpc>
                <a:spcPct val="125000"/>
              </a:lnSpc>
            </a:pPr>
            <a:r>
              <a:rPr sz="1050" b="0" i="0">
                <a:solidFill>
                  <a:srgbClr val="8A96A8"/>
                </a:solidFill>
                <a:latin typeface="Helvetica Neue"/>
              </a:rPr>
              <a:t>Cập nhật dữ liệu</a:t>
            </a:r>
          </a:p>
        </p:txBody>
      </p:sp>
      <p:sp>
        <p:nvSpPr>
          <p:cNvPr id="24" name="Rounded Rectangle 23"/>
          <p:cNvSpPr/>
          <p:nvPr/>
        </p:nvSpPr>
        <p:spPr>
          <a:xfrm>
            <a:off x="812800" y="2692400"/>
            <a:ext cx="10566400" cy="3581400"/>
          </a:xfrm>
          <a:prstGeom prst="roundRect">
            <a:avLst>
              <a:gd name="adj" fmla="val 4964"/>
            </a:avLst>
          </a:prstGeom>
          <a:solidFill>
            <a:srgbClr val="0F1119"/>
          </a:solidFill>
          <a:ln w="12700">
            <a:solidFill>
              <a:srgbClr val="1B1F2B"/>
            </a:solidFill>
          </a:ln>
          <a:effectLst/>
        </p:spPr>
        <p:style>
          <a:lnRef idx="1">
            <a:schemeClr val="accent1"/>
          </a:lnRef>
          <a:fillRef idx="3">
            <a:schemeClr val="accent1"/>
          </a:fillRef>
          <a:effectRef idx="2">
            <a:schemeClr val="accent1"/>
          </a:effectRef>
          <a:fontRef idx="minor">
            <a:schemeClr val="lt1"/>
          </a:fontRef>
        </p:style>
        <p:txBody>
          <a:bodyPr rtlCol="0" anchor="ctr" wrap="square">
            <a:normAutofit/>
          </a:bodyPr>
          <a:lstStyle/>
          <a:p>
            <a:pPr algn="ctr"/>
          </a:p>
        </p:txBody>
      </p:sp>
      <p:sp>
        <p:nvSpPr>
          <p:cNvPr id="25" name="TextBox 24"/>
          <p:cNvSpPr txBox="1"/>
          <p:nvPr/>
        </p:nvSpPr>
        <p:spPr>
          <a:xfrm>
            <a:off x="1117600" y="2872740"/>
            <a:ext cx="10617200" cy="285750"/>
          </a:xfrm>
          <a:prstGeom prst="rect">
            <a:avLst/>
          </a:prstGeom>
          <a:noFill/>
        </p:spPr>
        <p:txBody>
          <a:bodyPr wrap="square" lIns="0" rIns="0" tIns="0" bIns="0" anchor="t">
            <a:normAutofit/>
          </a:bodyPr>
          <a:lstStyle/>
          <a:p>
            <a:pPr algn="l">
              <a:lnSpc>
                <a:spcPct val="125000"/>
              </a:lnSpc>
            </a:pPr>
            <a:r>
              <a:rPr sz="1000" b="0" i="0" spc="160">
                <a:solidFill>
                  <a:srgbClr val="8A96A8"/>
                </a:solidFill>
                <a:latin typeface="Helvetica Neue Medium"/>
              </a:rPr>
              <a:t>TERMINAL GIAO DỊCH — LÃI/LỖ HÀNG THÁNG</a:t>
            </a:r>
          </a:p>
        </p:txBody>
      </p:sp>
      <p:sp>
        <p:nvSpPr>
          <p:cNvPr id="26" name="TextBox 25"/>
          <p:cNvSpPr txBox="1"/>
          <p:nvPr/>
        </p:nvSpPr>
        <p:spPr>
          <a:xfrm>
            <a:off x="9093200" y="2876169"/>
            <a:ext cx="2032000" cy="242888"/>
          </a:xfrm>
          <a:prstGeom prst="rect">
            <a:avLst/>
          </a:prstGeom>
          <a:noFill/>
        </p:spPr>
        <p:txBody>
          <a:bodyPr wrap="square" lIns="0" rIns="0" tIns="0" bIns="0" anchor="t">
            <a:normAutofit/>
          </a:bodyPr>
          <a:lstStyle/>
          <a:p>
            <a:pPr algn="r">
              <a:lnSpc>
                <a:spcPct val="125000"/>
              </a:lnSpc>
            </a:pPr>
            <a:r>
              <a:rPr sz="850" b="0" i="0" spc="100">
                <a:solidFill>
                  <a:srgbClr val="6E788C"/>
                </a:solidFill>
                <a:latin typeface="Menlo"/>
              </a:rPr>
              <a:t>DỮ LIỆU MINH HỌA</a:t>
            </a:r>
          </a:p>
        </p:txBody>
      </p:sp>
      <p:cxnSp>
        <p:nvCxnSpPr>
          <p:cNvPr id="27" name="Connector 26"/>
          <p:cNvCxnSpPr/>
          <p:nvPr/>
        </p:nvCxnSpPr>
        <p:spPr>
          <a:xfrm>
            <a:off x="1117600" y="3225800"/>
            <a:ext cx="9956800" cy="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117600" y="33333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NGÀY</a:t>
            </a:r>
          </a:p>
        </p:txBody>
      </p:sp>
      <p:sp>
        <p:nvSpPr>
          <p:cNvPr id="29" name="TextBox 28"/>
          <p:cNvSpPr txBox="1"/>
          <p:nvPr/>
        </p:nvSpPr>
        <p:spPr>
          <a:xfrm>
            <a:off x="2286000" y="33333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CẶP</a:t>
            </a:r>
          </a:p>
        </p:txBody>
      </p:sp>
      <p:sp>
        <p:nvSpPr>
          <p:cNvPr id="30" name="TextBox 29"/>
          <p:cNvSpPr txBox="1"/>
          <p:nvPr/>
        </p:nvSpPr>
        <p:spPr>
          <a:xfrm>
            <a:off x="3505200" y="33333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LOẠI</a:t>
            </a:r>
          </a:p>
        </p:txBody>
      </p:sp>
      <p:sp>
        <p:nvSpPr>
          <p:cNvPr id="31" name="TextBox 30"/>
          <p:cNvSpPr txBox="1"/>
          <p:nvPr/>
        </p:nvSpPr>
        <p:spPr>
          <a:xfrm>
            <a:off x="3937000" y="3333369"/>
            <a:ext cx="939800" cy="242888"/>
          </a:xfrm>
          <a:prstGeom prst="rect">
            <a:avLst/>
          </a:prstGeom>
          <a:noFill/>
        </p:spPr>
        <p:txBody>
          <a:bodyPr wrap="square" lIns="0" rIns="0" tIns="0" bIns="0" anchor="t">
            <a:normAutofit/>
          </a:bodyPr>
          <a:lstStyle/>
          <a:p>
            <a:pPr algn="r">
              <a:lnSpc>
                <a:spcPct val="125000"/>
              </a:lnSpc>
            </a:pPr>
            <a:r>
              <a:rPr sz="850" b="0" i="0" spc="100">
                <a:solidFill>
                  <a:srgbClr val="6E788C"/>
                </a:solidFill>
                <a:latin typeface="Helvetica Neue Medium"/>
              </a:rPr>
              <a:t>P&amp;L</a:t>
            </a:r>
          </a:p>
        </p:txBody>
      </p:sp>
      <p:sp>
        <p:nvSpPr>
          <p:cNvPr id="32" name="TextBox 31"/>
          <p:cNvSpPr txBox="1"/>
          <p:nvPr/>
        </p:nvSpPr>
        <p:spPr>
          <a:xfrm>
            <a:off x="5054600" y="3333369"/>
            <a:ext cx="939800" cy="242888"/>
          </a:xfrm>
          <a:prstGeom prst="rect">
            <a:avLst/>
          </a:prstGeom>
          <a:noFill/>
        </p:spPr>
        <p:txBody>
          <a:bodyPr wrap="square" lIns="0" rIns="0" tIns="0" bIns="0" anchor="t">
            <a:normAutofit/>
          </a:bodyPr>
          <a:lstStyle/>
          <a:p>
            <a:pPr algn="r">
              <a:lnSpc>
                <a:spcPct val="125000"/>
              </a:lnSpc>
            </a:pPr>
            <a:r>
              <a:rPr sz="850" b="0" i="0" spc="100">
                <a:solidFill>
                  <a:srgbClr val="6E788C"/>
                </a:solidFill>
                <a:latin typeface="Helvetica Neue Medium"/>
              </a:rPr>
              <a:t>TRẠNG THÁI</a:t>
            </a:r>
          </a:p>
        </p:txBody>
      </p:sp>
      <p:sp>
        <p:nvSpPr>
          <p:cNvPr id="33" name="TextBox 32"/>
          <p:cNvSpPr txBox="1"/>
          <p:nvPr/>
        </p:nvSpPr>
        <p:spPr>
          <a:xfrm>
            <a:off x="1117600" y="36612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01</a:t>
            </a:r>
          </a:p>
        </p:txBody>
      </p:sp>
      <p:sp>
        <p:nvSpPr>
          <p:cNvPr id="34" name="TextBox 33"/>
          <p:cNvSpPr txBox="1"/>
          <p:nvPr/>
        </p:nvSpPr>
        <p:spPr>
          <a:xfrm>
            <a:off x="2286000" y="36612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BTC/USDT</a:t>
            </a:r>
          </a:p>
        </p:txBody>
      </p:sp>
      <p:sp>
        <p:nvSpPr>
          <p:cNvPr id="35" name="TextBox 34"/>
          <p:cNvSpPr txBox="1"/>
          <p:nvPr/>
        </p:nvSpPr>
        <p:spPr>
          <a:xfrm>
            <a:off x="3505200" y="36612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36" name="TextBox 35"/>
          <p:cNvSpPr txBox="1"/>
          <p:nvPr/>
        </p:nvSpPr>
        <p:spPr>
          <a:xfrm>
            <a:off x="3937000" y="36612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+$3,412</a:t>
            </a:r>
          </a:p>
        </p:txBody>
      </p:sp>
      <p:sp>
        <p:nvSpPr>
          <p:cNvPr id="37" name="TextBox 36"/>
          <p:cNvSpPr txBox="1"/>
          <p:nvPr/>
        </p:nvSpPr>
        <p:spPr>
          <a:xfrm>
            <a:off x="5054600" y="36612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38" name="TextBox 37"/>
          <p:cNvSpPr txBox="1"/>
          <p:nvPr/>
        </p:nvSpPr>
        <p:spPr>
          <a:xfrm>
            <a:off x="1117600" y="40041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02</a:t>
            </a:r>
          </a:p>
        </p:txBody>
      </p:sp>
      <p:sp>
        <p:nvSpPr>
          <p:cNvPr id="39" name="TextBox 38"/>
          <p:cNvSpPr txBox="1"/>
          <p:nvPr/>
        </p:nvSpPr>
        <p:spPr>
          <a:xfrm>
            <a:off x="2286000" y="40041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ETH/USDT</a:t>
            </a:r>
          </a:p>
        </p:txBody>
      </p:sp>
      <p:sp>
        <p:nvSpPr>
          <p:cNvPr id="40" name="TextBox 39"/>
          <p:cNvSpPr txBox="1"/>
          <p:nvPr/>
        </p:nvSpPr>
        <p:spPr>
          <a:xfrm>
            <a:off x="3505200" y="4004183"/>
            <a:ext cx="812800" cy="271462"/>
          </a:xfrm>
          <a:prstGeom prst="rect">
            <a:avLst/>
          </a:prstGeom>
          <a:noFill/>
        </p:spPr>
        <p:txBody>
          <a:bodyPr wrap="square" lIns="0" rIns="0" tIns="0" bIns="0" anchor="t">
            <a:normAutofit/>
          </a:bodyPr>
          <a:lstStyle/>
          <a:p>
            <a:pPr algn="l">
              <a:lnSpc>
                <a:spcPct val="125000"/>
              </a:lnSpc>
            </a:pPr>
            <a:r>
              <a:rPr sz="950" b="1" i="0">
                <a:solidFill>
                  <a:srgbClr val="FFDD57"/>
                </a:solidFill>
                <a:latin typeface="Menlo"/>
              </a:rPr>
              <a:t>SHORT</a:t>
            </a:r>
          </a:p>
        </p:txBody>
      </p:sp>
      <p:sp>
        <p:nvSpPr>
          <p:cNvPr id="41" name="TextBox 40"/>
          <p:cNvSpPr txBox="1"/>
          <p:nvPr/>
        </p:nvSpPr>
        <p:spPr>
          <a:xfrm>
            <a:off x="3937000" y="40041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+$1,820</a:t>
            </a:r>
          </a:p>
        </p:txBody>
      </p:sp>
      <p:sp>
        <p:nvSpPr>
          <p:cNvPr id="42" name="TextBox 41"/>
          <p:cNvSpPr txBox="1"/>
          <p:nvPr/>
        </p:nvSpPr>
        <p:spPr>
          <a:xfrm>
            <a:off x="5054600" y="40041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43" name="TextBox 42"/>
          <p:cNvSpPr txBox="1"/>
          <p:nvPr/>
        </p:nvSpPr>
        <p:spPr>
          <a:xfrm>
            <a:off x="1117600" y="43470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03</a:t>
            </a:r>
          </a:p>
        </p:txBody>
      </p:sp>
      <p:sp>
        <p:nvSpPr>
          <p:cNvPr id="44" name="TextBox 43"/>
          <p:cNvSpPr txBox="1"/>
          <p:nvPr/>
        </p:nvSpPr>
        <p:spPr>
          <a:xfrm>
            <a:off x="2286000" y="43470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SOL/USDT</a:t>
            </a:r>
          </a:p>
        </p:txBody>
      </p:sp>
      <p:sp>
        <p:nvSpPr>
          <p:cNvPr id="45" name="TextBox 44"/>
          <p:cNvSpPr txBox="1"/>
          <p:nvPr/>
        </p:nvSpPr>
        <p:spPr>
          <a:xfrm>
            <a:off x="3505200" y="43470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46" name="TextBox 45"/>
          <p:cNvSpPr txBox="1"/>
          <p:nvPr/>
        </p:nvSpPr>
        <p:spPr>
          <a:xfrm>
            <a:off x="3937000" y="43470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-$640</a:t>
            </a:r>
          </a:p>
        </p:txBody>
      </p:sp>
      <p:sp>
        <p:nvSpPr>
          <p:cNvPr id="47" name="TextBox 46"/>
          <p:cNvSpPr txBox="1"/>
          <p:nvPr/>
        </p:nvSpPr>
        <p:spPr>
          <a:xfrm>
            <a:off x="5054600" y="43470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LOSS</a:t>
            </a:r>
          </a:p>
        </p:txBody>
      </p:sp>
      <p:sp>
        <p:nvSpPr>
          <p:cNvPr id="48" name="TextBox 47"/>
          <p:cNvSpPr txBox="1"/>
          <p:nvPr/>
        </p:nvSpPr>
        <p:spPr>
          <a:xfrm>
            <a:off x="1117600" y="46899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04</a:t>
            </a:r>
          </a:p>
        </p:txBody>
      </p:sp>
      <p:sp>
        <p:nvSpPr>
          <p:cNvPr id="49" name="TextBox 48"/>
          <p:cNvSpPr txBox="1"/>
          <p:nvPr/>
        </p:nvSpPr>
        <p:spPr>
          <a:xfrm>
            <a:off x="2286000" y="46899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BNB/USDT</a:t>
            </a:r>
          </a:p>
        </p:txBody>
      </p:sp>
      <p:sp>
        <p:nvSpPr>
          <p:cNvPr id="50" name="TextBox 49"/>
          <p:cNvSpPr txBox="1"/>
          <p:nvPr/>
        </p:nvSpPr>
        <p:spPr>
          <a:xfrm>
            <a:off x="3505200" y="46899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51" name="TextBox 50"/>
          <p:cNvSpPr txBox="1"/>
          <p:nvPr/>
        </p:nvSpPr>
        <p:spPr>
          <a:xfrm>
            <a:off x="3937000" y="46899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+$2,105</a:t>
            </a:r>
          </a:p>
        </p:txBody>
      </p:sp>
      <p:sp>
        <p:nvSpPr>
          <p:cNvPr id="52" name="TextBox 51"/>
          <p:cNvSpPr txBox="1"/>
          <p:nvPr/>
        </p:nvSpPr>
        <p:spPr>
          <a:xfrm>
            <a:off x="5054600" y="46899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53" name="TextBox 52"/>
          <p:cNvSpPr txBox="1"/>
          <p:nvPr/>
        </p:nvSpPr>
        <p:spPr>
          <a:xfrm>
            <a:off x="1117600" y="50328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05</a:t>
            </a:r>
          </a:p>
        </p:txBody>
      </p:sp>
      <p:sp>
        <p:nvSpPr>
          <p:cNvPr id="54" name="TextBox 53"/>
          <p:cNvSpPr txBox="1"/>
          <p:nvPr/>
        </p:nvSpPr>
        <p:spPr>
          <a:xfrm>
            <a:off x="2286000" y="50328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BTC/USDT</a:t>
            </a:r>
          </a:p>
        </p:txBody>
      </p:sp>
      <p:sp>
        <p:nvSpPr>
          <p:cNvPr id="55" name="TextBox 54"/>
          <p:cNvSpPr txBox="1"/>
          <p:nvPr/>
        </p:nvSpPr>
        <p:spPr>
          <a:xfrm>
            <a:off x="3505200" y="5032883"/>
            <a:ext cx="812800" cy="271462"/>
          </a:xfrm>
          <a:prstGeom prst="rect">
            <a:avLst/>
          </a:prstGeom>
          <a:noFill/>
        </p:spPr>
        <p:txBody>
          <a:bodyPr wrap="square" lIns="0" rIns="0" tIns="0" bIns="0" anchor="t">
            <a:normAutofit/>
          </a:bodyPr>
          <a:lstStyle/>
          <a:p>
            <a:pPr algn="l">
              <a:lnSpc>
                <a:spcPct val="125000"/>
              </a:lnSpc>
            </a:pPr>
            <a:r>
              <a:rPr sz="950" b="1" i="0">
                <a:solidFill>
                  <a:srgbClr val="FFDD57"/>
                </a:solidFill>
                <a:latin typeface="Menlo"/>
              </a:rPr>
              <a:t>SHORT</a:t>
            </a:r>
          </a:p>
        </p:txBody>
      </p:sp>
      <p:sp>
        <p:nvSpPr>
          <p:cNvPr id="56" name="TextBox 55"/>
          <p:cNvSpPr txBox="1"/>
          <p:nvPr/>
        </p:nvSpPr>
        <p:spPr>
          <a:xfrm>
            <a:off x="3937000" y="50328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+$4,775</a:t>
            </a:r>
          </a:p>
        </p:txBody>
      </p:sp>
      <p:sp>
        <p:nvSpPr>
          <p:cNvPr id="57" name="TextBox 56"/>
          <p:cNvSpPr txBox="1"/>
          <p:nvPr/>
        </p:nvSpPr>
        <p:spPr>
          <a:xfrm>
            <a:off x="5054600" y="50328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58" name="TextBox 57"/>
          <p:cNvSpPr txBox="1"/>
          <p:nvPr/>
        </p:nvSpPr>
        <p:spPr>
          <a:xfrm>
            <a:off x="1117600" y="53757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06</a:t>
            </a:r>
          </a:p>
        </p:txBody>
      </p:sp>
      <p:sp>
        <p:nvSpPr>
          <p:cNvPr id="59" name="TextBox 58"/>
          <p:cNvSpPr txBox="1"/>
          <p:nvPr/>
        </p:nvSpPr>
        <p:spPr>
          <a:xfrm>
            <a:off x="2286000" y="53757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ETH/USDT</a:t>
            </a:r>
          </a:p>
        </p:txBody>
      </p:sp>
      <p:sp>
        <p:nvSpPr>
          <p:cNvPr id="60" name="TextBox 59"/>
          <p:cNvSpPr txBox="1"/>
          <p:nvPr/>
        </p:nvSpPr>
        <p:spPr>
          <a:xfrm>
            <a:off x="3505200" y="53757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61" name="TextBox 60"/>
          <p:cNvSpPr txBox="1"/>
          <p:nvPr/>
        </p:nvSpPr>
        <p:spPr>
          <a:xfrm>
            <a:off x="3937000" y="53757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-$320</a:t>
            </a:r>
          </a:p>
        </p:txBody>
      </p:sp>
      <p:sp>
        <p:nvSpPr>
          <p:cNvPr id="62" name="TextBox 61"/>
          <p:cNvSpPr txBox="1"/>
          <p:nvPr/>
        </p:nvSpPr>
        <p:spPr>
          <a:xfrm>
            <a:off x="5054600" y="53757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LOSS</a:t>
            </a:r>
          </a:p>
        </p:txBody>
      </p:sp>
      <p:sp>
        <p:nvSpPr>
          <p:cNvPr id="63" name="TextBox 62"/>
          <p:cNvSpPr txBox="1"/>
          <p:nvPr/>
        </p:nvSpPr>
        <p:spPr>
          <a:xfrm>
            <a:off x="1117600" y="57186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07</a:t>
            </a:r>
          </a:p>
        </p:txBody>
      </p:sp>
      <p:sp>
        <p:nvSpPr>
          <p:cNvPr id="64" name="TextBox 63"/>
          <p:cNvSpPr txBox="1"/>
          <p:nvPr/>
        </p:nvSpPr>
        <p:spPr>
          <a:xfrm>
            <a:off x="2286000" y="57186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ADA/USDT</a:t>
            </a:r>
          </a:p>
        </p:txBody>
      </p:sp>
      <p:sp>
        <p:nvSpPr>
          <p:cNvPr id="65" name="TextBox 64"/>
          <p:cNvSpPr txBox="1"/>
          <p:nvPr/>
        </p:nvSpPr>
        <p:spPr>
          <a:xfrm>
            <a:off x="3505200" y="57186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66" name="TextBox 65"/>
          <p:cNvSpPr txBox="1"/>
          <p:nvPr/>
        </p:nvSpPr>
        <p:spPr>
          <a:xfrm>
            <a:off x="3937000" y="57186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+$890</a:t>
            </a:r>
          </a:p>
        </p:txBody>
      </p:sp>
      <p:sp>
        <p:nvSpPr>
          <p:cNvPr id="67" name="TextBox 66"/>
          <p:cNvSpPr txBox="1"/>
          <p:nvPr/>
        </p:nvSpPr>
        <p:spPr>
          <a:xfrm>
            <a:off x="5054600" y="57186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68" name="TextBox 67"/>
          <p:cNvSpPr txBox="1"/>
          <p:nvPr/>
        </p:nvSpPr>
        <p:spPr>
          <a:xfrm>
            <a:off x="6248400" y="33333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NGÀY</a:t>
            </a:r>
          </a:p>
        </p:txBody>
      </p:sp>
      <p:sp>
        <p:nvSpPr>
          <p:cNvPr id="69" name="TextBox 68"/>
          <p:cNvSpPr txBox="1"/>
          <p:nvPr/>
        </p:nvSpPr>
        <p:spPr>
          <a:xfrm>
            <a:off x="7416800" y="33333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CẶP</a:t>
            </a:r>
          </a:p>
        </p:txBody>
      </p:sp>
      <p:sp>
        <p:nvSpPr>
          <p:cNvPr id="70" name="TextBox 69"/>
          <p:cNvSpPr txBox="1"/>
          <p:nvPr/>
        </p:nvSpPr>
        <p:spPr>
          <a:xfrm>
            <a:off x="8636000" y="3333369"/>
            <a:ext cx="812800" cy="242888"/>
          </a:xfrm>
          <a:prstGeom prst="rect">
            <a:avLst/>
          </a:prstGeom>
          <a:noFill/>
        </p:spPr>
        <p:txBody>
          <a:bodyPr wrap="square" lIns="0" rIns="0" tIns="0" bIns="0" anchor="t">
            <a:normAutofit/>
          </a:bodyPr>
          <a:lstStyle/>
          <a:p>
            <a:pPr algn="l">
              <a:lnSpc>
                <a:spcPct val="125000"/>
              </a:lnSpc>
            </a:pPr>
            <a:r>
              <a:rPr sz="850" b="0" i="0" spc="100">
                <a:solidFill>
                  <a:srgbClr val="6E788C"/>
                </a:solidFill>
                <a:latin typeface="Helvetica Neue Medium"/>
              </a:rPr>
              <a:t>LOẠI</a:t>
            </a:r>
          </a:p>
        </p:txBody>
      </p:sp>
      <p:sp>
        <p:nvSpPr>
          <p:cNvPr id="71" name="TextBox 70"/>
          <p:cNvSpPr txBox="1"/>
          <p:nvPr/>
        </p:nvSpPr>
        <p:spPr>
          <a:xfrm>
            <a:off x="9067800" y="3333369"/>
            <a:ext cx="939800" cy="242888"/>
          </a:xfrm>
          <a:prstGeom prst="rect">
            <a:avLst/>
          </a:prstGeom>
          <a:noFill/>
        </p:spPr>
        <p:txBody>
          <a:bodyPr wrap="square" lIns="0" rIns="0" tIns="0" bIns="0" anchor="t">
            <a:normAutofit/>
          </a:bodyPr>
          <a:lstStyle/>
          <a:p>
            <a:pPr algn="r">
              <a:lnSpc>
                <a:spcPct val="125000"/>
              </a:lnSpc>
            </a:pPr>
            <a:r>
              <a:rPr sz="850" b="0" i="0" spc="100">
                <a:solidFill>
                  <a:srgbClr val="6E788C"/>
                </a:solidFill>
                <a:latin typeface="Helvetica Neue Medium"/>
              </a:rPr>
              <a:t>P&amp;L</a:t>
            </a:r>
          </a:p>
        </p:txBody>
      </p:sp>
      <p:sp>
        <p:nvSpPr>
          <p:cNvPr id="72" name="TextBox 71"/>
          <p:cNvSpPr txBox="1"/>
          <p:nvPr/>
        </p:nvSpPr>
        <p:spPr>
          <a:xfrm>
            <a:off x="10185400" y="3333369"/>
            <a:ext cx="939800" cy="242888"/>
          </a:xfrm>
          <a:prstGeom prst="rect">
            <a:avLst/>
          </a:prstGeom>
          <a:noFill/>
        </p:spPr>
        <p:txBody>
          <a:bodyPr wrap="square" lIns="0" rIns="0" tIns="0" bIns="0" anchor="t">
            <a:normAutofit/>
          </a:bodyPr>
          <a:lstStyle/>
          <a:p>
            <a:pPr algn="r">
              <a:lnSpc>
                <a:spcPct val="125000"/>
              </a:lnSpc>
            </a:pPr>
            <a:r>
              <a:rPr sz="850" b="0" i="0" spc="100">
                <a:solidFill>
                  <a:srgbClr val="6E788C"/>
                </a:solidFill>
                <a:latin typeface="Helvetica Neue Medium"/>
              </a:rPr>
              <a:t>TRẠNG THÁI</a:t>
            </a:r>
          </a:p>
        </p:txBody>
      </p:sp>
      <p:sp>
        <p:nvSpPr>
          <p:cNvPr id="73" name="TextBox 72"/>
          <p:cNvSpPr txBox="1"/>
          <p:nvPr/>
        </p:nvSpPr>
        <p:spPr>
          <a:xfrm>
            <a:off x="6248400" y="36612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08</a:t>
            </a:r>
          </a:p>
        </p:txBody>
      </p:sp>
      <p:sp>
        <p:nvSpPr>
          <p:cNvPr id="74" name="TextBox 73"/>
          <p:cNvSpPr txBox="1"/>
          <p:nvPr/>
        </p:nvSpPr>
        <p:spPr>
          <a:xfrm>
            <a:off x="7416800" y="36612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SOL/USDT</a:t>
            </a:r>
          </a:p>
        </p:txBody>
      </p:sp>
      <p:sp>
        <p:nvSpPr>
          <p:cNvPr id="75" name="TextBox 74"/>
          <p:cNvSpPr txBox="1"/>
          <p:nvPr/>
        </p:nvSpPr>
        <p:spPr>
          <a:xfrm>
            <a:off x="8636000" y="3661283"/>
            <a:ext cx="812800" cy="271462"/>
          </a:xfrm>
          <a:prstGeom prst="rect">
            <a:avLst/>
          </a:prstGeom>
          <a:noFill/>
        </p:spPr>
        <p:txBody>
          <a:bodyPr wrap="square" lIns="0" rIns="0" tIns="0" bIns="0" anchor="t">
            <a:normAutofit/>
          </a:bodyPr>
          <a:lstStyle/>
          <a:p>
            <a:pPr algn="l">
              <a:lnSpc>
                <a:spcPct val="125000"/>
              </a:lnSpc>
            </a:pPr>
            <a:r>
              <a:rPr sz="950" b="1" i="0">
                <a:solidFill>
                  <a:srgbClr val="FFDD57"/>
                </a:solidFill>
                <a:latin typeface="Menlo"/>
              </a:rPr>
              <a:t>SHORT</a:t>
            </a:r>
          </a:p>
        </p:txBody>
      </p:sp>
      <p:sp>
        <p:nvSpPr>
          <p:cNvPr id="76" name="TextBox 75"/>
          <p:cNvSpPr txBox="1"/>
          <p:nvPr/>
        </p:nvSpPr>
        <p:spPr>
          <a:xfrm>
            <a:off x="9067800" y="36612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+$1,560</a:t>
            </a:r>
          </a:p>
        </p:txBody>
      </p:sp>
      <p:sp>
        <p:nvSpPr>
          <p:cNvPr id="77" name="TextBox 76"/>
          <p:cNvSpPr txBox="1"/>
          <p:nvPr/>
        </p:nvSpPr>
        <p:spPr>
          <a:xfrm>
            <a:off x="10185400" y="36612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78" name="TextBox 77"/>
          <p:cNvSpPr txBox="1"/>
          <p:nvPr/>
        </p:nvSpPr>
        <p:spPr>
          <a:xfrm>
            <a:off x="6248400" y="40041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09</a:t>
            </a:r>
          </a:p>
        </p:txBody>
      </p:sp>
      <p:sp>
        <p:nvSpPr>
          <p:cNvPr id="79" name="TextBox 78"/>
          <p:cNvSpPr txBox="1"/>
          <p:nvPr/>
        </p:nvSpPr>
        <p:spPr>
          <a:xfrm>
            <a:off x="7416800" y="40041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BNB/USDT</a:t>
            </a:r>
          </a:p>
        </p:txBody>
      </p:sp>
      <p:sp>
        <p:nvSpPr>
          <p:cNvPr id="80" name="TextBox 79"/>
          <p:cNvSpPr txBox="1"/>
          <p:nvPr/>
        </p:nvSpPr>
        <p:spPr>
          <a:xfrm>
            <a:off x="8636000" y="40041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81" name="TextBox 80"/>
          <p:cNvSpPr txBox="1"/>
          <p:nvPr/>
        </p:nvSpPr>
        <p:spPr>
          <a:xfrm>
            <a:off x="9067800" y="40041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+$3,220</a:t>
            </a:r>
          </a:p>
        </p:txBody>
      </p:sp>
      <p:sp>
        <p:nvSpPr>
          <p:cNvPr id="82" name="TextBox 81"/>
          <p:cNvSpPr txBox="1"/>
          <p:nvPr/>
        </p:nvSpPr>
        <p:spPr>
          <a:xfrm>
            <a:off x="10185400" y="40041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83" name="TextBox 82"/>
          <p:cNvSpPr txBox="1"/>
          <p:nvPr/>
        </p:nvSpPr>
        <p:spPr>
          <a:xfrm>
            <a:off x="6248400" y="43470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10</a:t>
            </a:r>
          </a:p>
        </p:txBody>
      </p:sp>
      <p:sp>
        <p:nvSpPr>
          <p:cNvPr id="84" name="TextBox 83"/>
          <p:cNvSpPr txBox="1"/>
          <p:nvPr/>
        </p:nvSpPr>
        <p:spPr>
          <a:xfrm>
            <a:off x="7416800" y="43470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BTC/USDT</a:t>
            </a:r>
          </a:p>
        </p:txBody>
      </p:sp>
      <p:sp>
        <p:nvSpPr>
          <p:cNvPr id="85" name="TextBox 84"/>
          <p:cNvSpPr txBox="1"/>
          <p:nvPr/>
        </p:nvSpPr>
        <p:spPr>
          <a:xfrm>
            <a:off x="8636000" y="43470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86" name="TextBox 85"/>
          <p:cNvSpPr txBox="1"/>
          <p:nvPr/>
        </p:nvSpPr>
        <p:spPr>
          <a:xfrm>
            <a:off x="9067800" y="43470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-$480</a:t>
            </a:r>
          </a:p>
        </p:txBody>
      </p:sp>
      <p:sp>
        <p:nvSpPr>
          <p:cNvPr id="87" name="TextBox 86"/>
          <p:cNvSpPr txBox="1"/>
          <p:nvPr/>
        </p:nvSpPr>
        <p:spPr>
          <a:xfrm>
            <a:off x="10185400" y="43470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LOSS</a:t>
            </a:r>
          </a:p>
        </p:txBody>
      </p:sp>
      <p:sp>
        <p:nvSpPr>
          <p:cNvPr id="88" name="TextBox 87"/>
          <p:cNvSpPr txBox="1"/>
          <p:nvPr/>
        </p:nvSpPr>
        <p:spPr>
          <a:xfrm>
            <a:off x="6248400" y="46899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11</a:t>
            </a:r>
          </a:p>
        </p:txBody>
      </p:sp>
      <p:sp>
        <p:nvSpPr>
          <p:cNvPr id="89" name="TextBox 88"/>
          <p:cNvSpPr txBox="1"/>
          <p:nvPr/>
        </p:nvSpPr>
        <p:spPr>
          <a:xfrm>
            <a:off x="7416800" y="46899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ETH/USDT</a:t>
            </a:r>
          </a:p>
        </p:txBody>
      </p:sp>
      <p:sp>
        <p:nvSpPr>
          <p:cNvPr id="90" name="TextBox 89"/>
          <p:cNvSpPr txBox="1"/>
          <p:nvPr/>
        </p:nvSpPr>
        <p:spPr>
          <a:xfrm>
            <a:off x="8636000" y="4689983"/>
            <a:ext cx="812800" cy="271462"/>
          </a:xfrm>
          <a:prstGeom prst="rect">
            <a:avLst/>
          </a:prstGeom>
          <a:noFill/>
        </p:spPr>
        <p:txBody>
          <a:bodyPr wrap="square" lIns="0" rIns="0" tIns="0" bIns="0" anchor="t">
            <a:normAutofit/>
          </a:bodyPr>
          <a:lstStyle/>
          <a:p>
            <a:pPr algn="l">
              <a:lnSpc>
                <a:spcPct val="125000"/>
              </a:lnSpc>
            </a:pPr>
            <a:r>
              <a:rPr sz="950" b="1" i="0">
                <a:solidFill>
                  <a:srgbClr val="FFDD57"/>
                </a:solidFill>
                <a:latin typeface="Menlo"/>
              </a:rPr>
              <a:t>SHORT</a:t>
            </a:r>
          </a:p>
        </p:txBody>
      </p:sp>
      <p:sp>
        <p:nvSpPr>
          <p:cNvPr id="91" name="TextBox 90"/>
          <p:cNvSpPr txBox="1"/>
          <p:nvPr/>
        </p:nvSpPr>
        <p:spPr>
          <a:xfrm>
            <a:off x="9067800" y="46899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+$2,890</a:t>
            </a:r>
          </a:p>
        </p:txBody>
      </p:sp>
      <p:sp>
        <p:nvSpPr>
          <p:cNvPr id="92" name="TextBox 91"/>
          <p:cNvSpPr txBox="1"/>
          <p:nvPr/>
        </p:nvSpPr>
        <p:spPr>
          <a:xfrm>
            <a:off x="10185400" y="46899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93" name="TextBox 92"/>
          <p:cNvSpPr txBox="1"/>
          <p:nvPr/>
        </p:nvSpPr>
        <p:spPr>
          <a:xfrm>
            <a:off x="6248400" y="50328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12</a:t>
            </a:r>
          </a:p>
        </p:txBody>
      </p:sp>
      <p:sp>
        <p:nvSpPr>
          <p:cNvPr id="94" name="TextBox 93"/>
          <p:cNvSpPr txBox="1"/>
          <p:nvPr/>
        </p:nvSpPr>
        <p:spPr>
          <a:xfrm>
            <a:off x="7416800" y="50328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DOT/USDT</a:t>
            </a:r>
          </a:p>
        </p:txBody>
      </p:sp>
      <p:sp>
        <p:nvSpPr>
          <p:cNvPr id="95" name="TextBox 94"/>
          <p:cNvSpPr txBox="1"/>
          <p:nvPr/>
        </p:nvSpPr>
        <p:spPr>
          <a:xfrm>
            <a:off x="8636000" y="50328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96" name="TextBox 95"/>
          <p:cNvSpPr txBox="1"/>
          <p:nvPr/>
        </p:nvSpPr>
        <p:spPr>
          <a:xfrm>
            <a:off x="9067800" y="50328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+$1,140</a:t>
            </a:r>
          </a:p>
        </p:txBody>
      </p:sp>
      <p:sp>
        <p:nvSpPr>
          <p:cNvPr id="97" name="TextBox 96"/>
          <p:cNvSpPr txBox="1"/>
          <p:nvPr/>
        </p:nvSpPr>
        <p:spPr>
          <a:xfrm>
            <a:off x="10185400" y="50328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98" name="TextBox 97"/>
          <p:cNvSpPr txBox="1"/>
          <p:nvPr/>
        </p:nvSpPr>
        <p:spPr>
          <a:xfrm>
            <a:off x="6248400" y="53757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13</a:t>
            </a:r>
          </a:p>
        </p:txBody>
      </p:sp>
      <p:sp>
        <p:nvSpPr>
          <p:cNvPr id="99" name="TextBox 98"/>
          <p:cNvSpPr txBox="1"/>
          <p:nvPr/>
        </p:nvSpPr>
        <p:spPr>
          <a:xfrm>
            <a:off x="7416800" y="53757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BTC/USDT</a:t>
            </a:r>
          </a:p>
        </p:txBody>
      </p:sp>
      <p:sp>
        <p:nvSpPr>
          <p:cNvPr id="100" name="TextBox 99"/>
          <p:cNvSpPr txBox="1"/>
          <p:nvPr/>
        </p:nvSpPr>
        <p:spPr>
          <a:xfrm>
            <a:off x="8636000" y="5375783"/>
            <a:ext cx="812800" cy="271462"/>
          </a:xfrm>
          <a:prstGeom prst="rect">
            <a:avLst/>
          </a:prstGeom>
          <a:noFill/>
        </p:spPr>
        <p:txBody>
          <a:bodyPr wrap="square" lIns="0" rIns="0" tIns="0" bIns="0" anchor="t">
            <a:normAutofit/>
          </a:bodyPr>
          <a:lstStyle/>
          <a:p>
            <a:pPr algn="l">
              <a:lnSpc>
                <a:spcPct val="125000"/>
              </a:lnSpc>
            </a:pPr>
            <a:r>
              <a:rPr sz="950" b="1" i="0">
                <a:solidFill>
                  <a:srgbClr val="22D3EE"/>
                </a:solidFill>
                <a:latin typeface="Menlo"/>
              </a:rPr>
              <a:t>LONG</a:t>
            </a:r>
          </a:p>
        </p:txBody>
      </p:sp>
      <p:sp>
        <p:nvSpPr>
          <p:cNvPr id="101" name="TextBox 100"/>
          <p:cNvSpPr txBox="1"/>
          <p:nvPr/>
        </p:nvSpPr>
        <p:spPr>
          <a:xfrm>
            <a:off x="9067800" y="53757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+$5,330</a:t>
            </a:r>
          </a:p>
        </p:txBody>
      </p:sp>
      <p:sp>
        <p:nvSpPr>
          <p:cNvPr id="102" name="TextBox 101"/>
          <p:cNvSpPr txBox="1"/>
          <p:nvPr/>
        </p:nvSpPr>
        <p:spPr>
          <a:xfrm>
            <a:off x="10185400" y="5375783"/>
            <a:ext cx="939800" cy="271462"/>
          </a:xfrm>
          <a:prstGeom prst="rect">
            <a:avLst/>
          </a:prstGeom>
          <a:noFill/>
        </p:spPr>
        <p:txBody>
          <a:bodyPr wrap="square" lIns="0" rIns="0" tIns="0" bIns="0" anchor="t">
            <a:normAutofit/>
          </a:bodyPr>
          <a:lstStyle/>
          <a:p>
            <a:pPr algn="r">
              <a:lnSpc>
                <a:spcPct val="125000"/>
              </a:lnSpc>
            </a:pPr>
            <a:r>
              <a:rPr sz="950" b="0" i="0">
                <a:solidFill>
                  <a:srgbClr val="34D399"/>
                </a:solidFill>
                <a:latin typeface="Menlo"/>
              </a:rPr>
              <a:t>PROFIT</a:t>
            </a:r>
          </a:p>
        </p:txBody>
      </p:sp>
      <p:sp>
        <p:nvSpPr>
          <p:cNvPr id="103" name="TextBox 102"/>
          <p:cNvSpPr txBox="1"/>
          <p:nvPr/>
        </p:nvSpPr>
        <p:spPr>
          <a:xfrm>
            <a:off x="6248400" y="5718683"/>
            <a:ext cx="939800" cy="271462"/>
          </a:xfrm>
          <a:prstGeom prst="rect">
            <a:avLst/>
          </a:prstGeom>
          <a:noFill/>
        </p:spPr>
        <p:txBody>
          <a:bodyPr wrap="square" lIns="0" rIns="0" tIns="0" bIns="0" anchor="t">
            <a:normAutofit/>
          </a:bodyPr>
          <a:lstStyle/>
          <a:p>
            <a:pPr algn="l">
              <a:lnSpc>
                <a:spcPct val="125000"/>
              </a:lnSpc>
            </a:pPr>
            <a:r>
              <a:rPr sz="950" b="0" i="0">
                <a:solidFill>
                  <a:srgbClr val="8A96A8"/>
                </a:solidFill>
                <a:latin typeface="Menlo"/>
              </a:rPr>
              <a:t>Apr 14</a:t>
            </a:r>
          </a:p>
        </p:txBody>
      </p:sp>
      <p:sp>
        <p:nvSpPr>
          <p:cNvPr id="104" name="TextBox 103"/>
          <p:cNvSpPr txBox="1"/>
          <p:nvPr/>
        </p:nvSpPr>
        <p:spPr>
          <a:xfrm>
            <a:off x="7416800" y="5718683"/>
            <a:ext cx="1066800" cy="271462"/>
          </a:xfrm>
          <a:prstGeom prst="rect">
            <a:avLst/>
          </a:prstGeom>
          <a:noFill/>
        </p:spPr>
        <p:txBody>
          <a:bodyPr wrap="square" lIns="0" rIns="0" tIns="0" bIns="0" anchor="t">
            <a:normAutofit/>
          </a:bodyPr>
          <a:lstStyle/>
          <a:p>
            <a:pPr algn="l">
              <a:lnSpc>
                <a:spcPct val="125000"/>
              </a:lnSpc>
            </a:pPr>
            <a:r>
              <a:rPr sz="950" b="0" i="0">
                <a:solidFill>
                  <a:srgbClr val="F8FAFC"/>
                </a:solidFill>
                <a:latin typeface="Menlo"/>
              </a:rPr>
              <a:t>SOL/USDT</a:t>
            </a:r>
          </a:p>
        </p:txBody>
      </p:sp>
      <p:sp>
        <p:nvSpPr>
          <p:cNvPr id="105" name="TextBox 104"/>
          <p:cNvSpPr txBox="1"/>
          <p:nvPr/>
        </p:nvSpPr>
        <p:spPr>
          <a:xfrm>
            <a:off x="8636000" y="5718683"/>
            <a:ext cx="812800" cy="271462"/>
          </a:xfrm>
          <a:prstGeom prst="rect">
            <a:avLst/>
          </a:prstGeom>
          <a:noFill/>
        </p:spPr>
        <p:txBody>
          <a:bodyPr wrap="square" lIns="0" rIns="0" tIns="0" bIns="0" anchor="t">
            <a:normAutofit/>
          </a:bodyPr>
          <a:lstStyle/>
          <a:p>
            <a:pPr algn="l">
              <a:lnSpc>
                <a:spcPct val="125000"/>
              </a:lnSpc>
            </a:pPr>
            <a:r>
              <a:rPr sz="950" b="1" i="0">
                <a:solidFill>
                  <a:srgbClr val="FFDD57"/>
                </a:solidFill>
                <a:latin typeface="Menlo"/>
              </a:rPr>
              <a:t>SHORT</a:t>
            </a:r>
          </a:p>
        </p:txBody>
      </p:sp>
      <p:sp>
        <p:nvSpPr>
          <p:cNvPr id="106" name="TextBox 105"/>
          <p:cNvSpPr txBox="1"/>
          <p:nvPr/>
        </p:nvSpPr>
        <p:spPr>
          <a:xfrm>
            <a:off x="9067800" y="57186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-$290</a:t>
            </a:r>
          </a:p>
        </p:txBody>
      </p:sp>
      <p:sp>
        <p:nvSpPr>
          <p:cNvPr id="107" name="TextBox 106"/>
          <p:cNvSpPr txBox="1"/>
          <p:nvPr/>
        </p:nvSpPr>
        <p:spPr>
          <a:xfrm>
            <a:off x="10185400" y="5718683"/>
            <a:ext cx="939800" cy="271462"/>
          </a:xfrm>
          <a:prstGeom prst="rect">
            <a:avLst/>
          </a:prstGeom>
          <a:noFill/>
        </p:spPr>
        <p:txBody>
          <a:bodyPr wrap="square" lIns="0" rIns="0" tIns="0" bIns="0" anchor="t">
            <a:normAutofit/>
          </a:bodyPr>
          <a:lstStyle/>
          <a:p>
            <a:pPr algn="r">
              <a:lnSpc>
                <a:spcPct val="125000"/>
              </a:lnSpc>
            </a:pPr>
            <a:r>
              <a:rPr sz="950" b="0" i="0">
                <a:solidFill>
                  <a:srgbClr val="F87171"/>
                </a:solidFill>
                <a:latin typeface="Menlo"/>
              </a:rPr>
              <a:t>LOSS</a:t>
            </a:r>
          </a:p>
        </p:txBody>
      </p:sp>
      <p:cxnSp>
        <p:nvCxnSpPr>
          <p:cNvPr id="108" name="Connector 107"/>
          <p:cNvCxnSpPr/>
          <p:nvPr/>
        </p:nvCxnSpPr>
        <p:spPr>
          <a:xfrm>
            <a:off x="6096000" y="3352800"/>
            <a:ext cx="0" cy="2717800"/>
          </a:xfrm>
          <a:prstGeom prst="bentConnector3">
            <a:avLst/>
          </a:prstGeom>
          <a:ln w="12700">
            <a:solidFill>
              <a:srgbClr val="1B1F2B"/>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grpId="0" nodeType="afterEffect">
                                  <p:stCondLst>
                                    <p:cond delay="8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0"/>
                                        <p:tgtEl>
                                          <p:spTgt spid="3"/>
                                        </p:tgtEl>
                                      </p:cBhvr>
                                    </p:animEffect>
                                  </p:childTnLst>
                                </p:cTn>
                              </p:par>
                              <p:par>
                                <p:cTn id="8" presetID="10" presetClass="entr" presetSubtype="0" fill="hold" grpId="0" nodeType="withEffect">
                                  <p:stCondLst>
                                    <p:cond delay="122"/>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680"/>
                                        <p:tgtEl>
                                          <p:spTgt spid="6"/>
                                        </p:tgtEl>
                                      </p:cBhvr>
                                    </p:animEffect>
                                    <p:animMotion origin="layout" path="M 0 0.045 L 0 0 E" pathEditMode="relative" rAng="0" ptsTypes="">
                                      <p:cBhvr additive="base">
                                        <p:cTn id="11" dur="680" fill="hold"/>
                                        <p:tgtEl>
                                          <p:spTgt spid="6"/>
                                        </p:tgtEl>
                                        <p:attrNameLst>
                                          <p:attrName>ppt_x</p:attrName>
                                          <p:attrName>ppt_y</p:attrName>
                                        </p:attrNameLst>
                                      </p:cBhvr>
                                      <p:rCtr x="0" y="0"/>
                                    </p:animMotion>
                                  </p:childTnLst>
                                </p:cTn>
                              </p:par>
                              <p:par>
                                <p:cTn id="12" presetID="10" presetClass="entr" presetSubtype="0" fill="hold" grpId="0" nodeType="withEffect">
                                  <p:stCondLst>
                                    <p:cond delay="164"/>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20"/>
                                        <p:tgtEl>
                                          <p:spTgt spid="4"/>
                                        </p:tgtEl>
                                      </p:cBhvr>
                                    </p:animEffect>
                                  </p:childTnLst>
                                </p:cTn>
                              </p:par>
                              <p:par>
                                <p:cTn id="15" presetID="10" presetClass="entr" presetSubtype="0" fill="hold" grpId="0" nodeType="withEffect">
                                  <p:stCondLst>
                                    <p:cond delay="206"/>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20"/>
                                        <p:tgtEl>
                                          <p:spTgt spid="5"/>
                                        </p:tgtEl>
                                      </p:cBhvr>
                                    </p:animEffect>
                                  </p:childTnLst>
                                </p:cTn>
                              </p:par>
                              <p:par>
                                <p:cTn id="18" presetID="10" presetClass="entr" presetSubtype="0" fill="hold" grpId="0" nodeType="withEffect">
                                  <p:stCondLst>
                                    <p:cond delay="248"/>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20"/>
                                        <p:tgtEl>
                                          <p:spTgt spid="7"/>
                                        </p:tgtEl>
                                      </p:cBhvr>
                                    </p:animEffect>
                                  </p:childTnLst>
                                </p:cTn>
                              </p:par>
                              <p:par>
                                <p:cTn id="21" presetID="10" presetClass="entr" presetSubtype="0" fill="hold" grpId="0" nodeType="withEffect">
                                  <p:stCondLst>
                                    <p:cond delay="29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20"/>
                                        <p:tgtEl>
                                          <p:spTgt spid="8"/>
                                        </p:tgtEl>
                                      </p:cBhvr>
                                    </p:animEffect>
                                  </p:childTnLst>
                                </p:cTn>
                              </p:par>
                              <p:par>
                                <p:cTn id="24" presetID="10" presetClass="entr" presetSubtype="0" fill="hold" grpId="0" nodeType="withEffect">
                                  <p:stCondLst>
                                    <p:cond delay="335"/>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20"/>
                                        <p:tgtEl>
                                          <p:spTgt spid="12"/>
                                        </p:tgtEl>
                                      </p:cBhvr>
                                    </p:animEffect>
                                  </p:childTnLst>
                                </p:cTn>
                              </p:par>
                              <p:par>
                                <p:cTn id="27" presetID="10" presetClass="entr" presetSubtype="0" fill="hold" grpId="0" nodeType="withEffect">
                                  <p:stCondLst>
                                    <p:cond delay="377"/>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20"/>
                                        <p:tgtEl>
                                          <p:spTgt spid="13"/>
                                        </p:tgtEl>
                                      </p:cBhvr>
                                    </p:animEffect>
                                  </p:childTnLst>
                                </p:cTn>
                              </p:par>
                              <p:par>
                                <p:cTn id="30" presetID="10" presetClass="entr" presetSubtype="0" fill="hold" grpId="0" nodeType="withEffect">
                                  <p:stCondLst>
                                    <p:cond delay="419"/>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20"/>
                                        <p:tgtEl>
                                          <p:spTgt spid="14"/>
                                        </p:tgtEl>
                                      </p:cBhvr>
                                    </p:animEffect>
                                  </p:childTnLst>
                                </p:cTn>
                              </p:par>
                              <p:par>
                                <p:cTn id="33" presetID="10" presetClass="entr" presetSubtype="0" fill="hold" grpId="0" nodeType="withEffect">
                                  <p:stCondLst>
                                    <p:cond delay="461"/>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20"/>
                                        <p:tgtEl>
                                          <p:spTgt spid="15"/>
                                        </p:tgtEl>
                                      </p:cBhvr>
                                    </p:animEffect>
                                  </p:childTnLst>
                                </p:cTn>
                              </p:par>
                              <p:par>
                                <p:cTn id="36" presetID="10" presetClass="entr" presetSubtype="0" fill="hold" grpId="0" nodeType="withEffect">
                                  <p:stCondLst>
                                    <p:cond delay="503"/>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20"/>
                                        <p:tgtEl>
                                          <p:spTgt spid="16"/>
                                        </p:tgtEl>
                                      </p:cBhvr>
                                    </p:animEffect>
                                  </p:childTnLst>
                                </p:cTn>
                              </p:par>
                              <p:par>
                                <p:cTn id="39" presetID="10" presetClass="entr" presetSubtype="0" fill="hold" grpId="0" nodeType="withEffect">
                                  <p:stCondLst>
                                    <p:cond delay="545"/>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20"/>
                                        <p:tgtEl>
                                          <p:spTgt spid="17"/>
                                        </p:tgtEl>
                                      </p:cBhvr>
                                    </p:animEffect>
                                  </p:childTnLst>
                                </p:cTn>
                              </p:par>
                              <p:par>
                                <p:cTn id="42" presetID="10" presetClass="entr" presetSubtype="0" fill="hold" grpId="0" nodeType="withEffect">
                                  <p:stCondLst>
                                    <p:cond delay="587"/>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20"/>
                                        <p:tgtEl>
                                          <p:spTgt spid="18"/>
                                        </p:tgtEl>
                                      </p:cBhvr>
                                    </p:animEffect>
                                  </p:childTnLst>
                                </p:cTn>
                              </p:par>
                              <p:par>
                                <p:cTn id="45" presetID="10" presetClass="entr" presetSubtype="0" fill="hold" grpId="0" nodeType="withEffect">
                                  <p:stCondLst>
                                    <p:cond delay="629"/>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20"/>
                                        <p:tgtEl>
                                          <p:spTgt spid="19"/>
                                        </p:tgtEl>
                                      </p:cBhvr>
                                    </p:animEffect>
                                  </p:childTnLst>
                                </p:cTn>
                              </p:par>
                              <p:par>
                                <p:cTn id="48" presetID="10" presetClass="entr" presetSubtype="0" fill="hold" grpId="0" nodeType="withEffect">
                                  <p:stCondLst>
                                    <p:cond delay="671"/>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20"/>
                                        <p:tgtEl>
                                          <p:spTgt spid="20"/>
                                        </p:tgtEl>
                                      </p:cBhvr>
                                    </p:animEffect>
                                  </p:childTnLst>
                                </p:cTn>
                              </p:par>
                              <p:par>
                                <p:cTn id="51" presetID="10" presetClass="entr" presetSubtype="0" fill="hold" grpId="0" nodeType="withEffect">
                                  <p:stCondLst>
                                    <p:cond delay="713"/>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20"/>
                                        <p:tgtEl>
                                          <p:spTgt spid="21"/>
                                        </p:tgtEl>
                                      </p:cBhvr>
                                    </p:animEffect>
                                  </p:childTnLst>
                                </p:cTn>
                              </p:par>
                              <p:par>
                                <p:cTn id="54" presetID="10" presetClass="entr" presetSubtype="0" fill="hold" grpId="0" nodeType="withEffect">
                                  <p:stCondLst>
                                    <p:cond delay="755"/>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20"/>
                                        <p:tgtEl>
                                          <p:spTgt spid="22"/>
                                        </p:tgtEl>
                                      </p:cBhvr>
                                    </p:animEffect>
                                  </p:childTnLst>
                                </p:cTn>
                              </p:par>
                              <p:par>
                                <p:cTn id="57" presetID="10" presetClass="entr" presetSubtype="0" fill="hold" grpId="0" nodeType="withEffect">
                                  <p:stCondLst>
                                    <p:cond delay="797"/>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20"/>
                                        <p:tgtEl>
                                          <p:spTgt spid="23"/>
                                        </p:tgtEl>
                                      </p:cBhvr>
                                    </p:animEffect>
                                  </p:childTnLst>
                                </p:cTn>
                              </p:par>
                              <p:par>
                                <p:cTn id="60" presetID="10" presetClass="entr" presetSubtype="0" fill="hold" grpId="0" nodeType="withEffect">
                                  <p:stCondLst>
                                    <p:cond delay="716"/>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20"/>
                                        <p:tgtEl>
                                          <p:spTgt spid="24"/>
                                        </p:tgtEl>
                                      </p:cBhvr>
                                    </p:animEffect>
                                  </p:childTnLst>
                                </p:cTn>
                              </p:par>
                              <p:par>
                                <p:cTn id="63" presetID="10" presetClass="entr" presetSubtype="0" fill="hold" grpId="0" nodeType="withEffect">
                                  <p:stCondLst>
                                    <p:cond delay="758"/>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20"/>
                                        <p:tgtEl>
                                          <p:spTgt spid="25"/>
                                        </p:tgtEl>
                                      </p:cBhvr>
                                    </p:animEffect>
                                  </p:childTnLst>
                                </p:cTn>
                              </p:par>
                              <p:par>
                                <p:cTn id="66" presetID="10" presetClass="entr" presetSubtype="0" fill="hold" grpId="0" nodeType="withEffect">
                                  <p:stCondLst>
                                    <p:cond delay="80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20"/>
                                        <p:tgtEl>
                                          <p:spTgt spid="26"/>
                                        </p:tgtEl>
                                      </p:cBhvr>
                                    </p:animEffect>
                                  </p:childTnLst>
                                </p:cTn>
                              </p:par>
                              <p:par>
                                <p:cTn id="69" presetID="10" presetClass="entr" presetSubtype="0" fill="hold" grpId="0" nodeType="withEffect">
                                  <p:stCondLst>
                                    <p:cond delay="908"/>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20"/>
                                        <p:tgtEl>
                                          <p:spTgt spid="27"/>
                                        </p:tgtEl>
                                      </p:cBhvr>
                                    </p:animEffect>
                                  </p:childTnLst>
                                </p:cTn>
                              </p:par>
                              <p:par>
                                <p:cTn id="72" presetID="10" presetClass="entr" presetSubtype="0" fill="hold" grpId="0" nodeType="withEffect">
                                  <p:stCondLst>
                                    <p:cond delay="95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20"/>
                                        <p:tgtEl>
                                          <p:spTgt spid="28"/>
                                        </p:tgtEl>
                                      </p:cBhvr>
                                    </p:animEffect>
                                  </p:childTnLst>
                                </p:cTn>
                              </p:par>
                              <p:par>
                                <p:cTn id="75" presetID="10" presetClass="entr" presetSubtype="0" fill="hold" grpId="0" nodeType="withEffect">
                                  <p:stCondLst>
                                    <p:cond delay="992"/>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20"/>
                                        <p:tgtEl>
                                          <p:spTgt spid="33"/>
                                        </p:tgtEl>
                                      </p:cBhvr>
                                    </p:animEffect>
                                  </p:childTnLst>
                                </p:cTn>
                              </p:par>
                              <p:par>
                                <p:cTn id="78" presetID="10" presetClass="entr" presetSubtype="0" fill="hold" grpId="0" nodeType="withEffect">
                                  <p:stCondLst>
                                    <p:cond delay="1034"/>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520"/>
                                        <p:tgtEl>
                                          <p:spTgt spid="38"/>
                                        </p:tgtEl>
                                      </p:cBhvr>
                                    </p:animEffect>
                                  </p:childTnLst>
                                </p:cTn>
                              </p:par>
                              <p:par>
                                <p:cTn id="81" presetID="10" presetClass="entr" presetSubtype="0" fill="hold" grpId="0" nodeType="withEffect">
                                  <p:stCondLst>
                                    <p:cond delay="1076"/>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20"/>
                                        <p:tgtEl>
                                          <p:spTgt spid="43"/>
                                        </p:tgtEl>
                                      </p:cBhvr>
                                    </p:animEffect>
                                  </p:childTnLst>
                                </p:cTn>
                              </p:par>
                              <p:par>
                                <p:cTn id="84" presetID="10" presetClass="entr" presetSubtype="0" fill="hold" grpId="0" nodeType="withEffect">
                                  <p:stCondLst>
                                    <p:cond delay="1118"/>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20"/>
                                        <p:tgtEl>
                                          <p:spTgt spid="29"/>
                                        </p:tgtEl>
                                      </p:cBhvr>
                                    </p:animEffect>
                                  </p:childTnLst>
                                </p:cTn>
                              </p:par>
                              <p:par>
                                <p:cTn id="87" presetID="10" presetClass="entr" presetSubtype="0" fill="hold" grpId="0" nodeType="withEffect">
                                  <p:stCondLst>
                                    <p:cond delay="116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20"/>
                                        <p:tgtEl>
                                          <p:spTgt spid="34"/>
                                        </p:tgtEl>
                                      </p:cBhvr>
                                    </p:animEffect>
                                  </p:childTnLst>
                                </p:cTn>
                              </p:par>
                              <p:par>
                                <p:cTn id="90" presetID="10" presetClass="entr" presetSubtype="0" fill="hold" grpId="0" nodeType="withEffect">
                                  <p:stCondLst>
                                    <p:cond delay="1202"/>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20"/>
                                        <p:tgtEl>
                                          <p:spTgt spid="39"/>
                                        </p:tgtEl>
                                      </p:cBhvr>
                                    </p:animEffect>
                                  </p:childTnLst>
                                </p:cTn>
                              </p:par>
                              <p:par>
                                <p:cTn id="93" presetID="10" presetClass="entr" presetSubtype="0" fill="hold" grpId="0" nodeType="withEffect">
                                  <p:stCondLst>
                                    <p:cond delay="1244"/>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20"/>
                                        <p:tgtEl>
                                          <p:spTgt spid="44"/>
                                        </p:tgtEl>
                                      </p:cBhvr>
                                    </p:animEffect>
                                  </p:childTnLst>
                                </p:cTn>
                              </p:par>
                              <p:par>
                                <p:cTn id="96" presetID="10" presetClass="entr" presetSubtype="0" fill="hold" grpId="0" nodeType="withEffect">
                                  <p:stCondLst>
                                    <p:cond delay="1286"/>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20"/>
                                        <p:tgtEl>
                                          <p:spTgt spid="30"/>
                                        </p:tgtEl>
                                      </p:cBhvr>
                                    </p:animEffect>
                                  </p:childTnLst>
                                </p:cTn>
                              </p:par>
                              <p:par>
                                <p:cTn id="99" presetID="10" presetClass="entr" presetSubtype="0" fill="hold" grpId="0" nodeType="withEffect">
                                  <p:stCondLst>
                                    <p:cond delay="1328"/>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20"/>
                                        <p:tgtEl>
                                          <p:spTgt spid="35"/>
                                        </p:tgtEl>
                                      </p:cBhvr>
                                    </p:animEffect>
                                  </p:childTnLst>
                                </p:cTn>
                              </p:par>
                              <p:par>
                                <p:cTn id="102" presetID="10" presetClass="entr" presetSubtype="0" fill="hold" grpId="0" nodeType="withEffect">
                                  <p:stCondLst>
                                    <p:cond delay="137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20"/>
                                        <p:tgtEl>
                                          <p:spTgt spid="40"/>
                                        </p:tgtEl>
                                      </p:cBhvr>
                                    </p:animEffect>
                                  </p:childTnLst>
                                </p:cTn>
                              </p:par>
                              <p:par>
                                <p:cTn id="105" presetID="10" presetClass="entr" presetSubtype="0" fill="hold" grpId="0" nodeType="withEffect">
                                  <p:stCondLst>
                                    <p:cond delay="1412"/>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20"/>
                                        <p:tgtEl>
                                          <p:spTgt spid="45"/>
                                        </p:tgtEl>
                                      </p:cBhvr>
                                    </p:animEffect>
                                  </p:childTnLst>
                                </p:cTn>
                              </p:par>
                              <p:par>
                                <p:cTn id="108" presetID="10" presetClass="entr" presetSubtype="0" fill="hold" grpId="0" nodeType="withEffect">
                                  <p:stCondLst>
                                    <p:cond delay="1412"/>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20"/>
                                        <p:tgtEl>
                                          <p:spTgt spid="31"/>
                                        </p:tgtEl>
                                      </p:cBhvr>
                                    </p:animEffect>
                                  </p:childTnLst>
                                </p:cTn>
                              </p:par>
                              <p:par>
                                <p:cTn id="111" presetID="10" presetClass="entr" presetSubtype="0" fill="hold" grpId="0" nodeType="withEffect">
                                  <p:stCondLst>
                                    <p:cond delay="1412"/>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20"/>
                                        <p:tgtEl>
                                          <p:spTgt spid="36"/>
                                        </p:tgtEl>
                                      </p:cBhvr>
                                    </p:animEffect>
                                  </p:childTnLst>
                                </p:cTn>
                              </p:par>
                              <p:par>
                                <p:cTn id="114" presetID="10" presetClass="entr" presetSubtype="0" fill="hold" grpId="0" nodeType="withEffect">
                                  <p:stCondLst>
                                    <p:cond delay="1412"/>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20"/>
                                        <p:tgtEl>
                                          <p:spTgt spid="41"/>
                                        </p:tgtEl>
                                      </p:cBhvr>
                                    </p:animEffect>
                                  </p:childTnLst>
                                </p:cTn>
                              </p:par>
                              <p:par>
                                <p:cTn id="117" presetID="10" presetClass="entr" presetSubtype="0" fill="hold" grpId="0" nodeType="withEffect">
                                  <p:stCondLst>
                                    <p:cond delay="1412"/>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20"/>
                                        <p:tgtEl>
                                          <p:spTgt spid="46"/>
                                        </p:tgtEl>
                                      </p:cBhvr>
                                    </p:animEffect>
                                  </p:childTnLst>
                                </p:cTn>
                              </p:par>
                              <p:par>
                                <p:cTn id="120" presetID="10" presetClass="entr" presetSubtype="0" fill="hold" grpId="0" nodeType="withEffect">
                                  <p:stCondLst>
                                    <p:cond delay="1412"/>
                                  </p:stCondLst>
                                  <p:childTnLst>
                                    <p:set>
                                      <p:cBhvr>
                                        <p:cTn id="121" dur="1" fill="hold">
                                          <p:stCondLst>
                                            <p:cond delay="0"/>
                                          </p:stCondLst>
                                        </p:cTn>
                                        <p:tgtEl>
                                          <p:spTgt spid="32"/>
                                        </p:tgtEl>
                                        <p:attrNameLst>
                                          <p:attrName>style.visibility</p:attrName>
                                        </p:attrNameLst>
                                      </p:cBhvr>
                                      <p:to>
                                        <p:strVal val="visible"/>
                                      </p:to>
                                    </p:set>
                                    <p:animEffect transition="in" filter="fade">
                                      <p:cBhvr>
                                        <p:cTn id="122" dur="520"/>
                                        <p:tgtEl>
                                          <p:spTgt spid="32"/>
                                        </p:tgtEl>
                                      </p:cBhvr>
                                    </p:animEffect>
                                  </p:childTnLst>
                                </p:cTn>
                              </p:par>
                              <p:par>
                                <p:cTn id="123" presetID="10" presetClass="entr" presetSubtype="0" fill="hold" grpId="0" nodeType="withEffect">
                                  <p:stCondLst>
                                    <p:cond delay="1412"/>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20"/>
                                        <p:tgtEl>
                                          <p:spTgt spid="37"/>
                                        </p:tgtEl>
                                      </p:cBhvr>
                                    </p:animEffect>
                                  </p:childTnLst>
                                </p:cTn>
                              </p:par>
                              <p:par>
                                <p:cTn id="126" presetID="10" presetClass="entr" presetSubtype="0" fill="hold" grpId="0" nodeType="withEffect">
                                  <p:stCondLst>
                                    <p:cond delay="1412"/>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20"/>
                                        <p:tgtEl>
                                          <p:spTgt spid="42"/>
                                        </p:tgtEl>
                                      </p:cBhvr>
                                    </p:animEffect>
                                  </p:childTnLst>
                                </p:cTn>
                              </p:par>
                              <p:par>
                                <p:cTn id="129" presetID="10" presetClass="entr" presetSubtype="0" fill="hold" grpId="0" nodeType="withEffect">
                                  <p:stCondLst>
                                    <p:cond delay="1412"/>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20"/>
                                        <p:tgtEl>
                                          <p:spTgt spid="47"/>
                                        </p:tgtEl>
                                      </p:cBhvr>
                                    </p:animEffect>
                                  </p:childTnLst>
                                </p:cTn>
                              </p:par>
                              <p:par>
                                <p:cTn id="132" presetID="10" presetClass="entr" presetSubtype="0" fill="hold" grpId="0" nodeType="withEffect">
                                  <p:stCondLst>
                                    <p:cond delay="1412"/>
                                  </p:stCondLst>
                                  <p:childTnLst>
                                    <p:set>
                                      <p:cBhvr>
                                        <p:cTn id="133" dur="1" fill="hold">
                                          <p:stCondLst>
                                            <p:cond delay="0"/>
                                          </p:stCondLst>
                                        </p:cTn>
                                        <p:tgtEl>
                                          <p:spTgt spid="108"/>
                                        </p:tgtEl>
                                        <p:attrNameLst>
                                          <p:attrName>style.visibility</p:attrName>
                                        </p:attrNameLst>
                                      </p:cBhvr>
                                      <p:to>
                                        <p:strVal val="visible"/>
                                      </p:to>
                                    </p:set>
                                    <p:animEffect transition="in" filter="fade">
                                      <p:cBhvr>
                                        <p:cTn id="134" dur="520"/>
                                        <p:tgtEl>
                                          <p:spTgt spid="108"/>
                                        </p:tgtEl>
                                      </p:cBhvr>
                                    </p:animEffect>
                                  </p:childTnLst>
                                </p:cTn>
                              </p:par>
                              <p:par>
                                <p:cTn id="135" presetID="10" presetClass="entr" presetSubtype="0" fill="hold" grpId="0" nodeType="withEffect">
                                  <p:stCondLst>
                                    <p:cond delay="1412"/>
                                  </p:stCondLst>
                                  <p:childTnLst>
                                    <p:set>
                                      <p:cBhvr>
                                        <p:cTn id="136" dur="1" fill="hold">
                                          <p:stCondLst>
                                            <p:cond delay="0"/>
                                          </p:stCondLst>
                                        </p:cTn>
                                        <p:tgtEl>
                                          <p:spTgt spid="68"/>
                                        </p:tgtEl>
                                        <p:attrNameLst>
                                          <p:attrName>style.visibility</p:attrName>
                                        </p:attrNameLst>
                                      </p:cBhvr>
                                      <p:to>
                                        <p:strVal val="visible"/>
                                      </p:to>
                                    </p:set>
                                    <p:animEffect transition="in" filter="fade">
                                      <p:cBhvr>
                                        <p:cTn id="137" dur="520"/>
                                        <p:tgtEl>
                                          <p:spTgt spid="68"/>
                                        </p:tgtEl>
                                      </p:cBhvr>
                                    </p:animEffect>
                                  </p:childTnLst>
                                </p:cTn>
                              </p:par>
                              <p:par>
                                <p:cTn id="138" presetID="10" presetClass="entr" presetSubtype="0" fill="hold" grpId="0" nodeType="withEffect">
                                  <p:stCondLst>
                                    <p:cond delay="1412"/>
                                  </p:stCondLst>
                                  <p:childTnLst>
                                    <p:set>
                                      <p:cBhvr>
                                        <p:cTn id="139" dur="1" fill="hold">
                                          <p:stCondLst>
                                            <p:cond delay="0"/>
                                          </p:stCondLst>
                                        </p:cTn>
                                        <p:tgtEl>
                                          <p:spTgt spid="73"/>
                                        </p:tgtEl>
                                        <p:attrNameLst>
                                          <p:attrName>style.visibility</p:attrName>
                                        </p:attrNameLst>
                                      </p:cBhvr>
                                      <p:to>
                                        <p:strVal val="visible"/>
                                      </p:to>
                                    </p:set>
                                    <p:animEffect transition="in" filter="fade">
                                      <p:cBhvr>
                                        <p:cTn id="140" dur="520"/>
                                        <p:tgtEl>
                                          <p:spTgt spid="73"/>
                                        </p:tgtEl>
                                      </p:cBhvr>
                                    </p:animEffect>
                                  </p:childTnLst>
                                </p:cTn>
                              </p:par>
                              <p:par>
                                <p:cTn id="141" presetID="10" presetClass="entr" presetSubtype="0" fill="hold" grpId="0" nodeType="withEffect">
                                  <p:stCondLst>
                                    <p:cond delay="1412"/>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520"/>
                                        <p:tgtEl>
                                          <p:spTgt spid="78"/>
                                        </p:tgtEl>
                                      </p:cBhvr>
                                    </p:animEffect>
                                  </p:childTnLst>
                                </p:cTn>
                              </p:par>
                              <p:par>
                                <p:cTn id="144" presetID="10" presetClass="entr" presetSubtype="0" fill="hold" grpId="0" nodeType="withEffect">
                                  <p:stCondLst>
                                    <p:cond delay="1412"/>
                                  </p:stCondLst>
                                  <p:childTnLst>
                                    <p:set>
                                      <p:cBhvr>
                                        <p:cTn id="145" dur="1" fill="hold">
                                          <p:stCondLst>
                                            <p:cond delay="0"/>
                                          </p:stCondLst>
                                        </p:cTn>
                                        <p:tgtEl>
                                          <p:spTgt spid="83"/>
                                        </p:tgtEl>
                                        <p:attrNameLst>
                                          <p:attrName>style.visibility</p:attrName>
                                        </p:attrNameLst>
                                      </p:cBhvr>
                                      <p:to>
                                        <p:strVal val="visible"/>
                                      </p:to>
                                    </p:set>
                                    <p:animEffect transition="in" filter="fade">
                                      <p:cBhvr>
                                        <p:cTn id="146" dur="520"/>
                                        <p:tgtEl>
                                          <p:spTgt spid="83"/>
                                        </p:tgtEl>
                                      </p:cBhvr>
                                    </p:animEffect>
                                  </p:childTnLst>
                                </p:cTn>
                              </p:par>
                              <p:par>
                                <p:cTn id="147" presetID="10" presetClass="entr" presetSubtype="0" fill="hold" grpId="0" nodeType="withEffect">
                                  <p:stCondLst>
                                    <p:cond delay="1412"/>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520"/>
                                        <p:tgtEl>
                                          <p:spTgt spid="69"/>
                                        </p:tgtEl>
                                      </p:cBhvr>
                                    </p:animEffect>
                                  </p:childTnLst>
                                </p:cTn>
                              </p:par>
                              <p:par>
                                <p:cTn id="150" presetID="10" presetClass="entr" presetSubtype="0" fill="hold" grpId="0" nodeType="withEffect">
                                  <p:stCondLst>
                                    <p:cond delay="1412"/>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520"/>
                                        <p:tgtEl>
                                          <p:spTgt spid="74"/>
                                        </p:tgtEl>
                                      </p:cBhvr>
                                    </p:animEffect>
                                  </p:childTnLst>
                                </p:cTn>
                              </p:par>
                              <p:par>
                                <p:cTn id="153" presetID="10" presetClass="entr" presetSubtype="0" fill="hold" grpId="0" nodeType="withEffect">
                                  <p:stCondLst>
                                    <p:cond delay="1412"/>
                                  </p:stCondLst>
                                  <p:childTnLst>
                                    <p:set>
                                      <p:cBhvr>
                                        <p:cTn id="154" dur="1" fill="hold">
                                          <p:stCondLst>
                                            <p:cond delay="0"/>
                                          </p:stCondLst>
                                        </p:cTn>
                                        <p:tgtEl>
                                          <p:spTgt spid="79"/>
                                        </p:tgtEl>
                                        <p:attrNameLst>
                                          <p:attrName>style.visibility</p:attrName>
                                        </p:attrNameLst>
                                      </p:cBhvr>
                                      <p:to>
                                        <p:strVal val="visible"/>
                                      </p:to>
                                    </p:set>
                                    <p:animEffect transition="in" filter="fade">
                                      <p:cBhvr>
                                        <p:cTn id="155" dur="520"/>
                                        <p:tgtEl>
                                          <p:spTgt spid="79"/>
                                        </p:tgtEl>
                                      </p:cBhvr>
                                    </p:animEffect>
                                  </p:childTnLst>
                                </p:cTn>
                              </p:par>
                              <p:par>
                                <p:cTn id="156" presetID="10" presetClass="entr" presetSubtype="0" fill="hold" grpId="0" nodeType="withEffect">
                                  <p:stCondLst>
                                    <p:cond delay="1412"/>
                                  </p:stCondLst>
                                  <p:childTnLst>
                                    <p:set>
                                      <p:cBhvr>
                                        <p:cTn id="157" dur="1" fill="hold">
                                          <p:stCondLst>
                                            <p:cond delay="0"/>
                                          </p:stCondLst>
                                        </p:cTn>
                                        <p:tgtEl>
                                          <p:spTgt spid="84"/>
                                        </p:tgtEl>
                                        <p:attrNameLst>
                                          <p:attrName>style.visibility</p:attrName>
                                        </p:attrNameLst>
                                      </p:cBhvr>
                                      <p:to>
                                        <p:strVal val="visible"/>
                                      </p:to>
                                    </p:set>
                                    <p:animEffect transition="in" filter="fade">
                                      <p:cBhvr>
                                        <p:cTn id="158" dur="520"/>
                                        <p:tgtEl>
                                          <p:spTgt spid="84"/>
                                        </p:tgtEl>
                                      </p:cBhvr>
                                    </p:animEffect>
                                  </p:childTnLst>
                                </p:cTn>
                              </p:par>
                              <p:par>
                                <p:cTn id="159" presetID="10" presetClass="entr" presetSubtype="0" fill="hold" grpId="0" nodeType="withEffect">
                                  <p:stCondLst>
                                    <p:cond delay="1412"/>
                                  </p:stCondLst>
                                  <p:childTnLst>
                                    <p:set>
                                      <p:cBhvr>
                                        <p:cTn id="160" dur="1" fill="hold">
                                          <p:stCondLst>
                                            <p:cond delay="0"/>
                                          </p:stCondLst>
                                        </p:cTn>
                                        <p:tgtEl>
                                          <p:spTgt spid="70"/>
                                        </p:tgtEl>
                                        <p:attrNameLst>
                                          <p:attrName>style.visibility</p:attrName>
                                        </p:attrNameLst>
                                      </p:cBhvr>
                                      <p:to>
                                        <p:strVal val="visible"/>
                                      </p:to>
                                    </p:set>
                                    <p:animEffect transition="in" filter="fade">
                                      <p:cBhvr>
                                        <p:cTn id="161" dur="520"/>
                                        <p:tgtEl>
                                          <p:spTgt spid="70"/>
                                        </p:tgtEl>
                                      </p:cBhvr>
                                    </p:animEffect>
                                  </p:childTnLst>
                                </p:cTn>
                              </p:par>
                              <p:par>
                                <p:cTn id="162" presetID="10" presetClass="entr" presetSubtype="0" fill="hold" grpId="0" nodeType="withEffect">
                                  <p:stCondLst>
                                    <p:cond delay="1412"/>
                                  </p:stCondLst>
                                  <p:childTnLst>
                                    <p:set>
                                      <p:cBhvr>
                                        <p:cTn id="163" dur="1" fill="hold">
                                          <p:stCondLst>
                                            <p:cond delay="0"/>
                                          </p:stCondLst>
                                        </p:cTn>
                                        <p:tgtEl>
                                          <p:spTgt spid="75"/>
                                        </p:tgtEl>
                                        <p:attrNameLst>
                                          <p:attrName>style.visibility</p:attrName>
                                        </p:attrNameLst>
                                      </p:cBhvr>
                                      <p:to>
                                        <p:strVal val="visible"/>
                                      </p:to>
                                    </p:set>
                                    <p:animEffect transition="in" filter="fade">
                                      <p:cBhvr>
                                        <p:cTn id="164" dur="520"/>
                                        <p:tgtEl>
                                          <p:spTgt spid="75"/>
                                        </p:tgtEl>
                                      </p:cBhvr>
                                    </p:animEffect>
                                  </p:childTnLst>
                                </p:cTn>
                              </p:par>
                              <p:par>
                                <p:cTn id="165" presetID="10" presetClass="entr" presetSubtype="0" fill="hold" grpId="0" nodeType="withEffect">
                                  <p:stCondLst>
                                    <p:cond delay="1412"/>
                                  </p:stCondLst>
                                  <p:childTnLst>
                                    <p:set>
                                      <p:cBhvr>
                                        <p:cTn id="166" dur="1" fill="hold">
                                          <p:stCondLst>
                                            <p:cond delay="0"/>
                                          </p:stCondLst>
                                        </p:cTn>
                                        <p:tgtEl>
                                          <p:spTgt spid="80"/>
                                        </p:tgtEl>
                                        <p:attrNameLst>
                                          <p:attrName>style.visibility</p:attrName>
                                        </p:attrNameLst>
                                      </p:cBhvr>
                                      <p:to>
                                        <p:strVal val="visible"/>
                                      </p:to>
                                    </p:set>
                                    <p:animEffect transition="in" filter="fade">
                                      <p:cBhvr>
                                        <p:cTn id="167" dur="520"/>
                                        <p:tgtEl>
                                          <p:spTgt spid="80"/>
                                        </p:tgtEl>
                                      </p:cBhvr>
                                    </p:animEffect>
                                  </p:childTnLst>
                                </p:cTn>
                              </p:par>
                              <p:par>
                                <p:cTn id="168" presetID="10" presetClass="entr" presetSubtype="0" fill="hold" grpId="0" nodeType="withEffect">
                                  <p:stCondLst>
                                    <p:cond delay="1412"/>
                                  </p:stCondLst>
                                  <p:childTnLst>
                                    <p:set>
                                      <p:cBhvr>
                                        <p:cTn id="169" dur="1" fill="hold">
                                          <p:stCondLst>
                                            <p:cond delay="0"/>
                                          </p:stCondLst>
                                        </p:cTn>
                                        <p:tgtEl>
                                          <p:spTgt spid="85"/>
                                        </p:tgtEl>
                                        <p:attrNameLst>
                                          <p:attrName>style.visibility</p:attrName>
                                        </p:attrNameLst>
                                      </p:cBhvr>
                                      <p:to>
                                        <p:strVal val="visible"/>
                                      </p:to>
                                    </p:set>
                                    <p:animEffect transition="in" filter="fade">
                                      <p:cBhvr>
                                        <p:cTn id="170" dur="520"/>
                                        <p:tgtEl>
                                          <p:spTgt spid="85"/>
                                        </p:tgtEl>
                                      </p:cBhvr>
                                    </p:animEffect>
                                  </p:childTnLst>
                                </p:cTn>
                              </p:par>
                              <p:par>
                                <p:cTn id="171" presetID="10" presetClass="entr" presetSubtype="0" fill="hold" grpId="0" nodeType="withEffect">
                                  <p:stCondLst>
                                    <p:cond delay="1412"/>
                                  </p:stCondLst>
                                  <p:childTnLst>
                                    <p:set>
                                      <p:cBhvr>
                                        <p:cTn id="172" dur="1" fill="hold">
                                          <p:stCondLst>
                                            <p:cond delay="0"/>
                                          </p:stCondLst>
                                        </p:cTn>
                                        <p:tgtEl>
                                          <p:spTgt spid="71"/>
                                        </p:tgtEl>
                                        <p:attrNameLst>
                                          <p:attrName>style.visibility</p:attrName>
                                        </p:attrNameLst>
                                      </p:cBhvr>
                                      <p:to>
                                        <p:strVal val="visible"/>
                                      </p:to>
                                    </p:set>
                                    <p:animEffect transition="in" filter="fade">
                                      <p:cBhvr>
                                        <p:cTn id="173" dur="520"/>
                                        <p:tgtEl>
                                          <p:spTgt spid="71"/>
                                        </p:tgtEl>
                                      </p:cBhvr>
                                    </p:animEffect>
                                  </p:childTnLst>
                                </p:cTn>
                              </p:par>
                              <p:par>
                                <p:cTn id="174" presetID="10" presetClass="entr" presetSubtype="0" fill="hold" grpId="0" nodeType="withEffect">
                                  <p:stCondLst>
                                    <p:cond delay="1412"/>
                                  </p:stCondLst>
                                  <p:childTnLst>
                                    <p:set>
                                      <p:cBhvr>
                                        <p:cTn id="175" dur="1" fill="hold">
                                          <p:stCondLst>
                                            <p:cond delay="0"/>
                                          </p:stCondLst>
                                        </p:cTn>
                                        <p:tgtEl>
                                          <p:spTgt spid="76"/>
                                        </p:tgtEl>
                                        <p:attrNameLst>
                                          <p:attrName>style.visibility</p:attrName>
                                        </p:attrNameLst>
                                      </p:cBhvr>
                                      <p:to>
                                        <p:strVal val="visible"/>
                                      </p:to>
                                    </p:set>
                                    <p:animEffect transition="in" filter="fade">
                                      <p:cBhvr>
                                        <p:cTn id="176" dur="520"/>
                                        <p:tgtEl>
                                          <p:spTgt spid="76"/>
                                        </p:tgtEl>
                                      </p:cBhvr>
                                    </p:animEffect>
                                  </p:childTnLst>
                                </p:cTn>
                              </p:par>
                              <p:par>
                                <p:cTn id="177" presetID="10" presetClass="entr" presetSubtype="0" fill="hold" grpId="0" nodeType="withEffect">
                                  <p:stCondLst>
                                    <p:cond delay="1412"/>
                                  </p:stCondLst>
                                  <p:childTnLst>
                                    <p:set>
                                      <p:cBhvr>
                                        <p:cTn id="178" dur="1" fill="hold">
                                          <p:stCondLst>
                                            <p:cond delay="0"/>
                                          </p:stCondLst>
                                        </p:cTn>
                                        <p:tgtEl>
                                          <p:spTgt spid="81"/>
                                        </p:tgtEl>
                                        <p:attrNameLst>
                                          <p:attrName>style.visibility</p:attrName>
                                        </p:attrNameLst>
                                      </p:cBhvr>
                                      <p:to>
                                        <p:strVal val="visible"/>
                                      </p:to>
                                    </p:set>
                                    <p:animEffect transition="in" filter="fade">
                                      <p:cBhvr>
                                        <p:cTn id="179" dur="520"/>
                                        <p:tgtEl>
                                          <p:spTgt spid="81"/>
                                        </p:tgtEl>
                                      </p:cBhvr>
                                    </p:animEffect>
                                  </p:childTnLst>
                                </p:cTn>
                              </p:par>
                              <p:par>
                                <p:cTn id="180" presetID="10" presetClass="entr" presetSubtype="0" fill="hold" grpId="0" nodeType="withEffect">
                                  <p:stCondLst>
                                    <p:cond delay="1412"/>
                                  </p:stCondLst>
                                  <p:childTnLst>
                                    <p:set>
                                      <p:cBhvr>
                                        <p:cTn id="181" dur="1" fill="hold">
                                          <p:stCondLst>
                                            <p:cond delay="0"/>
                                          </p:stCondLst>
                                        </p:cTn>
                                        <p:tgtEl>
                                          <p:spTgt spid="86"/>
                                        </p:tgtEl>
                                        <p:attrNameLst>
                                          <p:attrName>style.visibility</p:attrName>
                                        </p:attrNameLst>
                                      </p:cBhvr>
                                      <p:to>
                                        <p:strVal val="visible"/>
                                      </p:to>
                                    </p:set>
                                    <p:animEffect transition="in" filter="fade">
                                      <p:cBhvr>
                                        <p:cTn id="182" dur="520"/>
                                        <p:tgtEl>
                                          <p:spTgt spid="86"/>
                                        </p:tgtEl>
                                      </p:cBhvr>
                                    </p:animEffect>
                                  </p:childTnLst>
                                </p:cTn>
                              </p:par>
                              <p:par>
                                <p:cTn id="183" presetID="10" presetClass="entr" presetSubtype="0" fill="hold" grpId="0" nodeType="withEffect">
                                  <p:stCondLst>
                                    <p:cond delay="1412"/>
                                  </p:stCondLst>
                                  <p:childTnLst>
                                    <p:set>
                                      <p:cBhvr>
                                        <p:cTn id="184" dur="1" fill="hold">
                                          <p:stCondLst>
                                            <p:cond delay="0"/>
                                          </p:stCondLst>
                                        </p:cTn>
                                        <p:tgtEl>
                                          <p:spTgt spid="72"/>
                                        </p:tgtEl>
                                        <p:attrNameLst>
                                          <p:attrName>style.visibility</p:attrName>
                                        </p:attrNameLst>
                                      </p:cBhvr>
                                      <p:to>
                                        <p:strVal val="visible"/>
                                      </p:to>
                                    </p:set>
                                    <p:animEffect transition="in" filter="fade">
                                      <p:cBhvr>
                                        <p:cTn id="185" dur="520"/>
                                        <p:tgtEl>
                                          <p:spTgt spid="72"/>
                                        </p:tgtEl>
                                      </p:cBhvr>
                                    </p:animEffect>
                                  </p:childTnLst>
                                </p:cTn>
                              </p:par>
                              <p:par>
                                <p:cTn id="186" presetID="10" presetClass="entr" presetSubtype="0" fill="hold" grpId="0" nodeType="withEffect">
                                  <p:stCondLst>
                                    <p:cond delay="1412"/>
                                  </p:stCondLst>
                                  <p:childTnLst>
                                    <p:set>
                                      <p:cBhvr>
                                        <p:cTn id="187" dur="1" fill="hold">
                                          <p:stCondLst>
                                            <p:cond delay="0"/>
                                          </p:stCondLst>
                                        </p:cTn>
                                        <p:tgtEl>
                                          <p:spTgt spid="77"/>
                                        </p:tgtEl>
                                        <p:attrNameLst>
                                          <p:attrName>style.visibility</p:attrName>
                                        </p:attrNameLst>
                                      </p:cBhvr>
                                      <p:to>
                                        <p:strVal val="visible"/>
                                      </p:to>
                                    </p:set>
                                    <p:animEffect transition="in" filter="fade">
                                      <p:cBhvr>
                                        <p:cTn id="188" dur="520"/>
                                        <p:tgtEl>
                                          <p:spTgt spid="77"/>
                                        </p:tgtEl>
                                      </p:cBhvr>
                                    </p:animEffect>
                                  </p:childTnLst>
                                </p:cTn>
                              </p:par>
                              <p:par>
                                <p:cTn id="189" presetID="10" presetClass="entr" presetSubtype="0" fill="hold" grpId="0" nodeType="withEffect">
                                  <p:stCondLst>
                                    <p:cond delay="1412"/>
                                  </p:stCondLst>
                                  <p:childTnLst>
                                    <p:set>
                                      <p:cBhvr>
                                        <p:cTn id="190" dur="1" fill="hold">
                                          <p:stCondLst>
                                            <p:cond delay="0"/>
                                          </p:stCondLst>
                                        </p:cTn>
                                        <p:tgtEl>
                                          <p:spTgt spid="82"/>
                                        </p:tgtEl>
                                        <p:attrNameLst>
                                          <p:attrName>style.visibility</p:attrName>
                                        </p:attrNameLst>
                                      </p:cBhvr>
                                      <p:to>
                                        <p:strVal val="visible"/>
                                      </p:to>
                                    </p:set>
                                    <p:animEffect transition="in" filter="fade">
                                      <p:cBhvr>
                                        <p:cTn id="191" dur="520"/>
                                        <p:tgtEl>
                                          <p:spTgt spid="82"/>
                                        </p:tgtEl>
                                      </p:cBhvr>
                                    </p:animEffect>
                                  </p:childTnLst>
                                </p:cTn>
                              </p:par>
                              <p:par>
                                <p:cTn id="192" presetID="10" presetClass="entr" presetSubtype="0" fill="hold" grpId="0" nodeType="withEffect">
                                  <p:stCondLst>
                                    <p:cond delay="1412"/>
                                  </p:stCondLst>
                                  <p:childTnLst>
                                    <p:set>
                                      <p:cBhvr>
                                        <p:cTn id="193" dur="1" fill="hold">
                                          <p:stCondLst>
                                            <p:cond delay="0"/>
                                          </p:stCondLst>
                                        </p:cTn>
                                        <p:tgtEl>
                                          <p:spTgt spid="87"/>
                                        </p:tgtEl>
                                        <p:attrNameLst>
                                          <p:attrName>style.visibility</p:attrName>
                                        </p:attrNameLst>
                                      </p:cBhvr>
                                      <p:to>
                                        <p:strVal val="visible"/>
                                      </p:to>
                                    </p:set>
                                    <p:animEffect transition="in" filter="fade">
                                      <p:cBhvr>
                                        <p:cTn id="194" dur="520"/>
                                        <p:tgtEl>
                                          <p:spTgt spid="87"/>
                                        </p:tgtEl>
                                      </p:cBhvr>
                                    </p:animEffect>
                                  </p:childTnLst>
                                </p:cTn>
                              </p:par>
                              <p:par>
                                <p:cTn id="195" presetID="10" presetClass="entr" presetSubtype="0" fill="hold" grpId="0" nodeType="withEffect">
                                  <p:stCondLst>
                                    <p:cond delay="1310"/>
                                  </p:stCondLst>
                                  <p:childTnLst>
                                    <p:set>
                                      <p:cBhvr>
                                        <p:cTn id="196" dur="1" fill="hold">
                                          <p:stCondLst>
                                            <p:cond delay="0"/>
                                          </p:stCondLst>
                                        </p:cTn>
                                        <p:tgtEl>
                                          <p:spTgt spid="48"/>
                                        </p:tgtEl>
                                        <p:attrNameLst>
                                          <p:attrName>style.visibility</p:attrName>
                                        </p:attrNameLst>
                                      </p:cBhvr>
                                      <p:to>
                                        <p:strVal val="visible"/>
                                      </p:to>
                                    </p:set>
                                    <p:animEffect transition="in" filter="fade">
                                      <p:cBhvr>
                                        <p:cTn id="197" dur="520"/>
                                        <p:tgtEl>
                                          <p:spTgt spid="48"/>
                                        </p:tgtEl>
                                      </p:cBhvr>
                                    </p:animEffect>
                                  </p:childTnLst>
                                </p:cTn>
                              </p:par>
                              <p:par>
                                <p:cTn id="198" presetID="10" presetClass="entr" presetSubtype="0" fill="hold" grpId="0" nodeType="withEffect">
                                  <p:stCondLst>
                                    <p:cond delay="1352"/>
                                  </p:stCondLst>
                                  <p:childTnLst>
                                    <p:set>
                                      <p:cBhvr>
                                        <p:cTn id="199" dur="1" fill="hold">
                                          <p:stCondLst>
                                            <p:cond delay="0"/>
                                          </p:stCondLst>
                                        </p:cTn>
                                        <p:tgtEl>
                                          <p:spTgt spid="49"/>
                                        </p:tgtEl>
                                        <p:attrNameLst>
                                          <p:attrName>style.visibility</p:attrName>
                                        </p:attrNameLst>
                                      </p:cBhvr>
                                      <p:to>
                                        <p:strVal val="visible"/>
                                      </p:to>
                                    </p:set>
                                    <p:animEffect transition="in" filter="fade">
                                      <p:cBhvr>
                                        <p:cTn id="200" dur="520"/>
                                        <p:tgtEl>
                                          <p:spTgt spid="49"/>
                                        </p:tgtEl>
                                      </p:cBhvr>
                                    </p:animEffect>
                                  </p:childTnLst>
                                </p:cTn>
                              </p:par>
                              <p:par>
                                <p:cTn id="201" presetID="10" presetClass="entr" presetSubtype="0" fill="hold" grpId="0" nodeType="withEffect">
                                  <p:stCondLst>
                                    <p:cond delay="1394"/>
                                  </p:stCondLst>
                                  <p:childTnLst>
                                    <p:set>
                                      <p:cBhvr>
                                        <p:cTn id="202" dur="1" fill="hold">
                                          <p:stCondLst>
                                            <p:cond delay="0"/>
                                          </p:stCondLst>
                                        </p:cTn>
                                        <p:tgtEl>
                                          <p:spTgt spid="50"/>
                                        </p:tgtEl>
                                        <p:attrNameLst>
                                          <p:attrName>style.visibility</p:attrName>
                                        </p:attrNameLst>
                                      </p:cBhvr>
                                      <p:to>
                                        <p:strVal val="visible"/>
                                      </p:to>
                                    </p:set>
                                    <p:animEffect transition="in" filter="fade">
                                      <p:cBhvr>
                                        <p:cTn id="203" dur="520"/>
                                        <p:tgtEl>
                                          <p:spTgt spid="50"/>
                                        </p:tgtEl>
                                      </p:cBhvr>
                                    </p:animEffect>
                                  </p:childTnLst>
                                </p:cTn>
                              </p:par>
                              <p:par>
                                <p:cTn id="204" presetID="10" presetClass="entr" presetSubtype="0" fill="hold" grpId="0" nodeType="withEffect">
                                  <p:stCondLst>
                                    <p:cond delay="1436"/>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20"/>
                                        <p:tgtEl>
                                          <p:spTgt spid="51"/>
                                        </p:tgtEl>
                                      </p:cBhvr>
                                    </p:animEffect>
                                  </p:childTnLst>
                                </p:cTn>
                              </p:par>
                              <p:par>
                                <p:cTn id="207" presetID="10" presetClass="entr" presetSubtype="0" fill="hold" grpId="0" nodeType="withEffect">
                                  <p:stCondLst>
                                    <p:cond delay="1478"/>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520"/>
                                        <p:tgtEl>
                                          <p:spTgt spid="52"/>
                                        </p:tgtEl>
                                      </p:cBhvr>
                                    </p:animEffect>
                                  </p:childTnLst>
                                </p:cTn>
                              </p:par>
                              <p:par>
                                <p:cTn id="210" presetID="10" presetClass="entr" presetSubtype="0" fill="hold" grpId="0" nodeType="withEffect">
                                  <p:stCondLst>
                                    <p:cond delay="1520"/>
                                  </p:stCondLst>
                                  <p:childTnLst>
                                    <p:set>
                                      <p:cBhvr>
                                        <p:cTn id="211" dur="1" fill="hold">
                                          <p:stCondLst>
                                            <p:cond delay="0"/>
                                          </p:stCondLst>
                                        </p:cTn>
                                        <p:tgtEl>
                                          <p:spTgt spid="88"/>
                                        </p:tgtEl>
                                        <p:attrNameLst>
                                          <p:attrName>style.visibility</p:attrName>
                                        </p:attrNameLst>
                                      </p:cBhvr>
                                      <p:to>
                                        <p:strVal val="visible"/>
                                      </p:to>
                                    </p:set>
                                    <p:animEffect transition="in" filter="fade">
                                      <p:cBhvr>
                                        <p:cTn id="212" dur="520"/>
                                        <p:tgtEl>
                                          <p:spTgt spid="88"/>
                                        </p:tgtEl>
                                      </p:cBhvr>
                                    </p:animEffect>
                                  </p:childTnLst>
                                </p:cTn>
                              </p:par>
                              <p:par>
                                <p:cTn id="213" presetID="10" presetClass="entr" presetSubtype="0" fill="hold" grpId="0" nodeType="withEffect">
                                  <p:stCondLst>
                                    <p:cond delay="1562"/>
                                  </p:stCondLst>
                                  <p:childTnLst>
                                    <p:set>
                                      <p:cBhvr>
                                        <p:cTn id="214" dur="1" fill="hold">
                                          <p:stCondLst>
                                            <p:cond delay="0"/>
                                          </p:stCondLst>
                                        </p:cTn>
                                        <p:tgtEl>
                                          <p:spTgt spid="89"/>
                                        </p:tgtEl>
                                        <p:attrNameLst>
                                          <p:attrName>style.visibility</p:attrName>
                                        </p:attrNameLst>
                                      </p:cBhvr>
                                      <p:to>
                                        <p:strVal val="visible"/>
                                      </p:to>
                                    </p:set>
                                    <p:animEffect transition="in" filter="fade">
                                      <p:cBhvr>
                                        <p:cTn id="215" dur="520"/>
                                        <p:tgtEl>
                                          <p:spTgt spid="89"/>
                                        </p:tgtEl>
                                      </p:cBhvr>
                                    </p:animEffect>
                                  </p:childTnLst>
                                </p:cTn>
                              </p:par>
                              <p:par>
                                <p:cTn id="216" presetID="10" presetClass="entr" presetSubtype="0" fill="hold" grpId="0" nodeType="withEffect">
                                  <p:stCondLst>
                                    <p:cond delay="1604"/>
                                  </p:stCondLst>
                                  <p:childTnLst>
                                    <p:set>
                                      <p:cBhvr>
                                        <p:cTn id="217" dur="1" fill="hold">
                                          <p:stCondLst>
                                            <p:cond delay="0"/>
                                          </p:stCondLst>
                                        </p:cTn>
                                        <p:tgtEl>
                                          <p:spTgt spid="90"/>
                                        </p:tgtEl>
                                        <p:attrNameLst>
                                          <p:attrName>style.visibility</p:attrName>
                                        </p:attrNameLst>
                                      </p:cBhvr>
                                      <p:to>
                                        <p:strVal val="visible"/>
                                      </p:to>
                                    </p:set>
                                    <p:animEffect transition="in" filter="fade">
                                      <p:cBhvr>
                                        <p:cTn id="218" dur="520"/>
                                        <p:tgtEl>
                                          <p:spTgt spid="90"/>
                                        </p:tgtEl>
                                      </p:cBhvr>
                                    </p:animEffect>
                                  </p:childTnLst>
                                </p:cTn>
                              </p:par>
                              <p:par>
                                <p:cTn id="219" presetID="10" presetClass="entr" presetSubtype="0" fill="hold" grpId="0" nodeType="withEffect">
                                  <p:stCondLst>
                                    <p:cond delay="1646"/>
                                  </p:stCondLst>
                                  <p:childTnLst>
                                    <p:set>
                                      <p:cBhvr>
                                        <p:cTn id="220" dur="1" fill="hold">
                                          <p:stCondLst>
                                            <p:cond delay="0"/>
                                          </p:stCondLst>
                                        </p:cTn>
                                        <p:tgtEl>
                                          <p:spTgt spid="91"/>
                                        </p:tgtEl>
                                        <p:attrNameLst>
                                          <p:attrName>style.visibility</p:attrName>
                                        </p:attrNameLst>
                                      </p:cBhvr>
                                      <p:to>
                                        <p:strVal val="visible"/>
                                      </p:to>
                                    </p:set>
                                    <p:animEffect transition="in" filter="fade">
                                      <p:cBhvr>
                                        <p:cTn id="221" dur="520"/>
                                        <p:tgtEl>
                                          <p:spTgt spid="91"/>
                                        </p:tgtEl>
                                      </p:cBhvr>
                                    </p:animEffect>
                                  </p:childTnLst>
                                </p:cTn>
                              </p:par>
                              <p:par>
                                <p:cTn id="222" presetID="10" presetClass="entr" presetSubtype="0" fill="hold" grpId="0" nodeType="withEffect">
                                  <p:stCondLst>
                                    <p:cond delay="1688"/>
                                  </p:stCondLst>
                                  <p:childTnLst>
                                    <p:set>
                                      <p:cBhvr>
                                        <p:cTn id="223" dur="1" fill="hold">
                                          <p:stCondLst>
                                            <p:cond delay="0"/>
                                          </p:stCondLst>
                                        </p:cTn>
                                        <p:tgtEl>
                                          <p:spTgt spid="92"/>
                                        </p:tgtEl>
                                        <p:attrNameLst>
                                          <p:attrName>style.visibility</p:attrName>
                                        </p:attrNameLst>
                                      </p:cBhvr>
                                      <p:to>
                                        <p:strVal val="visible"/>
                                      </p:to>
                                    </p:set>
                                    <p:animEffect transition="in" filter="fade">
                                      <p:cBhvr>
                                        <p:cTn id="224" dur="520"/>
                                        <p:tgtEl>
                                          <p:spTgt spid="92"/>
                                        </p:tgtEl>
                                      </p:cBhvr>
                                    </p:animEffect>
                                  </p:childTnLst>
                                </p:cTn>
                              </p:par>
                              <p:par>
                                <p:cTn id="225" presetID="10" presetClass="entr" presetSubtype="0" fill="hold" grpId="0" nodeType="withEffect">
                                  <p:stCondLst>
                                    <p:cond delay="1649"/>
                                  </p:stCondLst>
                                  <p:childTnLst>
                                    <p:set>
                                      <p:cBhvr>
                                        <p:cTn id="226" dur="1" fill="hold">
                                          <p:stCondLst>
                                            <p:cond delay="0"/>
                                          </p:stCondLst>
                                        </p:cTn>
                                        <p:tgtEl>
                                          <p:spTgt spid="53"/>
                                        </p:tgtEl>
                                        <p:attrNameLst>
                                          <p:attrName>style.visibility</p:attrName>
                                        </p:attrNameLst>
                                      </p:cBhvr>
                                      <p:to>
                                        <p:strVal val="visible"/>
                                      </p:to>
                                    </p:set>
                                    <p:animEffect transition="in" filter="fade">
                                      <p:cBhvr>
                                        <p:cTn id="227" dur="520"/>
                                        <p:tgtEl>
                                          <p:spTgt spid="53"/>
                                        </p:tgtEl>
                                      </p:cBhvr>
                                    </p:animEffect>
                                  </p:childTnLst>
                                </p:cTn>
                              </p:par>
                              <p:par>
                                <p:cTn id="228" presetID="10" presetClass="entr" presetSubtype="0" fill="hold" grpId="0" nodeType="withEffect">
                                  <p:stCondLst>
                                    <p:cond delay="1691"/>
                                  </p:stCondLst>
                                  <p:childTnLst>
                                    <p:set>
                                      <p:cBhvr>
                                        <p:cTn id="229" dur="1" fill="hold">
                                          <p:stCondLst>
                                            <p:cond delay="0"/>
                                          </p:stCondLst>
                                        </p:cTn>
                                        <p:tgtEl>
                                          <p:spTgt spid="54"/>
                                        </p:tgtEl>
                                        <p:attrNameLst>
                                          <p:attrName>style.visibility</p:attrName>
                                        </p:attrNameLst>
                                      </p:cBhvr>
                                      <p:to>
                                        <p:strVal val="visible"/>
                                      </p:to>
                                    </p:set>
                                    <p:animEffect transition="in" filter="fade">
                                      <p:cBhvr>
                                        <p:cTn id="230" dur="520"/>
                                        <p:tgtEl>
                                          <p:spTgt spid="54"/>
                                        </p:tgtEl>
                                      </p:cBhvr>
                                    </p:animEffect>
                                  </p:childTnLst>
                                </p:cTn>
                              </p:par>
                              <p:par>
                                <p:cTn id="231" presetID="10" presetClass="entr" presetSubtype="0" fill="hold" grpId="0" nodeType="withEffect">
                                  <p:stCondLst>
                                    <p:cond delay="1733"/>
                                  </p:stCondLst>
                                  <p:childTnLst>
                                    <p:set>
                                      <p:cBhvr>
                                        <p:cTn id="232" dur="1" fill="hold">
                                          <p:stCondLst>
                                            <p:cond delay="0"/>
                                          </p:stCondLst>
                                        </p:cTn>
                                        <p:tgtEl>
                                          <p:spTgt spid="55"/>
                                        </p:tgtEl>
                                        <p:attrNameLst>
                                          <p:attrName>style.visibility</p:attrName>
                                        </p:attrNameLst>
                                      </p:cBhvr>
                                      <p:to>
                                        <p:strVal val="visible"/>
                                      </p:to>
                                    </p:set>
                                    <p:animEffect transition="in" filter="fade">
                                      <p:cBhvr>
                                        <p:cTn id="233" dur="520"/>
                                        <p:tgtEl>
                                          <p:spTgt spid="55"/>
                                        </p:tgtEl>
                                      </p:cBhvr>
                                    </p:animEffect>
                                  </p:childTnLst>
                                </p:cTn>
                              </p:par>
                              <p:par>
                                <p:cTn id="234" presetID="10" presetClass="entr" presetSubtype="0" fill="hold" grpId="0" nodeType="withEffect">
                                  <p:stCondLst>
                                    <p:cond delay="1775"/>
                                  </p:stCondLst>
                                  <p:childTnLst>
                                    <p:set>
                                      <p:cBhvr>
                                        <p:cTn id="235" dur="1" fill="hold">
                                          <p:stCondLst>
                                            <p:cond delay="0"/>
                                          </p:stCondLst>
                                        </p:cTn>
                                        <p:tgtEl>
                                          <p:spTgt spid="56"/>
                                        </p:tgtEl>
                                        <p:attrNameLst>
                                          <p:attrName>style.visibility</p:attrName>
                                        </p:attrNameLst>
                                      </p:cBhvr>
                                      <p:to>
                                        <p:strVal val="visible"/>
                                      </p:to>
                                    </p:set>
                                    <p:animEffect transition="in" filter="fade">
                                      <p:cBhvr>
                                        <p:cTn id="236" dur="520"/>
                                        <p:tgtEl>
                                          <p:spTgt spid="56"/>
                                        </p:tgtEl>
                                      </p:cBhvr>
                                    </p:animEffect>
                                  </p:childTnLst>
                                </p:cTn>
                              </p:par>
                              <p:par>
                                <p:cTn id="237" presetID="10" presetClass="entr" presetSubtype="0" fill="hold" grpId="0" nodeType="withEffect">
                                  <p:stCondLst>
                                    <p:cond delay="1817"/>
                                  </p:stCondLst>
                                  <p:childTnLst>
                                    <p:set>
                                      <p:cBhvr>
                                        <p:cTn id="238" dur="1" fill="hold">
                                          <p:stCondLst>
                                            <p:cond delay="0"/>
                                          </p:stCondLst>
                                        </p:cTn>
                                        <p:tgtEl>
                                          <p:spTgt spid="57"/>
                                        </p:tgtEl>
                                        <p:attrNameLst>
                                          <p:attrName>style.visibility</p:attrName>
                                        </p:attrNameLst>
                                      </p:cBhvr>
                                      <p:to>
                                        <p:strVal val="visible"/>
                                      </p:to>
                                    </p:set>
                                    <p:animEffect transition="in" filter="fade">
                                      <p:cBhvr>
                                        <p:cTn id="239" dur="520"/>
                                        <p:tgtEl>
                                          <p:spTgt spid="57"/>
                                        </p:tgtEl>
                                      </p:cBhvr>
                                    </p:animEffect>
                                  </p:childTnLst>
                                </p:cTn>
                              </p:par>
                              <p:par>
                                <p:cTn id="240" presetID="10" presetClass="entr" presetSubtype="0" fill="hold" grpId="0" nodeType="withEffect">
                                  <p:stCondLst>
                                    <p:cond delay="1859"/>
                                  </p:stCondLst>
                                  <p:childTnLst>
                                    <p:set>
                                      <p:cBhvr>
                                        <p:cTn id="241" dur="1" fill="hold">
                                          <p:stCondLst>
                                            <p:cond delay="0"/>
                                          </p:stCondLst>
                                        </p:cTn>
                                        <p:tgtEl>
                                          <p:spTgt spid="93"/>
                                        </p:tgtEl>
                                        <p:attrNameLst>
                                          <p:attrName>style.visibility</p:attrName>
                                        </p:attrNameLst>
                                      </p:cBhvr>
                                      <p:to>
                                        <p:strVal val="visible"/>
                                      </p:to>
                                    </p:set>
                                    <p:animEffect transition="in" filter="fade">
                                      <p:cBhvr>
                                        <p:cTn id="242" dur="520"/>
                                        <p:tgtEl>
                                          <p:spTgt spid="93"/>
                                        </p:tgtEl>
                                      </p:cBhvr>
                                    </p:animEffect>
                                  </p:childTnLst>
                                </p:cTn>
                              </p:par>
                              <p:par>
                                <p:cTn id="243" presetID="10" presetClass="entr" presetSubtype="0" fill="hold" grpId="0" nodeType="withEffect">
                                  <p:stCondLst>
                                    <p:cond delay="1901"/>
                                  </p:stCondLst>
                                  <p:childTnLst>
                                    <p:set>
                                      <p:cBhvr>
                                        <p:cTn id="244" dur="1" fill="hold">
                                          <p:stCondLst>
                                            <p:cond delay="0"/>
                                          </p:stCondLst>
                                        </p:cTn>
                                        <p:tgtEl>
                                          <p:spTgt spid="94"/>
                                        </p:tgtEl>
                                        <p:attrNameLst>
                                          <p:attrName>style.visibility</p:attrName>
                                        </p:attrNameLst>
                                      </p:cBhvr>
                                      <p:to>
                                        <p:strVal val="visible"/>
                                      </p:to>
                                    </p:set>
                                    <p:animEffect transition="in" filter="fade">
                                      <p:cBhvr>
                                        <p:cTn id="245" dur="520"/>
                                        <p:tgtEl>
                                          <p:spTgt spid="94"/>
                                        </p:tgtEl>
                                      </p:cBhvr>
                                    </p:animEffect>
                                  </p:childTnLst>
                                </p:cTn>
                              </p:par>
                              <p:par>
                                <p:cTn id="246" presetID="10" presetClass="entr" presetSubtype="0" fill="hold" grpId="0" nodeType="withEffect">
                                  <p:stCondLst>
                                    <p:cond delay="1943"/>
                                  </p:stCondLst>
                                  <p:childTnLst>
                                    <p:set>
                                      <p:cBhvr>
                                        <p:cTn id="247" dur="1" fill="hold">
                                          <p:stCondLst>
                                            <p:cond delay="0"/>
                                          </p:stCondLst>
                                        </p:cTn>
                                        <p:tgtEl>
                                          <p:spTgt spid="95"/>
                                        </p:tgtEl>
                                        <p:attrNameLst>
                                          <p:attrName>style.visibility</p:attrName>
                                        </p:attrNameLst>
                                      </p:cBhvr>
                                      <p:to>
                                        <p:strVal val="visible"/>
                                      </p:to>
                                    </p:set>
                                    <p:animEffect transition="in" filter="fade">
                                      <p:cBhvr>
                                        <p:cTn id="248" dur="520"/>
                                        <p:tgtEl>
                                          <p:spTgt spid="95"/>
                                        </p:tgtEl>
                                      </p:cBhvr>
                                    </p:animEffect>
                                  </p:childTnLst>
                                </p:cTn>
                              </p:par>
                              <p:par>
                                <p:cTn id="249" presetID="10" presetClass="entr" presetSubtype="0" fill="hold" grpId="0" nodeType="withEffect">
                                  <p:stCondLst>
                                    <p:cond delay="1985"/>
                                  </p:stCondLst>
                                  <p:childTnLst>
                                    <p:set>
                                      <p:cBhvr>
                                        <p:cTn id="250" dur="1" fill="hold">
                                          <p:stCondLst>
                                            <p:cond delay="0"/>
                                          </p:stCondLst>
                                        </p:cTn>
                                        <p:tgtEl>
                                          <p:spTgt spid="96"/>
                                        </p:tgtEl>
                                        <p:attrNameLst>
                                          <p:attrName>style.visibility</p:attrName>
                                        </p:attrNameLst>
                                      </p:cBhvr>
                                      <p:to>
                                        <p:strVal val="visible"/>
                                      </p:to>
                                    </p:set>
                                    <p:animEffect transition="in" filter="fade">
                                      <p:cBhvr>
                                        <p:cTn id="251" dur="520"/>
                                        <p:tgtEl>
                                          <p:spTgt spid="96"/>
                                        </p:tgtEl>
                                      </p:cBhvr>
                                    </p:animEffect>
                                  </p:childTnLst>
                                </p:cTn>
                              </p:par>
                              <p:par>
                                <p:cTn id="252" presetID="10" presetClass="entr" presetSubtype="0" fill="hold" grpId="0" nodeType="withEffect">
                                  <p:stCondLst>
                                    <p:cond delay="2027"/>
                                  </p:stCondLst>
                                  <p:childTnLst>
                                    <p:set>
                                      <p:cBhvr>
                                        <p:cTn id="253" dur="1" fill="hold">
                                          <p:stCondLst>
                                            <p:cond delay="0"/>
                                          </p:stCondLst>
                                        </p:cTn>
                                        <p:tgtEl>
                                          <p:spTgt spid="97"/>
                                        </p:tgtEl>
                                        <p:attrNameLst>
                                          <p:attrName>style.visibility</p:attrName>
                                        </p:attrNameLst>
                                      </p:cBhvr>
                                      <p:to>
                                        <p:strVal val="visible"/>
                                      </p:to>
                                    </p:set>
                                    <p:animEffect transition="in" filter="fade">
                                      <p:cBhvr>
                                        <p:cTn id="254" dur="520"/>
                                        <p:tgtEl>
                                          <p:spTgt spid="97"/>
                                        </p:tgtEl>
                                      </p:cBhvr>
                                    </p:animEffect>
                                  </p:childTnLst>
                                </p:cTn>
                              </p:par>
                              <p:par>
                                <p:cTn id="255" presetID="10" presetClass="entr" presetSubtype="0" fill="hold" grpId="0" nodeType="withEffect">
                                  <p:stCondLst>
                                    <p:cond delay="1988"/>
                                  </p:stCondLst>
                                  <p:childTnLst>
                                    <p:set>
                                      <p:cBhvr>
                                        <p:cTn id="256" dur="1" fill="hold">
                                          <p:stCondLst>
                                            <p:cond delay="0"/>
                                          </p:stCondLst>
                                        </p:cTn>
                                        <p:tgtEl>
                                          <p:spTgt spid="58"/>
                                        </p:tgtEl>
                                        <p:attrNameLst>
                                          <p:attrName>style.visibility</p:attrName>
                                        </p:attrNameLst>
                                      </p:cBhvr>
                                      <p:to>
                                        <p:strVal val="visible"/>
                                      </p:to>
                                    </p:set>
                                    <p:animEffect transition="in" filter="fade">
                                      <p:cBhvr>
                                        <p:cTn id="257" dur="520"/>
                                        <p:tgtEl>
                                          <p:spTgt spid="58"/>
                                        </p:tgtEl>
                                      </p:cBhvr>
                                    </p:animEffect>
                                  </p:childTnLst>
                                </p:cTn>
                              </p:par>
                              <p:par>
                                <p:cTn id="258" presetID="10" presetClass="entr" presetSubtype="0" fill="hold" grpId="0" nodeType="withEffect">
                                  <p:stCondLst>
                                    <p:cond delay="2030"/>
                                  </p:stCondLst>
                                  <p:childTnLst>
                                    <p:set>
                                      <p:cBhvr>
                                        <p:cTn id="259" dur="1" fill="hold">
                                          <p:stCondLst>
                                            <p:cond delay="0"/>
                                          </p:stCondLst>
                                        </p:cTn>
                                        <p:tgtEl>
                                          <p:spTgt spid="59"/>
                                        </p:tgtEl>
                                        <p:attrNameLst>
                                          <p:attrName>style.visibility</p:attrName>
                                        </p:attrNameLst>
                                      </p:cBhvr>
                                      <p:to>
                                        <p:strVal val="visible"/>
                                      </p:to>
                                    </p:set>
                                    <p:animEffect transition="in" filter="fade">
                                      <p:cBhvr>
                                        <p:cTn id="260" dur="520"/>
                                        <p:tgtEl>
                                          <p:spTgt spid="59"/>
                                        </p:tgtEl>
                                      </p:cBhvr>
                                    </p:animEffect>
                                  </p:childTnLst>
                                </p:cTn>
                              </p:par>
                              <p:par>
                                <p:cTn id="261" presetID="10" presetClass="entr" presetSubtype="0" fill="hold" grpId="0" nodeType="withEffect">
                                  <p:stCondLst>
                                    <p:cond delay="2072"/>
                                  </p:stCondLst>
                                  <p:childTnLst>
                                    <p:set>
                                      <p:cBhvr>
                                        <p:cTn id="262" dur="1" fill="hold">
                                          <p:stCondLst>
                                            <p:cond delay="0"/>
                                          </p:stCondLst>
                                        </p:cTn>
                                        <p:tgtEl>
                                          <p:spTgt spid="60"/>
                                        </p:tgtEl>
                                        <p:attrNameLst>
                                          <p:attrName>style.visibility</p:attrName>
                                        </p:attrNameLst>
                                      </p:cBhvr>
                                      <p:to>
                                        <p:strVal val="visible"/>
                                      </p:to>
                                    </p:set>
                                    <p:animEffect transition="in" filter="fade">
                                      <p:cBhvr>
                                        <p:cTn id="263" dur="520"/>
                                        <p:tgtEl>
                                          <p:spTgt spid="60"/>
                                        </p:tgtEl>
                                      </p:cBhvr>
                                    </p:animEffect>
                                  </p:childTnLst>
                                </p:cTn>
                              </p:par>
                              <p:par>
                                <p:cTn id="264" presetID="10" presetClass="entr" presetSubtype="0" fill="hold" grpId="0" nodeType="withEffect">
                                  <p:stCondLst>
                                    <p:cond delay="2114"/>
                                  </p:stCondLst>
                                  <p:childTnLst>
                                    <p:set>
                                      <p:cBhvr>
                                        <p:cTn id="265" dur="1" fill="hold">
                                          <p:stCondLst>
                                            <p:cond delay="0"/>
                                          </p:stCondLst>
                                        </p:cTn>
                                        <p:tgtEl>
                                          <p:spTgt spid="61"/>
                                        </p:tgtEl>
                                        <p:attrNameLst>
                                          <p:attrName>style.visibility</p:attrName>
                                        </p:attrNameLst>
                                      </p:cBhvr>
                                      <p:to>
                                        <p:strVal val="visible"/>
                                      </p:to>
                                    </p:set>
                                    <p:animEffect transition="in" filter="fade">
                                      <p:cBhvr>
                                        <p:cTn id="266" dur="520"/>
                                        <p:tgtEl>
                                          <p:spTgt spid="61"/>
                                        </p:tgtEl>
                                      </p:cBhvr>
                                    </p:animEffect>
                                  </p:childTnLst>
                                </p:cTn>
                              </p:par>
                              <p:par>
                                <p:cTn id="267" presetID="10" presetClass="entr" presetSubtype="0" fill="hold" grpId="0" nodeType="withEffect">
                                  <p:stCondLst>
                                    <p:cond delay="2156"/>
                                  </p:stCondLst>
                                  <p:childTnLst>
                                    <p:set>
                                      <p:cBhvr>
                                        <p:cTn id="268" dur="1" fill="hold">
                                          <p:stCondLst>
                                            <p:cond delay="0"/>
                                          </p:stCondLst>
                                        </p:cTn>
                                        <p:tgtEl>
                                          <p:spTgt spid="62"/>
                                        </p:tgtEl>
                                        <p:attrNameLst>
                                          <p:attrName>style.visibility</p:attrName>
                                        </p:attrNameLst>
                                      </p:cBhvr>
                                      <p:to>
                                        <p:strVal val="visible"/>
                                      </p:to>
                                    </p:set>
                                    <p:animEffect transition="in" filter="fade">
                                      <p:cBhvr>
                                        <p:cTn id="269" dur="520"/>
                                        <p:tgtEl>
                                          <p:spTgt spid="62"/>
                                        </p:tgtEl>
                                      </p:cBhvr>
                                    </p:animEffect>
                                  </p:childTnLst>
                                </p:cTn>
                              </p:par>
                              <p:par>
                                <p:cTn id="270" presetID="10" presetClass="entr" presetSubtype="0" fill="hold" grpId="0" nodeType="withEffect">
                                  <p:stCondLst>
                                    <p:cond delay="2198"/>
                                  </p:stCondLst>
                                  <p:childTnLst>
                                    <p:set>
                                      <p:cBhvr>
                                        <p:cTn id="271" dur="1" fill="hold">
                                          <p:stCondLst>
                                            <p:cond delay="0"/>
                                          </p:stCondLst>
                                        </p:cTn>
                                        <p:tgtEl>
                                          <p:spTgt spid="98"/>
                                        </p:tgtEl>
                                        <p:attrNameLst>
                                          <p:attrName>style.visibility</p:attrName>
                                        </p:attrNameLst>
                                      </p:cBhvr>
                                      <p:to>
                                        <p:strVal val="visible"/>
                                      </p:to>
                                    </p:set>
                                    <p:animEffect transition="in" filter="fade">
                                      <p:cBhvr>
                                        <p:cTn id="272" dur="520"/>
                                        <p:tgtEl>
                                          <p:spTgt spid="98"/>
                                        </p:tgtEl>
                                      </p:cBhvr>
                                    </p:animEffect>
                                  </p:childTnLst>
                                </p:cTn>
                              </p:par>
                              <p:par>
                                <p:cTn id="273" presetID="10" presetClass="entr" presetSubtype="0" fill="hold" grpId="0" nodeType="withEffect">
                                  <p:stCondLst>
                                    <p:cond delay="2240"/>
                                  </p:stCondLst>
                                  <p:childTnLst>
                                    <p:set>
                                      <p:cBhvr>
                                        <p:cTn id="274" dur="1" fill="hold">
                                          <p:stCondLst>
                                            <p:cond delay="0"/>
                                          </p:stCondLst>
                                        </p:cTn>
                                        <p:tgtEl>
                                          <p:spTgt spid="99"/>
                                        </p:tgtEl>
                                        <p:attrNameLst>
                                          <p:attrName>style.visibility</p:attrName>
                                        </p:attrNameLst>
                                      </p:cBhvr>
                                      <p:to>
                                        <p:strVal val="visible"/>
                                      </p:to>
                                    </p:set>
                                    <p:animEffect transition="in" filter="fade">
                                      <p:cBhvr>
                                        <p:cTn id="275" dur="520"/>
                                        <p:tgtEl>
                                          <p:spTgt spid="99"/>
                                        </p:tgtEl>
                                      </p:cBhvr>
                                    </p:animEffect>
                                  </p:childTnLst>
                                </p:cTn>
                              </p:par>
                              <p:par>
                                <p:cTn id="276" presetID="10" presetClass="entr" presetSubtype="0" fill="hold" grpId="0" nodeType="withEffect">
                                  <p:stCondLst>
                                    <p:cond delay="2282"/>
                                  </p:stCondLst>
                                  <p:childTnLst>
                                    <p:set>
                                      <p:cBhvr>
                                        <p:cTn id="277" dur="1" fill="hold">
                                          <p:stCondLst>
                                            <p:cond delay="0"/>
                                          </p:stCondLst>
                                        </p:cTn>
                                        <p:tgtEl>
                                          <p:spTgt spid="100"/>
                                        </p:tgtEl>
                                        <p:attrNameLst>
                                          <p:attrName>style.visibility</p:attrName>
                                        </p:attrNameLst>
                                      </p:cBhvr>
                                      <p:to>
                                        <p:strVal val="visible"/>
                                      </p:to>
                                    </p:set>
                                    <p:animEffect transition="in" filter="fade">
                                      <p:cBhvr>
                                        <p:cTn id="278" dur="520"/>
                                        <p:tgtEl>
                                          <p:spTgt spid="100"/>
                                        </p:tgtEl>
                                      </p:cBhvr>
                                    </p:animEffect>
                                  </p:childTnLst>
                                </p:cTn>
                              </p:par>
                              <p:par>
                                <p:cTn id="279" presetID="10" presetClass="entr" presetSubtype="0" fill="hold" grpId="0" nodeType="withEffect">
                                  <p:stCondLst>
                                    <p:cond delay="2324"/>
                                  </p:stCondLst>
                                  <p:childTnLst>
                                    <p:set>
                                      <p:cBhvr>
                                        <p:cTn id="280" dur="1" fill="hold">
                                          <p:stCondLst>
                                            <p:cond delay="0"/>
                                          </p:stCondLst>
                                        </p:cTn>
                                        <p:tgtEl>
                                          <p:spTgt spid="101"/>
                                        </p:tgtEl>
                                        <p:attrNameLst>
                                          <p:attrName>style.visibility</p:attrName>
                                        </p:attrNameLst>
                                      </p:cBhvr>
                                      <p:to>
                                        <p:strVal val="visible"/>
                                      </p:to>
                                    </p:set>
                                    <p:animEffect transition="in" filter="fade">
                                      <p:cBhvr>
                                        <p:cTn id="281" dur="520"/>
                                        <p:tgtEl>
                                          <p:spTgt spid="101"/>
                                        </p:tgtEl>
                                      </p:cBhvr>
                                    </p:animEffect>
                                  </p:childTnLst>
                                </p:cTn>
                              </p:par>
                              <p:par>
                                <p:cTn id="282" presetID="10" presetClass="entr" presetSubtype="0" fill="hold" grpId="0" nodeType="withEffect">
                                  <p:stCondLst>
                                    <p:cond delay="2366"/>
                                  </p:stCondLst>
                                  <p:childTnLst>
                                    <p:set>
                                      <p:cBhvr>
                                        <p:cTn id="283" dur="1" fill="hold">
                                          <p:stCondLst>
                                            <p:cond delay="0"/>
                                          </p:stCondLst>
                                        </p:cTn>
                                        <p:tgtEl>
                                          <p:spTgt spid="102"/>
                                        </p:tgtEl>
                                        <p:attrNameLst>
                                          <p:attrName>style.visibility</p:attrName>
                                        </p:attrNameLst>
                                      </p:cBhvr>
                                      <p:to>
                                        <p:strVal val="visible"/>
                                      </p:to>
                                    </p:set>
                                    <p:animEffect transition="in" filter="fade">
                                      <p:cBhvr>
                                        <p:cTn id="284" dur="520"/>
                                        <p:tgtEl>
                                          <p:spTgt spid="102"/>
                                        </p:tgtEl>
                                      </p:cBhvr>
                                    </p:animEffect>
                                  </p:childTnLst>
                                </p:cTn>
                              </p:par>
                              <p:par>
                                <p:cTn id="285" presetID="10" presetClass="entr" presetSubtype="0" fill="hold" grpId="0" nodeType="withEffect">
                                  <p:stCondLst>
                                    <p:cond delay="2327"/>
                                  </p:stCondLst>
                                  <p:childTnLst>
                                    <p:set>
                                      <p:cBhvr>
                                        <p:cTn id="286" dur="1" fill="hold">
                                          <p:stCondLst>
                                            <p:cond delay="0"/>
                                          </p:stCondLst>
                                        </p:cTn>
                                        <p:tgtEl>
                                          <p:spTgt spid="63"/>
                                        </p:tgtEl>
                                        <p:attrNameLst>
                                          <p:attrName>style.visibility</p:attrName>
                                        </p:attrNameLst>
                                      </p:cBhvr>
                                      <p:to>
                                        <p:strVal val="visible"/>
                                      </p:to>
                                    </p:set>
                                    <p:animEffect transition="in" filter="fade">
                                      <p:cBhvr>
                                        <p:cTn id="287" dur="520"/>
                                        <p:tgtEl>
                                          <p:spTgt spid="63"/>
                                        </p:tgtEl>
                                      </p:cBhvr>
                                    </p:animEffect>
                                  </p:childTnLst>
                                </p:cTn>
                              </p:par>
                              <p:par>
                                <p:cTn id="288" presetID="10" presetClass="entr" presetSubtype="0" fill="hold" grpId="0" nodeType="withEffect">
                                  <p:stCondLst>
                                    <p:cond delay="2369"/>
                                  </p:stCondLst>
                                  <p:childTnLst>
                                    <p:set>
                                      <p:cBhvr>
                                        <p:cTn id="289" dur="1" fill="hold">
                                          <p:stCondLst>
                                            <p:cond delay="0"/>
                                          </p:stCondLst>
                                        </p:cTn>
                                        <p:tgtEl>
                                          <p:spTgt spid="64"/>
                                        </p:tgtEl>
                                        <p:attrNameLst>
                                          <p:attrName>style.visibility</p:attrName>
                                        </p:attrNameLst>
                                      </p:cBhvr>
                                      <p:to>
                                        <p:strVal val="visible"/>
                                      </p:to>
                                    </p:set>
                                    <p:animEffect transition="in" filter="fade">
                                      <p:cBhvr>
                                        <p:cTn id="290" dur="520"/>
                                        <p:tgtEl>
                                          <p:spTgt spid="64"/>
                                        </p:tgtEl>
                                      </p:cBhvr>
                                    </p:animEffect>
                                  </p:childTnLst>
                                </p:cTn>
                              </p:par>
                              <p:par>
                                <p:cTn id="291" presetID="10" presetClass="entr" presetSubtype="0" fill="hold" grpId="0" nodeType="withEffect">
                                  <p:stCondLst>
                                    <p:cond delay="2411"/>
                                  </p:stCondLst>
                                  <p:childTnLst>
                                    <p:set>
                                      <p:cBhvr>
                                        <p:cTn id="292" dur="1" fill="hold">
                                          <p:stCondLst>
                                            <p:cond delay="0"/>
                                          </p:stCondLst>
                                        </p:cTn>
                                        <p:tgtEl>
                                          <p:spTgt spid="65"/>
                                        </p:tgtEl>
                                        <p:attrNameLst>
                                          <p:attrName>style.visibility</p:attrName>
                                        </p:attrNameLst>
                                      </p:cBhvr>
                                      <p:to>
                                        <p:strVal val="visible"/>
                                      </p:to>
                                    </p:set>
                                    <p:animEffect transition="in" filter="fade">
                                      <p:cBhvr>
                                        <p:cTn id="293" dur="520"/>
                                        <p:tgtEl>
                                          <p:spTgt spid="65"/>
                                        </p:tgtEl>
                                      </p:cBhvr>
                                    </p:animEffect>
                                  </p:childTnLst>
                                </p:cTn>
                              </p:par>
                              <p:par>
                                <p:cTn id="294" presetID="10" presetClass="entr" presetSubtype="0" fill="hold" grpId="0" nodeType="withEffect">
                                  <p:stCondLst>
                                    <p:cond delay="2453"/>
                                  </p:stCondLst>
                                  <p:childTnLst>
                                    <p:set>
                                      <p:cBhvr>
                                        <p:cTn id="295" dur="1" fill="hold">
                                          <p:stCondLst>
                                            <p:cond delay="0"/>
                                          </p:stCondLst>
                                        </p:cTn>
                                        <p:tgtEl>
                                          <p:spTgt spid="66"/>
                                        </p:tgtEl>
                                        <p:attrNameLst>
                                          <p:attrName>style.visibility</p:attrName>
                                        </p:attrNameLst>
                                      </p:cBhvr>
                                      <p:to>
                                        <p:strVal val="visible"/>
                                      </p:to>
                                    </p:set>
                                    <p:animEffect transition="in" filter="fade">
                                      <p:cBhvr>
                                        <p:cTn id="296" dur="520"/>
                                        <p:tgtEl>
                                          <p:spTgt spid="66"/>
                                        </p:tgtEl>
                                      </p:cBhvr>
                                    </p:animEffect>
                                  </p:childTnLst>
                                </p:cTn>
                              </p:par>
                              <p:par>
                                <p:cTn id="297" presetID="10" presetClass="entr" presetSubtype="0" fill="hold" grpId="0" nodeType="withEffect">
                                  <p:stCondLst>
                                    <p:cond delay="2495"/>
                                  </p:stCondLst>
                                  <p:childTnLst>
                                    <p:set>
                                      <p:cBhvr>
                                        <p:cTn id="298" dur="1" fill="hold">
                                          <p:stCondLst>
                                            <p:cond delay="0"/>
                                          </p:stCondLst>
                                        </p:cTn>
                                        <p:tgtEl>
                                          <p:spTgt spid="67"/>
                                        </p:tgtEl>
                                        <p:attrNameLst>
                                          <p:attrName>style.visibility</p:attrName>
                                        </p:attrNameLst>
                                      </p:cBhvr>
                                      <p:to>
                                        <p:strVal val="visible"/>
                                      </p:to>
                                    </p:set>
                                    <p:animEffect transition="in" filter="fade">
                                      <p:cBhvr>
                                        <p:cTn id="299" dur="520"/>
                                        <p:tgtEl>
                                          <p:spTgt spid="67"/>
                                        </p:tgtEl>
                                      </p:cBhvr>
                                    </p:animEffect>
                                  </p:childTnLst>
                                </p:cTn>
                              </p:par>
                              <p:par>
                                <p:cTn id="300" presetID="10" presetClass="entr" presetSubtype="0" fill="hold" grpId="0" nodeType="withEffect">
                                  <p:stCondLst>
                                    <p:cond delay="2537"/>
                                  </p:stCondLst>
                                  <p:childTnLst>
                                    <p:set>
                                      <p:cBhvr>
                                        <p:cTn id="301" dur="1" fill="hold">
                                          <p:stCondLst>
                                            <p:cond delay="0"/>
                                          </p:stCondLst>
                                        </p:cTn>
                                        <p:tgtEl>
                                          <p:spTgt spid="103"/>
                                        </p:tgtEl>
                                        <p:attrNameLst>
                                          <p:attrName>style.visibility</p:attrName>
                                        </p:attrNameLst>
                                      </p:cBhvr>
                                      <p:to>
                                        <p:strVal val="visible"/>
                                      </p:to>
                                    </p:set>
                                    <p:animEffect transition="in" filter="fade">
                                      <p:cBhvr>
                                        <p:cTn id="302" dur="520"/>
                                        <p:tgtEl>
                                          <p:spTgt spid="103"/>
                                        </p:tgtEl>
                                      </p:cBhvr>
                                    </p:animEffect>
                                  </p:childTnLst>
                                </p:cTn>
                              </p:par>
                              <p:par>
                                <p:cTn id="303" presetID="10" presetClass="entr" presetSubtype="0" fill="hold" grpId="0" nodeType="withEffect">
                                  <p:stCondLst>
                                    <p:cond delay="2579"/>
                                  </p:stCondLst>
                                  <p:childTnLst>
                                    <p:set>
                                      <p:cBhvr>
                                        <p:cTn id="304" dur="1" fill="hold">
                                          <p:stCondLst>
                                            <p:cond delay="0"/>
                                          </p:stCondLst>
                                        </p:cTn>
                                        <p:tgtEl>
                                          <p:spTgt spid="104"/>
                                        </p:tgtEl>
                                        <p:attrNameLst>
                                          <p:attrName>style.visibility</p:attrName>
                                        </p:attrNameLst>
                                      </p:cBhvr>
                                      <p:to>
                                        <p:strVal val="visible"/>
                                      </p:to>
                                    </p:set>
                                    <p:animEffect transition="in" filter="fade">
                                      <p:cBhvr>
                                        <p:cTn id="305" dur="520"/>
                                        <p:tgtEl>
                                          <p:spTgt spid="104"/>
                                        </p:tgtEl>
                                      </p:cBhvr>
                                    </p:animEffect>
                                  </p:childTnLst>
                                </p:cTn>
                              </p:par>
                              <p:par>
                                <p:cTn id="306" presetID="10" presetClass="entr" presetSubtype="0" fill="hold" grpId="0" nodeType="withEffect">
                                  <p:stCondLst>
                                    <p:cond delay="2621"/>
                                  </p:stCondLst>
                                  <p:childTnLst>
                                    <p:set>
                                      <p:cBhvr>
                                        <p:cTn id="307" dur="1" fill="hold">
                                          <p:stCondLst>
                                            <p:cond delay="0"/>
                                          </p:stCondLst>
                                        </p:cTn>
                                        <p:tgtEl>
                                          <p:spTgt spid="105"/>
                                        </p:tgtEl>
                                        <p:attrNameLst>
                                          <p:attrName>style.visibility</p:attrName>
                                        </p:attrNameLst>
                                      </p:cBhvr>
                                      <p:to>
                                        <p:strVal val="visible"/>
                                      </p:to>
                                    </p:set>
                                    <p:animEffect transition="in" filter="fade">
                                      <p:cBhvr>
                                        <p:cTn id="308" dur="520"/>
                                        <p:tgtEl>
                                          <p:spTgt spid="105"/>
                                        </p:tgtEl>
                                      </p:cBhvr>
                                    </p:animEffect>
                                  </p:childTnLst>
                                </p:cTn>
                              </p:par>
                              <p:par>
                                <p:cTn id="309" presetID="10" presetClass="entr" presetSubtype="0" fill="hold" grpId="0" nodeType="withEffect">
                                  <p:stCondLst>
                                    <p:cond delay="2663"/>
                                  </p:stCondLst>
                                  <p:childTnLst>
                                    <p:set>
                                      <p:cBhvr>
                                        <p:cTn id="310" dur="1" fill="hold">
                                          <p:stCondLst>
                                            <p:cond delay="0"/>
                                          </p:stCondLst>
                                        </p:cTn>
                                        <p:tgtEl>
                                          <p:spTgt spid="106"/>
                                        </p:tgtEl>
                                        <p:attrNameLst>
                                          <p:attrName>style.visibility</p:attrName>
                                        </p:attrNameLst>
                                      </p:cBhvr>
                                      <p:to>
                                        <p:strVal val="visible"/>
                                      </p:to>
                                    </p:set>
                                    <p:animEffect transition="in" filter="fade">
                                      <p:cBhvr>
                                        <p:cTn id="311" dur="520"/>
                                        <p:tgtEl>
                                          <p:spTgt spid="106"/>
                                        </p:tgtEl>
                                      </p:cBhvr>
                                    </p:animEffect>
                                  </p:childTnLst>
                                </p:cTn>
                              </p:par>
                              <p:par>
                                <p:cTn id="312" presetID="10" presetClass="entr" presetSubtype="0" fill="hold" grpId="0" nodeType="withEffect">
                                  <p:stCondLst>
                                    <p:cond delay="2705"/>
                                  </p:stCondLst>
                                  <p:childTnLst>
                                    <p:set>
                                      <p:cBhvr>
                                        <p:cTn id="313" dur="1" fill="hold">
                                          <p:stCondLst>
                                            <p:cond delay="0"/>
                                          </p:stCondLst>
                                        </p:cTn>
                                        <p:tgtEl>
                                          <p:spTgt spid="107"/>
                                        </p:tgtEl>
                                        <p:attrNameLst>
                                          <p:attrName>style.visibility</p:attrName>
                                        </p:attrNameLst>
                                      </p:cBhvr>
                                      <p:to>
                                        <p:strVal val="visible"/>
                                      </p:to>
                                    </p:set>
                                    <p:animEffect transition="in" filter="fade">
                                      <p:cBhvr>
                                        <p:cTn id="314" dur="520"/>
                                        <p:tgtEl>
                                          <p:spTgt spid="107"/>
                                        </p:tgtEl>
                                      </p:cBhvr>
                                    </p:animEffect>
                                  </p:childTnLst>
                                </p:cTn>
                              </p:par>
                              <p:par>
                                <p:cTn id="315" presetID="10" presetClass="entr" presetSubtype="0" fill="hold" grpId="0" nodeType="withEffect">
                                  <p:stCondLst>
                                    <p:cond delay="2666"/>
                                  </p:stCondLst>
                                  <p:childTnLst>
                                    <p:set>
                                      <p:cBhvr>
                                        <p:cTn id="316" dur="1" fill="hold">
                                          <p:stCondLst>
                                            <p:cond delay="0"/>
                                          </p:stCondLst>
                                        </p:cTn>
                                        <p:tgtEl>
                                          <p:spTgt spid="9"/>
                                        </p:tgtEl>
                                        <p:attrNameLst>
                                          <p:attrName>style.visibility</p:attrName>
                                        </p:attrNameLst>
                                      </p:cBhvr>
                                      <p:to>
                                        <p:strVal val="visible"/>
                                      </p:to>
                                    </p:set>
                                    <p:animEffect transition="in" filter="fade">
                                      <p:cBhvr>
                                        <p:cTn id="317" dur="520"/>
                                        <p:tgtEl>
                                          <p:spTgt spid="9"/>
                                        </p:tgtEl>
                                      </p:cBhvr>
                                    </p:animEffect>
                                  </p:childTnLst>
                                </p:cTn>
                              </p:par>
                              <p:par>
                                <p:cTn id="318" presetID="10" presetClass="entr" presetSubtype="0" fill="hold" grpId="0" nodeType="withEffect">
                                  <p:stCondLst>
                                    <p:cond delay="2708"/>
                                  </p:stCondLst>
                                  <p:childTnLst>
                                    <p:set>
                                      <p:cBhvr>
                                        <p:cTn id="319" dur="1" fill="hold">
                                          <p:stCondLst>
                                            <p:cond delay="0"/>
                                          </p:stCondLst>
                                        </p:cTn>
                                        <p:tgtEl>
                                          <p:spTgt spid="10"/>
                                        </p:tgtEl>
                                        <p:attrNameLst>
                                          <p:attrName>style.visibility</p:attrName>
                                        </p:attrNameLst>
                                      </p:cBhvr>
                                      <p:to>
                                        <p:strVal val="visible"/>
                                      </p:to>
                                    </p:set>
                                    <p:animEffect transition="in" filter="fade">
                                      <p:cBhvr>
                                        <p:cTn id="320" dur="520"/>
                                        <p:tgtEl>
                                          <p:spTgt spid="10"/>
                                        </p:tgtEl>
                                      </p:cBhvr>
                                    </p:animEffect>
                                  </p:childTnLst>
                                </p:cTn>
                              </p:par>
                              <p:par>
                                <p:cTn id="321" presetID="10" presetClass="entr" presetSubtype="0" fill="hold" grpId="0" nodeType="withEffect">
                                  <p:stCondLst>
                                    <p:cond delay="2750"/>
                                  </p:stCondLst>
                                  <p:childTnLst>
                                    <p:set>
                                      <p:cBhvr>
                                        <p:cTn id="322" dur="1" fill="hold">
                                          <p:stCondLst>
                                            <p:cond delay="0"/>
                                          </p:stCondLst>
                                        </p:cTn>
                                        <p:tgtEl>
                                          <p:spTgt spid="11"/>
                                        </p:tgtEl>
                                        <p:attrNameLst>
                                          <p:attrName>style.visibility</p:attrName>
                                        </p:attrNameLst>
                                      </p:cBhvr>
                                      <p:to>
                                        <p:strVal val="visible"/>
                                      </p:to>
                                    </p:set>
                                    <p:animEffect transition="in" filter="fade">
                                      <p:cBhvr>
                                        <p:cTn id="323" dur="52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