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metatronics.global/" TargetMode="External"/><Relationship Id="rId6" Type="http://schemas.openxmlformats.org/officeDocument/2006/relationships/hyperlink" Target="https://t.me/MetatronicsBot" TargetMode="Externa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hyperlink" Target="https://metatronics.global/" TargetMode="External"/><Relationship Id="rId6" Type="http://schemas.openxmlformats.org/officeDocument/2006/relationships/hyperlink" Target="https://t.me/MetatronicsBot" TargetMode="External"/><Relationship Id="rId7" Type="http://schemas.openxmlformats.org/officeDocument/2006/relationships/hyperlink" Target="https://x.com/metatronics_" TargetMode="Externa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hyperlink" Target="https://metatronics.global/" TargetMode="External"/><Relationship Id="rId7" Type="http://schemas.openxmlformats.org/officeDocument/2006/relationships/hyperlink" Target="https://t.me/MetatronicsBot" TargetMode="Externa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hyperlink" Target="https://metatronics.global/" TargetMode="Externa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microsoft.com/office/2007/relationships/media" Target="../media/media1.mp4"/><Relationship Id="rId6" Type="http://schemas.openxmlformats.org/officeDocument/2006/relationships/video" Target="../media/media1.mp4"/><Relationship Id="rId7" Type="http://schemas.openxmlformats.org/officeDocument/2006/relationships/hyperlink" Target="https://metatronics.global/" TargetMode="Externa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1" name="Glow 951"/>
          <p:cNvSpPr/>
          <p:nvPr/>
        </p:nvSpPr>
        <p:spPr>
          <a:xfrm>
            <a:off x="2212848" y="-1143000"/>
            <a:ext cx="7772400" cy="7772400"/>
          </a:xfrm>
          <a:prstGeom prst="ellipse">
            <a:avLst/>
          </a:prstGeom>
          <a:gradFill>
            <a:gsLst>
              <a:gs pos="0">
                <a:srgbClr val="FFDD57">
                  <a:alpha val="5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0" name="Glow 950"/>
          <p:cNvSpPr/>
          <p:nvPr/>
        </p:nvSpPr>
        <p:spPr>
          <a:xfrm>
            <a:off x="-1280160" y="3474720"/>
            <a:ext cx="5486400" cy="5486400"/>
          </a:xfrm>
          <a:prstGeom prst="ellipse">
            <a:avLst/>
          </a:prstGeom>
          <a:gradFill>
            <a:gsLst>
              <a:gs pos="0">
                <a:srgbClr val="34D399">
                  <a:alpha val="5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3695700" y="812800"/>
            <a:ext cx="4800600" cy="381000"/>
          </a:xfrm>
          <a:prstGeom prst="roundRect">
            <a:avLst>
              <a:gd name="adj" fmla="val 50000"/>
            </a:avLst>
          </a:prstGeom>
          <a:solidFill>
            <a:srgbClr val="0F1119"/>
          </a:solidFill>
          <a:ln w="1270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3981450" y="9588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254500" y="788797"/>
            <a:ext cx="1409700" cy="3810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50" b="0" i="0" spc="20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系统运行中</a:t>
            </a:r>
          </a:p>
        </p:txBody>
      </p:sp>
      <p:cxnSp>
        <p:nvCxnSpPr>
          <p:cNvPr id="6" name="Connector 5"/>
          <p:cNvCxnSpPr/>
          <p:nvPr/>
        </p:nvCxnSpPr>
        <p:spPr>
          <a:xfrm>
            <a:off x="5753100" y="927100"/>
            <a:ext cx="0" cy="152400"/>
          </a:xfrm>
          <a:prstGeom prst="bentConnector3">
            <a:avLst/>
          </a:prstGeom>
          <a:ln w="12700">
            <a:solidFill>
              <a:srgbClr val="242A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69000" y="788797"/>
            <a:ext cx="2324100" cy="3810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50" b="0" i="0" spc="200">
                <a:solidFill>
                  <a:srgbClr val="FFDD57"/>
                </a:solidFill>
                <a:latin typeface="Noto Sans CJK SC"/>
                <a:ea typeface="Noto Sans CJK SC"/>
                <a:cs typeface="Noto Sans CJK SC"/>
              </a:rPr>
              <a:t>139.0K+ 活跃会员</a:t>
            </a:r>
          </a:p>
        </p:txBody>
      </p:sp>
      <p:pic>
        <p:nvPicPr>
          <p:cNvPr id="8" name="Picture 7" descr="glow_go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-508000"/>
            <a:ext cx="6350000" cy="6350000"/>
          </a:xfrm>
          <a:prstGeom prst="rect">
            <a:avLst/>
          </a:prstGeom>
        </p:spPr>
      </p:pic>
      <p:pic>
        <p:nvPicPr>
          <p:cNvPr id="9" name="Picture 8" descr="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961" y="1371600"/>
            <a:ext cx="3526079" cy="284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438396"/>
            <a:ext cx="12242800" cy="4000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40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由 20+ 个 AI 交易代理驱动 · 基准收益 4%+ 起 · 推荐裂变增长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28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  <a:hlinkClick r:id="rId5"/>
              </a:rPr>
              <a:t>metatronics.global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17200" y="6455283"/>
            <a:ext cx="15748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50">
                <a:solidFill>
                  <a:srgbClr val="FFDD57"/>
                </a:solidFill>
                <a:latin typeface="Noto Sans CJK SC"/>
                <a:ea typeface="Noto Sans CJK SC"/>
                <a:cs typeface="Noto Sans CJK SC"/>
              </a:rPr>
              <a:t>2026</a:t>
            </a:r>
          </a:p>
        </p:txBody>
      </p:sp>
      <p:sp>
        <p:nvSpPr>
          <p:cNvPr id="800" name="Chip 800"/>
          <p:cNvSpPr/>
          <p:nvPr/>
        </p:nvSpPr>
        <p:spPr>
          <a:xfrm>
            <a:off x="4057650" y="5175504"/>
            <a:ext cx="1345692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FFDD57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$20 起充值</a:t>
            </a:r>
          </a:p>
        </p:txBody>
      </p:sp>
      <p:sp>
        <p:nvSpPr>
          <p:cNvPr id="801" name="Chip 801"/>
          <p:cNvSpPr/>
          <p:nvPr/>
        </p:nvSpPr>
        <p:spPr>
          <a:xfrm>
            <a:off x="5604510" y="5175504"/>
            <a:ext cx="1046988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34D399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免 KYC</a:t>
            </a:r>
          </a:p>
        </p:txBody>
      </p:sp>
      <p:sp>
        <p:nvSpPr>
          <p:cNvPr id="802" name="Chip 802"/>
          <p:cNvSpPr/>
          <p:nvPr/>
        </p:nvSpPr>
        <p:spPr>
          <a:xfrm>
            <a:off x="6852666" y="5175504"/>
            <a:ext cx="1278636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60A5FA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24/7 提现</a:t>
            </a:r>
          </a:p>
        </p:txBody>
      </p:sp>
      <p:sp>
        <p:nvSpPr>
          <p:cNvPr id="810" name="Open Mini App"/>
          <p:cNvSpPr/>
          <p:nvPr/>
        </p:nvSpPr>
        <p:spPr>
          <a:xfrm>
            <a:off x="5089906" y="5870448"/>
            <a:ext cx="2009140" cy="54864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>
            <a:outerShdw blurRad="190500" dist="25400" dir="5400000" rotWithShape="0">
              <a:srgbClr val="FFDD57">
                <a:alpha val="22000"/>
              </a:srgbClr>
            </a:outerShdw>
          </a:effectLst>
        </p:spPr>
        <p:txBody>
          <a:bodyPr lIns="0" rIns="0" tIns="0" bIns="0" anchor="ctr" wrap="none"/>
          <a:lstStyle/>
          <a:p>
            <a:pPr algn="ctr"/>
            <a:r>
              <a:rPr lang="en-US" sz="1400" b="1" u="none">
                <a:solidFill>
                  <a:srgbClr val="0C0E18"/>
                </a:solidFill>
                <a:latin typeface="Helvetica Neue"/>
                <a:hlinkClick r:id="rId6"/>
              </a:rPr>
              <a:t>打开 Mini App  →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8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8" dur="68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3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72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56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8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7" dur="68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14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64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6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48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9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998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82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274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9" name="Glow 969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8" name="Glow 968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2752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83820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SC"/>
                <a:ea typeface="Noto Sans CJK SC"/>
                <a:cs typeface="Noto Sans CJK SC"/>
              </a:rPr>
              <a:t>主动模式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SC"/>
                <a:ea typeface="Noto Sans CJK SC"/>
                <a:cs typeface="Noto Sans CJK SC"/>
              </a:rPr>
              <a:t xml:space="preserve"/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SC"/>
                <a:ea typeface="Noto Sans CJK SC"/>
                <a:cs typeface="Noto Sans CJK SC"/>
              </a:rPr>
              <a:t>合伙人</a:t>
            </a:r>
            <a:r>
              <a:rPr sz="2900" b="1" i="0">
                <a:solidFill>
                  <a:srgbClr val="FFFFFF"/>
                </a:solidFill>
                <a:latin typeface="Noto Sans CJK SC"/>
                <a:ea typeface="Noto Sans CJK SC"/>
                <a:cs typeface="Noto Sans CJK SC"/>
              </a:rPr>
              <a:t xml:space="preserve">能赚多少？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SC"/>
                <a:ea typeface="Noto Sans CJK SC"/>
                <a:cs typeface="Noto Sans CJK SC"/>
              </a:rPr>
              <a:t>10</a:t>
            </a:r>
            <a:r>
              <a:rPr sz="950" b="0" i="0" spc="12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 xml:space="preserve">   /   推荐结构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  <a:hlinkClick r:id="rId4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00682"/>
            <a:ext cx="4318000" cy="62738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30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以推荐为驱动的增长模式，奖励社区扩张。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31850" y="26606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066800" y="25576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Noto Sans CJK SC"/>
                <a:ea typeface="Noto Sans CJK SC"/>
                <a:cs typeface="Noto Sans CJK SC"/>
              </a:rPr>
              <a:t>现金奖金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2869311"/>
            <a:ext cx="4064000" cy="52578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为高活跃用户提供最高 500,000 USDT 的大额现金奖励。</a:t>
            </a:r>
          </a:p>
        </p:txBody>
      </p:sp>
      <p:cxnSp>
        <p:nvCxnSpPr>
          <p:cNvPr id="16" name="Connector 15"/>
          <p:cNvCxnSpPr/>
          <p:nvPr/>
        </p:nvCxnSpPr>
        <p:spPr>
          <a:xfrm>
            <a:off x="812800" y="3454400"/>
            <a:ext cx="4267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831850" y="37274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1066800" y="36244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Noto Sans CJK SC"/>
                <a:ea typeface="Noto Sans CJK SC"/>
                <a:cs typeface="Noto Sans CJK SC"/>
              </a:rPr>
              <a:t>等级体系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6800" y="3936111"/>
            <a:ext cx="4064000" cy="50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内置等级，用户达成既定里程碑即可获得奖励。</a:t>
            </a:r>
          </a:p>
        </p:txBody>
      </p:sp>
      <p:cxnSp>
        <p:nvCxnSpPr>
          <p:cNvPr id="20" name="Connector 19"/>
          <p:cNvCxnSpPr/>
          <p:nvPr/>
        </p:nvCxnSpPr>
        <p:spPr>
          <a:xfrm>
            <a:off x="812800" y="4521200"/>
            <a:ext cx="4267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31850" y="47942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1066800" y="46912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Noto Sans CJK SC"/>
                <a:ea typeface="Noto Sans CJK SC"/>
                <a:cs typeface="Noto Sans CJK SC"/>
              </a:rPr>
              <a:t>KPI 奖金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6800" y="5002911"/>
            <a:ext cx="4064000" cy="50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为顶级合伙人定制的绩效奖金。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486400" y="1930400"/>
            <a:ext cx="5892800" cy="4368800"/>
          </a:xfrm>
          <a:prstGeom prst="roundRect">
            <a:avLst>
              <a:gd name="adj" fmla="val 4069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5765800" y="2110740"/>
            <a:ext cx="59436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 spc="16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联盟结构 — 10 级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5765800" y="2438400"/>
            <a:ext cx="53340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65800" y="25205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层级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54800" y="2520569"/>
            <a:ext cx="1193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佣金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74200" y="2520569"/>
            <a:ext cx="1701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流水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65800" y="28207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01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54800" y="28196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Noto Sans CJK SC"/>
                <a:ea typeface="Noto Sans CJK SC"/>
                <a:cs typeface="Noto Sans CJK SC"/>
              </a:rPr>
              <a:t>10%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391400" y="2908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3" name="Rounded Rectangle 32"/>
          <p:cNvSpPr/>
          <p:nvPr/>
        </p:nvSpPr>
        <p:spPr>
          <a:xfrm>
            <a:off x="7391400" y="2908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9474200" y="28219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$100 存入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65800" y="31509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02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54800" y="31498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Noto Sans CJK SC"/>
                <a:ea typeface="Noto Sans CJK SC"/>
                <a:cs typeface="Noto Sans CJK SC"/>
              </a:rPr>
              <a:t>5%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391400" y="32385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8" name="Rounded Rectangle 37"/>
          <p:cNvSpPr/>
          <p:nvPr/>
        </p:nvSpPr>
        <p:spPr>
          <a:xfrm>
            <a:off x="7391400" y="3238500"/>
            <a:ext cx="4445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9474200" y="31521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$1,000 流水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65800" y="34811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03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54800" y="34800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Noto Sans CJK SC"/>
                <a:ea typeface="Noto Sans CJK SC"/>
                <a:cs typeface="Noto Sans CJK SC"/>
              </a:rPr>
              <a:t>3%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391400" y="35687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3" name="Rounded Rectangle 42"/>
          <p:cNvSpPr/>
          <p:nvPr/>
        </p:nvSpPr>
        <p:spPr>
          <a:xfrm>
            <a:off x="7391400" y="3568700"/>
            <a:ext cx="2667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4" name="TextBox 43"/>
          <p:cNvSpPr txBox="1"/>
          <p:nvPr/>
        </p:nvSpPr>
        <p:spPr>
          <a:xfrm>
            <a:off x="9474200" y="34823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$2,000 流水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65800" y="38113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04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54800" y="38102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Noto Sans CJK SC"/>
                <a:ea typeface="Noto Sans CJK SC"/>
                <a:cs typeface="Noto Sans CJK SC"/>
              </a:rPr>
              <a:t>2%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391400" y="38989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8" name="Rounded Rectangle 47"/>
          <p:cNvSpPr/>
          <p:nvPr/>
        </p:nvSpPr>
        <p:spPr>
          <a:xfrm>
            <a:off x="7391400" y="3898900"/>
            <a:ext cx="1778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9474200" y="38125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$3,000 流水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65800" y="41415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05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54800" y="41404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Noto Sans CJK SC"/>
                <a:ea typeface="Noto Sans CJK SC"/>
                <a:cs typeface="Noto Sans CJK SC"/>
              </a:rPr>
              <a:t>1%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391400" y="42291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3" name="Rounded Rectangle 52"/>
          <p:cNvSpPr/>
          <p:nvPr/>
        </p:nvSpPr>
        <p:spPr>
          <a:xfrm>
            <a:off x="7391400" y="4229100"/>
            <a:ext cx="889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4" name="TextBox 53"/>
          <p:cNvSpPr txBox="1"/>
          <p:nvPr/>
        </p:nvSpPr>
        <p:spPr>
          <a:xfrm>
            <a:off x="9474200" y="41427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$4,000 流水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65800" y="44717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06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54800" y="44706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Noto Sans CJK SC"/>
                <a:ea typeface="Noto Sans CJK SC"/>
                <a:cs typeface="Noto Sans CJK SC"/>
              </a:rPr>
              <a:t>1%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391400" y="4559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8" name="Rounded Rectangle 57"/>
          <p:cNvSpPr/>
          <p:nvPr/>
        </p:nvSpPr>
        <p:spPr>
          <a:xfrm>
            <a:off x="7391400" y="4559300"/>
            <a:ext cx="889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9" name="TextBox 58"/>
          <p:cNvSpPr txBox="1"/>
          <p:nvPr/>
        </p:nvSpPr>
        <p:spPr>
          <a:xfrm>
            <a:off x="9474200" y="44729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$5,000 流水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65800" y="48019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07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654800" y="48008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Noto Sans CJK SC"/>
                <a:ea typeface="Noto Sans CJK SC"/>
                <a:cs typeface="Noto Sans CJK SC"/>
              </a:rPr>
              <a:t>0.5%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391400" y="48895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3" name="Rounded Rectangle 62"/>
          <p:cNvSpPr/>
          <p:nvPr/>
        </p:nvSpPr>
        <p:spPr>
          <a:xfrm>
            <a:off x="7391400" y="48895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4" name="TextBox 63"/>
          <p:cNvSpPr txBox="1"/>
          <p:nvPr/>
        </p:nvSpPr>
        <p:spPr>
          <a:xfrm>
            <a:off x="9474200" y="48031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$6,000 流水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65800" y="51321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08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654800" y="51310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Noto Sans CJK SC"/>
                <a:ea typeface="Noto Sans CJK SC"/>
                <a:cs typeface="Noto Sans CJK SC"/>
              </a:rPr>
              <a:t>0.5%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391400" y="52197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8" name="Rounded Rectangle 67"/>
          <p:cNvSpPr/>
          <p:nvPr/>
        </p:nvSpPr>
        <p:spPr>
          <a:xfrm>
            <a:off x="7391400" y="52197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9" name="TextBox 68"/>
          <p:cNvSpPr txBox="1"/>
          <p:nvPr/>
        </p:nvSpPr>
        <p:spPr>
          <a:xfrm>
            <a:off x="9474200" y="51333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$7,000 流水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65800" y="54623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09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654800" y="54612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Noto Sans CJK SC"/>
                <a:ea typeface="Noto Sans CJK SC"/>
                <a:cs typeface="Noto Sans CJK SC"/>
              </a:rPr>
              <a:t>0.5%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391400" y="55499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3" name="Rounded Rectangle 72"/>
          <p:cNvSpPr/>
          <p:nvPr/>
        </p:nvSpPr>
        <p:spPr>
          <a:xfrm>
            <a:off x="7391400" y="55499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4" name="TextBox 73"/>
          <p:cNvSpPr txBox="1"/>
          <p:nvPr/>
        </p:nvSpPr>
        <p:spPr>
          <a:xfrm>
            <a:off x="9474200" y="54635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$8,000 流水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765800" y="57925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10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654800" y="57914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Noto Sans CJK SC"/>
                <a:ea typeface="Noto Sans CJK SC"/>
                <a:cs typeface="Noto Sans CJK SC"/>
              </a:rPr>
              <a:t>0.5%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391400" y="58801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8" name="Rounded Rectangle 77"/>
          <p:cNvSpPr/>
          <p:nvPr/>
        </p:nvSpPr>
        <p:spPr>
          <a:xfrm>
            <a:off x="7391400" y="58801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9" name="TextBox 78"/>
          <p:cNvSpPr txBox="1"/>
          <p:nvPr/>
        </p:nvSpPr>
        <p:spPr>
          <a:xfrm>
            <a:off x="9474200" y="57937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$10,000 流水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2800" y="5994654"/>
            <a:ext cx="106172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0" i="1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$100 个人存入即开通第 1 层。团队总流水每达 $1,000 解锁 +1 级（最高 10 级）。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56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98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4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82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24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866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908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34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76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118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058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142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lo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71" name="Glow 971"/>
          <p:cNvSpPr/>
          <p:nvPr/>
        </p:nvSpPr>
        <p:spPr>
          <a:xfrm>
            <a:off x="2212848" y="-1874519"/>
            <a:ext cx="7772400" cy="7772400"/>
          </a:xfrm>
          <a:prstGeom prst="ellipse">
            <a:avLst/>
          </a:prstGeom>
          <a:gradFill>
            <a:gsLst>
              <a:gs pos="0">
                <a:srgbClr val="FFDD57">
                  <a:alpha val="5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70" name="Glow 970"/>
          <p:cNvSpPr/>
          <p:nvPr/>
        </p:nvSpPr>
        <p:spPr>
          <a:xfrm>
            <a:off x="-1280160" y="3474720"/>
            <a:ext cx="5486400" cy="5486400"/>
          </a:xfrm>
          <a:prstGeom prst="ellipse">
            <a:avLst/>
          </a:prstGeom>
          <a:gradFill>
            <a:gsLst>
              <a:gs pos="0">
                <a:srgbClr val="60A5FA">
                  <a:alpha val="5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pic>
        <p:nvPicPr>
          <p:cNvPr id="3" name="Picture 2" descr="glow_go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-1244600"/>
            <a:ext cx="4572000" cy="4572000"/>
          </a:xfrm>
          <a:prstGeom prst="rect">
            <a:avLst/>
          </a:prstGeom>
        </p:spPr>
      </p:pic>
      <p:pic>
        <p:nvPicPr>
          <p:cNvPr id="4" name="Picture 3" descr="mark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725" y="736600"/>
            <a:ext cx="570549" cy="50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72311"/>
            <a:ext cx="12242800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50" b="0" i="0" spc="500">
                <a:solidFill>
                  <a:srgbClr val="FFDD57"/>
                </a:solidFill>
                <a:latin typeface="Noto Sans CJK SC"/>
                <a:ea typeface="Noto Sans CJK SC"/>
                <a:cs typeface="Noto Sans CJK SC"/>
              </a:rPr>
              <a:t>加入我们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9844"/>
            <a:ext cx="12242800" cy="1314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4600" b="0" i="0">
                <a:solidFill>
                  <a:srgbClr val="FFFFFF"/>
                </a:solidFill>
                <a:latin typeface="Noto Sans CJK SC"/>
                <a:ea typeface="Noto Sans CJK SC"/>
                <a:cs typeface="Noto Sans CJK SC"/>
              </a:rPr>
              <a:t>诚挚邀请。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4445000" y="2844800"/>
            <a:ext cx="3302000" cy="0"/>
          </a:xfrm>
          <a:prstGeom prst="bentConnector3">
            <a:avLst/>
          </a:prstGeom>
          <a:ln w="12700">
            <a:solidFill>
              <a:srgbClr val="242A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13000" y="3013710"/>
            <a:ext cx="7416800" cy="7429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45000"/>
              </a:lnSpc>
            </a:pPr>
            <a:r>
              <a:rPr sz="150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诚邀您加入 METATRONICS — 算法 24/7 为您运转，让您无需亲力亲为。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67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8288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Noto Sans CJK SC"/>
                <a:ea typeface="Noto Sans CJK SC"/>
                <a:cs typeface="Noto Sans CJK SC"/>
              </a:rPr>
              <a:t>$20 起步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最低存入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515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6736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Noto Sans CJK SC"/>
                <a:ea typeface="Noto Sans CJK SC"/>
                <a:cs typeface="Noto Sans CJK SC"/>
              </a:rPr>
              <a:t>无锁定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36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随时提现</a:t>
            </a:r>
          </a:p>
        </p:txBody>
      </p:sp>
      <p:cxnSp>
        <p:nvCxnSpPr>
          <p:cNvPr id="15" name="Connector 14"/>
          <p:cNvCxnSpPr/>
          <p:nvPr/>
        </p:nvCxnSpPr>
        <p:spPr>
          <a:xfrm>
            <a:off x="4673600" y="3886200"/>
            <a:ext cx="0" cy="7366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8963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5184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Noto Sans CJK SC"/>
                <a:ea typeface="Noto Sans CJK SC"/>
                <a:cs typeface="Noto Sans CJK SC"/>
              </a:rPr>
              <a:t>区块链验证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184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全程透明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7518400" y="3886200"/>
            <a:ext cx="0" cy="7366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868930" y="5334000"/>
            <a:ext cx="2171700" cy="558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2868930" y="5304282"/>
            <a:ext cx="2222500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1" i="0" u="none">
                <a:solidFill>
                  <a:srgbClr val="0C0E18"/>
                </a:solidFill>
                <a:latin typeface="Noto Sans CJK SC"/>
                <a:ea typeface="Noto Sans CJK SC"/>
                <a:cs typeface="Noto Sans CJK SC"/>
                <a:hlinkClick r:id="rId5"/>
              </a:rPr>
              <a:t>metatronics.global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260086" y="5334000"/>
            <a:ext cx="2057400" cy="5588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5260086" y="5304282"/>
            <a:ext cx="2108200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0" i="0" u="none">
                <a:solidFill>
                  <a:srgbClr val="FFFFFF"/>
                </a:solidFill>
                <a:latin typeface="Noto Sans CJK SC"/>
                <a:ea typeface="Noto Sans CJK SC"/>
                <a:cs typeface="Noto Sans CJK SC"/>
                <a:hlinkClick r:id="rId6"/>
              </a:rPr>
              <a:t>@MetatronicsBot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6250940"/>
            <a:ext cx="12242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000" b="0" i="0" spc="30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METATRONICS · 2026</a:t>
            </a:r>
          </a:p>
        </p:txBody>
      </p:sp>
      <p:sp>
        <p:nvSpPr>
          <p:cNvPr id="940" name="X Button"/>
          <p:cNvSpPr/>
          <p:nvPr/>
        </p:nvSpPr>
        <p:spPr>
          <a:xfrm>
            <a:off x="7536942" y="5334000"/>
            <a:ext cx="1783080" cy="5588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41" name="X Text"/>
          <p:cNvSpPr txBox="1"/>
          <p:nvPr/>
        </p:nvSpPr>
        <p:spPr>
          <a:xfrm>
            <a:off x="7536942" y="5304282"/>
            <a:ext cx="1837944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0" i="0" u="none">
                <a:solidFill>
                  <a:srgbClr val="FFFFFF"/>
                </a:solidFill>
                <a:latin typeface="Helvetica Neue Medium"/>
                <a:hlinkClick r:id="rId7"/>
              </a:rPr>
              <a:t>@metatronics_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3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3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8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8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22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51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93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935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77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19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61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103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145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148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34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382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424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466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553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3" name="Glow 953"/>
          <p:cNvSpPr/>
          <p:nvPr/>
        </p:nvSpPr>
        <p:spPr>
          <a:xfrm>
            <a:off x="-1691640" y="-2606040"/>
            <a:ext cx="6858000" cy="685800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2" name="Glow 952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95524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51816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SC"/>
                <a:ea typeface="Noto Sans CJK SC"/>
                <a:cs typeface="Noto Sans CJK SC"/>
              </a:rPr>
              <a:t>概览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SC"/>
                <a:ea typeface="Noto Sans CJK SC"/>
                <a:cs typeface="Noto Sans CJK SC"/>
              </a:rPr>
              <a:t xml:space="preserve"/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SC"/>
                <a:ea typeface="Noto Sans CJK SC"/>
                <a:cs typeface="Noto Sans CJK SC"/>
              </a:rPr>
              <a:t>内容</a:t>
            </a:r>
            <a:r>
              <a:rPr sz="2900" b="1" i="0">
                <a:solidFill>
                  <a:srgbClr val="FFFFFF"/>
                </a:solidFill>
                <a:latin typeface="Noto Sans CJK SC"/>
                <a:ea typeface="Noto Sans CJK SC"/>
                <a:cs typeface="Noto Sans CJK SC"/>
              </a:rPr>
              <a:t>一览。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SC"/>
                <a:ea typeface="Noto Sans CJK SC"/>
                <a:cs typeface="Noto Sans CJK SC"/>
              </a:rPr>
              <a:t>02</a:t>
            </a:r>
            <a:r>
              <a:rPr sz="950" b="0" i="0" spc="12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 xml:space="preserve">   /   目录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  <a:hlinkClick r:id="rId4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563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SC"/>
                <a:ea typeface="Noto Sans CJK SC"/>
                <a:cs typeface="Noto Sans CJK SC"/>
              </a:rPr>
              <a:t>01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19711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什么是 METATRONICS？</a:t>
            </a:r>
          </a:p>
        </p:txBody>
      </p:sp>
      <p:cxnSp>
        <p:nvCxnSpPr>
          <p:cNvPr id="14" name="Connector 13"/>
          <p:cNvCxnSpPr/>
          <p:nvPr/>
        </p:nvCxnSpPr>
        <p:spPr>
          <a:xfrm>
            <a:off x="5378450" y="23495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H="1" flipV="1">
            <a:off x="5490718" y="23098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15"/>
          <p:cNvCxnSpPr/>
          <p:nvPr/>
        </p:nvCxnSpPr>
        <p:spPr>
          <a:xfrm flipH="1">
            <a:off x="5490718" y="23495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or 16"/>
          <p:cNvCxnSpPr/>
          <p:nvPr/>
        </p:nvCxnSpPr>
        <p:spPr>
          <a:xfrm>
            <a:off x="812800" y="269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12800" y="27945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60A5FA"/>
                </a:solidFill>
                <a:latin typeface="Noto Sans CJK SC"/>
                <a:ea typeface="Noto Sans CJK SC"/>
                <a:cs typeface="Noto Sans CJK SC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28093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适合谁？</a:t>
            </a:r>
          </a:p>
        </p:txBody>
      </p:sp>
      <p:cxnSp>
        <p:nvCxnSpPr>
          <p:cNvPr id="20" name="Connector 19"/>
          <p:cNvCxnSpPr/>
          <p:nvPr/>
        </p:nvCxnSpPr>
        <p:spPr>
          <a:xfrm>
            <a:off x="5378450" y="31877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 flipH="1" flipV="1">
            <a:off x="5490718" y="31480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 21"/>
          <p:cNvCxnSpPr/>
          <p:nvPr/>
        </p:nvCxnSpPr>
        <p:spPr>
          <a:xfrm flipH="1">
            <a:off x="5490718" y="31877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 22"/>
          <p:cNvCxnSpPr/>
          <p:nvPr/>
        </p:nvCxnSpPr>
        <p:spPr>
          <a:xfrm>
            <a:off x="812800" y="3530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2800" y="36327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C084FC"/>
                </a:solidFill>
                <a:latin typeface="Noto Sans CJK SC"/>
                <a:ea typeface="Noto Sans CJK SC"/>
                <a:cs typeface="Noto Sans CJK SC"/>
              </a:rPr>
              <a:t>03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0" y="36475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运作方式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5378450" y="40259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 flipH="1" flipV="1">
            <a:off x="5490718" y="39862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 flipH="1">
            <a:off x="5490718" y="40259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>
            <a:off x="812800" y="43688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12800" y="44709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34D399"/>
                </a:solidFill>
                <a:latin typeface="Noto Sans CJK SC"/>
                <a:ea typeface="Noto Sans CJK SC"/>
                <a:cs typeface="Noto Sans CJK SC"/>
              </a:rPr>
              <a:t>04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4000" y="44857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实盘交易 — 直播</a:t>
            </a:r>
          </a:p>
        </p:txBody>
      </p:sp>
      <p:cxnSp>
        <p:nvCxnSpPr>
          <p:cNvPr id="32" name="Connector 31"/>
          <p:cNvCxnSpPr/>
          <p:nvPr/>
        </p:nvCxnSpPr>
        <p:spPr>
          <a:xfrm>
            <a:off x="5378450" y="48641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 32"/>
          <p:cNvCxnSpPr/>
          <p:nvPr/>
        </p:nvCxnSpPr>
        <p:spPr>
          <a:xfrm flipH="1" flipV="1">
            <a:off x="5490718" y="48244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 flipH="1">
            <a:off x="5490718" y="48641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34"/>
          <p:cNvCxnSpPr/>
          <p:nvPr/>
        </p:nvCxnSpPr>
        <p:spPr>
          <a:xfrm>
            <a:off x="812800" y="5207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12800" y="53091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FB923C"/>
                </a:solidFill>
                <a:latin typeface="Noto Sans CJK SC"/>
                <a:ea typeface="Noto Sans CJK SC"/>
                <a:cs typeface="Noto Sans CJK SC"/>
              </a:rPr>
              <a:t>05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24000" y="53239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我们的差异化优势？</a:t>
            </a:r>
          </a:p>
        </p:txBody>
      </p:sp>
      <p:cxnSp>
        <p:nvCxnSpPr>
          <p:cNvPr id="38" name="Connector 37"/>
          <p:cNvCxnSpPr/>
          <p:nvPr/>
        </p:nvCxnSpPr>
        <p:spPr>
          <a:xfrm>
            <a:off x="5378450" y="57023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H="1" flipV="1">
            <a:off x="5490718" y="56626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 39"/>
          <p:cNvCxnSpPr/>
          <p:nvPr/>
        </p:nvCxnSpPr>
        <p:spPr>
          <a:xfrm flipH="1">
            <a:off x="5490718" y="57023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or 40"/>
          <p:cNvCxnSpPr/>
          <p:nvPr/>
        </p:nvCxnSpPr>
        <p:spPr>
          <a:xfrm>
            <a:off x="812800" y="6045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451600" y="19563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SC"/>
                <a:ea typeface="Noto Sans CJK SC"/>
                <a:cs typeface="Noto Sans CJK SC"/>
              </a:rPr>
              <a:t>06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162800" y="19711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被动收益潜力</a:t>
            </a:r>
          </a:p>
        </p:txBody>
      </p:sp>
      <p:cxnSp>
        <p:nvCxnSpPr>
          <p:cNvPr id="44" name="Connector 43"/>
          <p:cNvCxnSpPr/>
          <p:nvPr/>
        </p:nvCxnSpPr>
        <p:spPr>
          <a:xfrm>
            <a:off x="11017250" y="23495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or 44"/>
          <p:cNvCxnSpPr/>
          <p:nvPr/>
        </p:nvCxnSpPr>
        <p:spPr>
          <a:xfrm flipH="1" flipV="1">
            <a:off x="11129518" y="23098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or 45"/>
          <p:cNvCxnSpPr/>
          <p:nvPr/>
        </p:nvCxnSpPr>
        <p:spPr>
          <a:xfrm flipH="1">
            <a:off x="11129518" y="23495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or 46"/>
          <p:cNvCxnSpPr/>
          <p:nvPr/>
        </p:nvCxnSpPr>
        <p:spPr>
          <a:xfrm>
            <a:off x="6451600" y="269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451600" y="27945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60A5FA"/>
                </a:solidFill>
                <a:latin typeface="Noto Sans CJK SC"/>
                <a:ea typeface="Noto Sans CJK SC"/>
                <a:cs typeface="Noto Sans CJK SC"/>
              </a:rPr>
              <a:t>07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62800" y="28093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可验证的链上收益</a:t>
            </a:r>
          </a:p>
        </p:txBody>
      </p:sp>
      <p:cxnSp>
        <p:nvCxnSpPr>
          <p:cNvPr id="50" name="Connector 49"/>
          <p:cNvCxnSpPr/>
          <p:nvPr/>
        </p:nvCxnSpPr>
        <p:spPr>
          <a:xfrm>
            <a:off x="11017250" y="31877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or 50"/>
          <p:cNvCxnSpPr/>
          <p:nvPr/>
        </p:nvCxnSpPr>
        <p:spPr>
          <a:xfrm flipH="1" flipV="1">
            <a:off x="11129518" y="31480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or 51"/>
          <p:cNvCxnSpPr/>
          <p:nvPr/>
        </p:nvCxnSpPr>
        <p:spPr>
          <a:xfrm flipH="1">
            <a:off x="11129518" y="31877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 52"/>
          <p:cNvCxnSpPr/>
          <p:nvPr/>
        </p:nvCxnSpPr>
        <p:spPr>
          <a:xfrm>
            <a:off x="6451600" y="3530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451600" y="36327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C084FC"/>
                </a:solidFill>
                <a:latin typeface="Noto Sans CJK SC"/>
                <a:ea typeface="Noto Sans CJK SC"/>
                <a:cs typeface="Noto Sans CJK SC"/>
              </a:rPr>
              <a:t>08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162800" y="36475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合伙收益潜力</a:t>
            </a:r>
          </a:p>
        </p:txBody>
      </p:sp>
      <p:cxnSp>
        <p:nvCxnSpPr>
          <p:cNvPr id="56" name="Connector 55"/>
          <p:cNvCxnSpPr/>
          <p:nvPr/>
        </p:nvCxnSpPr>
        <p:spPr>
          <a:xfrm>
            <a:off x="11017250" y="40259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or 56"/>
          <p:cNvCxnSpPr/>
          <p:nvPr/>
        </p:nvCxnSpPr>
        <p:spPr>
          <a:xfrm flipH="1" flipV="1">
            <a:off x="11129518" y="39862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or 57"/>
          <p:cNvCxnSpPr/>
          <p:nvPr/>
        </p:nvCxnSpPr>
        <p:spPr>
          <a:xfrm flipH="1">
            <a:off x="11129518" y="40259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or 58"/>
          <p:cNvCxnSpPr/>
          <p:nvPr/>
        </p:nvCxnSpPr>
        <p:spPr>
          <a:xfrm>
            <a:off x="6451600" y="43688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51600" y="44709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34D399"/>
                </a:solidFill>
                <a:latin typeface="Noto Sans CJK SC"/>
                <a:ea typeface="Noto Sans CJK SC"/>
                <a:cs typeface="Noto Sans CJK SC"/>
              </a:rPr>
              <a:t>09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162800" y="44857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诚挚邀请</a:t>
            </a:r>
          </a:p>
        </p:txBody>
      </p:sp>
      <p:cxnSp>
        <p:nvCxnSpPr>
          <p:cNvPr id="62" name="Connector 61"/>
          <p:cNvCxnSpPr/>
          <p:nvPr/>
        </p:nvCxnSpPr>
        <p:spPr>
          <a:xfrm>
            <a:off x="11017250" y="48641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or 62"/>
          <p:cNvCxnSpPr/>
          <p:nvPr/>
        </p:nvCxnSpPr>
        <p:spPr>
          <a:xfrm flipH="1" flipV="1">
            <a:off x="11129518" y="48244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or 63"/>
          <p:cNvCxnSpPr/>
          <p:nvPr/>
        </p:nvCxnSpPr>
        <p:spPr>
          <a:xfrm flipH="1">
            <a:off x="11129518" y="48641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or 64"/>
          <p:cNvCxnSpPr/>
          <p:nvPr/>
        </p:nvCxnSpPr>
        <p:spPr>
          <a:xfrm>
            <a:off x="6451600" y="5207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35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77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1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6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3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45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87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629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1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42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884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926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968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1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5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09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3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181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223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265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52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565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607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859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901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943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985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946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988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203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2072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2114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2156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2198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2222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2372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2414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2456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5" name="Glow 955"/>
          <p:cNvSpPr/>
          <p:nvPr/>
        </p:nvSpPr>
        <p:spPr>
          <a:xfrm>
            <a:off x="-1554480" y="-2377440"/>
            <a:ext cx="6400800" cy="640080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4" name="Glow 954"/>
          <p:cNvSpPr/>
          <p:nvPr/>
        </p:nvSpPr>
        <p:spPr>
          <a:xfrm>
            <a:off x="7086600" y="685800"/>
            <a:ext cx="5943600" cy="5943600"/>
          </a:xfrm>
          <a:prstGeom prst="ellipse">
            <a:avLst/>
          </a:prstGeom>
          <a:gradFill>
            <a:gsLst>
              <a:gs pos="0">
                <a:srgbClr val="60A5FA">
                  <a:alpha val="6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95524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51816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SC"/>
                <a:ea typeface="Noto Sans CJK SC"/>
                <a:cs typeface="Noto Sans CJK SC"/>
              </a:rPr>
              <a:t>关于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SC"/>
                <a:ea typeface="Noto Sans CJK SC"/>
                <a:cs typeface="Noto Sans CJK SC"/>
              </a:rPr>
              <a:t xml:space="preserve">什么是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SC"/>
                <a:ea typeface="Noto Sans CJK SC"/>
                <a:cs typeface="Noto Sans CJK SC"/>
              </a:rPr>
              <a:t>METATRONICS</a:t>
            </a:r>
            <a:r>
              <a:rPr sz="2900" b="1" i="0">
                <a:solidFill>
                  <a:srgbClr val="FFFFFF"/>
                </a:solidFill>
                <a:latin typeface="Noto Sans CJK SC"/>
                <a:ea typeface="Noto Sans CJK SC"/>
                <a:cs typeface="Noto Sans CJK SC"/>
              </a:rPr>
              <a:t>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SC"/>
                <a:ea typeface="Noto Sans CJK SC"/>
                <a:cs typeface="Noto Sans CJK SC"/>
              </a:rPr>
              <a:t>03</a:t>
            </a:r>
            <a:r>
              <a:rPr sz="950" b="0" i="0" spc="12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 xml:space="preserve">   /   定义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  <a:hlinkClick r:id="rId6"/>
              </a:rPr>
              <a:t>metatronics.global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812800" y="2006600"/>
            <a:ext cx="0" cy="11684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92200" y="1944624"/>
            <a:ext cx="4927600" cy="165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sz="160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METATRONICS 是一款 AI 驱动的加密货币交易产品，通过简单的存款模式，让普通用户经由 Telegram 与网页端使用系统化交易策略。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2200" y="3577082"/>
            <a:ext cx="4927600" cy="177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sz="130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它为两类人而生：希望被动参与算法交易、无需亲自操盘的用户，以及希望通过推荐与团队增长获得主动收入的网络建设者。</a:t>
            </a:r>
          </a:p>
        </p:txBody>
      </p:sp>
      <p:cxnSp>
        <p:nvCxnSpPr>
          <p:cNvPr id="15" name="Connector 14"/>
          <p:cNvCxnSpPr/>
          <p:nvPr/>
        </p:nvCxnSpPr>
        <p:spPr>
          <a:xfrm>
            <a:off x="812800" y="5588000"/>
            <a:ext cx="5156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44550" y="58483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092200" y="5662168"/>
            <a:ext cx="49276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200" b="0" i="0" u="none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  <a:hlinkClick r:id="rId7"/>
              </a:rPr>
              <a:t>@MetatronicsBot</a:t>
            </a:r>
            <a:r>
              <a:rPr sz="120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 · </a:t>
            </a:r>
            <a:r>
              <a:rPr sz="1200" b="0" i="0" u="none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  <a:hlinkClick r:id="rId6"/>
              </a:rPr>
              <a:t>metatronics.global</a:t>
            </a:r>
          </a:p>
        </p:txBody>
      </p:sp>
      <p:pic>
        <p:nvPicPr>
          <p:cNvPr id="18" name="Picture 17" descr="app_walle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357915"/>
            <a:ext cx="2324100" cy="3564571"/>
          </a:xfrm>
          <a:prstGeom prst="rect">
            <a:avLst/>
          </a:prstGeom>
        </p:spPr>
      </p:pic>
      <p:pic>
        <p:nvPicPr>
          <p:cNvPr id="19" name="Picture 18" descr="app_referr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100" y="2357915"/>
            <a:ext cx="2324100" cy="3564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35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77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806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956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998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148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7" name="Glow 957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6" name="Glow 956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95524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51816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SC"/>
                <a:ea typeface="Noto Sans CJK SC"/>
                <a:cs typeface="Noto Sans CJK SC"/>
              </a:rPr>
              <a:t>受众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SC"/>
                <a:ea typeface="Noto Sans CJK SC"/>
                <a:cs typeface="Noto Sans CJK SC"/>
              </a:rPr>
              <a:t xml:space="preserve">它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SC"/>
                <a:ea typeface="Noto Sans CJK SC"/>
                <a:cs typeface="Noto Sans CJK SC"/>
              </a:rPr>
              <a:t>适合</a:t>
            </a:r>
            <a:r>
              <a:rPr sz="2900" b="1" i="0">
                <a:solidFill>
                  <a:srgbClr val="FFFFFF"/>
                </a:solidFill>
                <a:latin typeface="Noto Sans CJK SC"/>
                <a:ea typeface="Noto Sans CJK SC"/>
                <a:cs typeface="Noto Sans CJK SC"/>
              </a:rPr>
              <a:t>谁？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SC"/>
                <a:ea typeface="Noto Sans CJK SC"/>
                <a:cs typeface="Noto Sans CJK SC"/>
              </a:rPr>
              <a:t>04</a:t>
            </a:r>
            <a:r>
              <a:rPr sz="950" b="0" i="0" spc="12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 xml:space="preserve">   /   目标受众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20066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1219200" y="23622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Freeform 13"/>
          <p:cNvSpPr/>
          <p:nvPr/>
        </p:nvSpPr>
        <p:spPr>
          <a:xfrm>
            <a:off x="1397000" y="2540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24" h="24">
                <a:moveTo>
                  <a:pt x="12" y="0"/>
                </a:moveTo>
                <a:lnTo>
                  <a:pt x="16" y="8"/>
                </a:lnTo>
                <a:lnTo>
                  <a:pt x="24" y="12"/>
                </a:lnTo>
                <a:lnTo>
                  <a:pt x="16" y="16"/>
                </a:lnTo>
                <a:lnTo>
                  <a:pt x="12" y="24"/>
                </a:lnTo>
                <a:lnTo>
                  <a:pt x="8" y="16"/>
                </a:lnTo>
                <a:lnTo>
                  <a:pt x="0" y="12"/>
                </a:lnTo>
                <a:lnTo>
                  <a:pt x="8" y="8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2133600" y="23995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Noto Sans CJK SC"/>
                <a:ea typeface="Noto Sans CJK SC"/>
                <a:cs typeface="Noto Sans CJK SC"/>
              </a:rPr>
              <a:t>被动参与者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3600" y="28162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希望存入资金，从 AI 驱动的交易中获利。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35700" y="20066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6642100" y="23622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9" name="Connector 18"/>
          <p:cNvCxnSpPr/>
          <p:nvPr/>
        </p:nvCxnSpPr>
        <p:spPr>
          <a:xfrm flipH="1">
            <a:off x="6858000" y="2578100"/>
            <a:ext cx="114300" cy="20320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19"/>
          <p:cNvCxnSpPr/>
          <p:nvPr/>
        </p:nvCxnSpPr>
        <p:spPr>
          <a:xfrm>
            <a:off x="6858000" y="2781300"/>
            <a:ext cx="228600" cy="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>
            <a:off x="6972300" y="2578100"/>
            <a:ext cx="114300" cy="20320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926580" y="25323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3" name="Rounded Rectangle 22"/>
          <p:cNvSpPr/>
          <p:nvPr/>
        </p:nvSpPr>
        <p:spPr>
          <a:xfrm>
            <a:off x="6812280" y="27355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4" name="Rounded Rectangle 23"/>
          <p:cNvSpPr/>
          <p:nvPr/>
        </p:nvSpPr>
        <p:spPr>
          <a:xfrm>
            <a:off x="7040880" y="27355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7556500" y="23995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Noto Sans CJK SC"/>
                <a:ea typeface="Noto Sans CJK SC"/>
                <a:cs typeface="Noto Sans CJK SC"/>
              </a:rPr>
              <a:t>主动合伙人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56500" y="28162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希望组建团队，从推荐与绩效奖金中获利。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12800" y="41148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8" name="Rounded Rectangle 27"/>
          <p:cNvSpPr/>
          <p:nvPr/>
        </p:nvSpPr>
        <p:spPr>
          <a:xfrm>
            <a:off x="1219200" y="44704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9" name="Rounded Rectangle 28"/>
          <p:cNvSpPr/>
          <p:nvPr/>
        </p:nvSpPr>
        <p:spPr>
          <a:xfrm>
            <a:off x="1412875" y="4826000"/>
            <a:ext cx="57150" cy="1143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0" name="Rounded Rectangle 29"/>
          <p:cNvSpPr/>
          <p:nvPr/>
        </p:nvSpPr>
        <p:spPr>
          <a:xfrm>
            <a:off x="1520825" y="4749800"/>
            <a:ext cx="57150" cy="1905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1628775" y="4673600"/>
            <a:ext cx="57150" cy="2667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2133600" y="45077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Noto Sans CJK SC"/>
                <a:ea typeface="Noto Sans CJK SC"/>
                <a:cs typeface="Noto Sans CJK SC"/>
              </a:rPr>
              <a:t>门槛之外的投资者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33600" y="49244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被对冲基金或量化产品拒之门外，但仍想使用自动化策略。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235700" y="41148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5" name="Rounded Rectangle 34"/>
          <p:cNvSpPr/>
          <p:nvPr/>
        </p:nvSpPr>
        <p:spPr>
          <a:xfrm>
            <a:off x="6642100" y="44704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6" name="Rounded Rectangle 35"/>
          <p:cNvSpPr/>
          <p:nvPr/>
        </p:nvSpPr>
        <p:spPr>
          <a:xfrm>
            <a:off x="6826250" y="4654550"/>
            <a:ext cx="292100" cy="292100"/>
          </a:xfrm>
          <a:prstGeom prst="roundRect">
            <a:avLst>
              <a:gd name="adj" fmla="val 50000"/>
            </a:avLst>
          </a:prstGeom>
          <a:noFill/>
          <a:ln w="22860">
            <a:solidFill>
              <a:srgbClr val="34D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7" name="Rounded Rectangle 36"/>
          <p:cNvSpPr/>
          <p:nvPr/>
        </p:nvSpPr>
        <p:spPr>
          <a:xfrm>
            <a:off x="6918960" y="4747260"/>
            <a:ext cx="106680" cy="10668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34D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8" name="TextBox 37"/>
          <p:cNvSpPr txBox="1"/>
          <p:nvPr/>
        </p:nvSpPr>
        <p:spPr>
          <a:xfrm>
            <a:off x="7556500" y="45077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Noto Sans CJK SC"/>
                <a:ea typeface="Noto Sans CJK SC"/>
                <a:cs typeface="Noto Sans CJK SC"/>
              </a:rPr>
              <a:t>加密货币用户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56500" y="49244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想要简单的模式 — 无锁定、不复杂、无游戏化机制。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35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77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1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887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929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71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13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37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79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8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29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33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37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418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46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502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544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586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628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568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61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652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9" name="Glow 959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8" name="Glow 958"/>
          <p:cNvSpPr/>
          <p:nvPr/>
        </p:nvSpPr>
        <p:spPr>
          <a:xfrm>
            <a:off x="6629400" y="114300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95524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51816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SC"/>
                <a:ea typeface="Noto Sans CJK SC"/>
                <a:cs typeface="Noto Sans CJK SC"/>
              </a:rPr>
              <a:t>技术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SC"/>
                <a:ea typeface="Noto Sans CJK SC"/>
                <a:cs typeface="Noto Sans CJK SC"/>
              </a:rPr>
              <a:t xml:space="preserve"/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SC"/>
                <a:ea typeface="Noto Sans CJK SC"/>
                <a:cs typeface="Noto Sans CJK SC"/>
              </a:rPr>
              <a:t>运作</a:t>
            </a:r>
            <a:r>
              <a:rPr sz="2900" b="1" i="0">
                <a:solidFill>
                  <a:srgbClr val="FFFFFF"/>
                </a:solidFill>
                <a:latin typeface="Noto Sans CJK SC"/>
                <a:ea typeface="Noto Sans CJK SC"/>
                <a:cs typeface="Noto Sans CJK SC"/>
              </a:rPr>
              <a:t>方式。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SC"/>
                <a:ea typeface="Noto Sans CJK SC"/>
                <a:cs typeface="Noto Sans CJK SC"/>
              </a:rPr>
              <a:t>05</a:t>
            </a:r>
            <a:r>
              <a:rPr sz="950" b="0" i="0" spc="12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 xml:space="preserve">   /   技术逻辑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  <a:hlinkClick r:id="rId5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01825"/>
            <a:ext cx="5308600" cy="8493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5000"/>
              </a:lnSpc>
            </a:pPr>
            <a:r>
              <a:rPr sz="12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一套多层系统，接入实时交易所数据，经由 AI 模型处理 — 遵循机器学习、组合构建与执行质量的机构级逻辑。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2800" y="2849626"/>
            <a:ext cx="53086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 spc="25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流程阶段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12800" y="3187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1117600" y="3118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数据与 AI 核心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12800" y="3568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117600" y="3499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分析引擎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12800" y="3949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117600" y="3880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执行管线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12800" y="4330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FB9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1117600" y="4261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风控与再训练</a:t>
            </a:r>
          </a:p>
        </p:txBody>
      </p:sp>
      <p:cxnSp>
        <p:nvCxnSpPr>
          <p:cNvPr id="22" name="Connector 21"/>
          <p:cNvCxnSpPr/>
          <p:nvPr/>
        </p:nvCxnSpPr>
        <p:spPr>
          <a:xfrm>
            <a:off x="812800" y="4826000"/>
            <a:ext cx="52578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12800" y="5034280"/>
            <a:ext cx="113792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FFDD57"/>
                </a:solidFill>
                <a:latin typeface="Noto Sans CJK SC"/>
                <a:ea typeface="Noto Sans CJK SC"/>
                <a:cs typeface="Noto Sans CJK SC"/>
              </a:rPr>
              <a:t>20+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交易所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68600" y="5034280"/>
            <a:ext cx="94234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60A5FA"/>
                </a:solidFill>
                <a:latin typeface="Noto Sans CJK SC"/>
                <a:ea typeface="Noto Sans CJK SC"/>
                <a:cs typeface="Noto Sans CJK SC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353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AI 层</a:t>
            </a:r>
          </a:p>
        </p:txBody>
      </p:sp>
      <p:cxnSp>
        <p:nvCxnSpPr>
          <p:cNvPr id="27" name="Connector 26"/>
          <p:cNvCxnSpPr/>
          <p:nvPr/>
        </p:nvCxnSpPr>
        <p:spPr>
          <a:xfrm>
            <a:off x="2565400" y="4978400"/>
            <a:ext cx="0" cy="3810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21200" y="5034280"/>
            <a:ext cx="76708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34D399"/>
                </a:solidFill>
                <a:latin typeface="Noto Sans CJK SC"/>
                <a:ea typeface="Noto Sans CJK SC"/>
                <a:cs typeface="Noto Sans CJK SC"/>
              </a:rPr>
              <a:t>24/7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562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运行</a:t>
            </a:r>
          </a:p>
        </p:txBody>
      </p:sp>
      <p:cxnSp>
        <p:nvCxnSpPr>
          <p:cNvPr id="30" name="Connector 29"/>
          <p:cNvCxnSpPr/>
          <p:nvPr/>
        </p:nvCxnSpPr>
        <p:spPr>
          <a:xfrm>
            <a:off x="4318000" y="4978400"/>
            <a:ext cx="0" cy="3810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934200" y="1143000"/>
            <a:ext cx="4445000" cy="5537200"/>
          </a:xfrm>
          <a:prstGeom prst="roundRect">
            <a:avLst>
              <a:gd name="adj" fmla="val 4000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pic>
        <p:nvPicPr>
          <p:cNvPr id="32" name="Picture 31" descr="flowch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208" y="1244600"/>
            <a:ext cx="4256983" cy="5334000"/>
          </a:xfrm>
          <a:prstGeom prst="rect">
            <a:avLst/>
          </a:prstGeom>
        </p:spPr>
      </p:pic>
      <p:cxnSp>
        <p:nvCxnSpPr>
          <p:cNvPr id="33" name="Connector 32"/>
          <p:cNvCxnSpPr/>
          <p:nvPr/>
        </p:nvCxnSpPr>
        <p:spPr>
          <a:xfrm>
            <a:off x="7010400" y="12192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>
            <a:off x="7010400" y="12192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34"/>
          <p:cNvCxnSpPr/>
          <p:nvPr/>
        </p:nvCxnSpPr>
        <p:spPr>
          <a:xfrm flipH="1">
            <a:off x="11049000" y="12192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or 35"/>
          <p:cNvCxnSpPr/>
          <p:nvPr/>
        </p:nvCxnSpPr>
        <p:spPr>
          <a:xfrm>
            <a:off x="11303000" y="12192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or 36"/>
          <p:cNvCxnSpPr/>
          <p:nvPr/>
        </p:nvCxnSpPr>
        <p:spPr>
          <a:xfrm>
            <a:off x="7010400" y="66040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or 37"/>
          <p:cNvCxnSpPr/>
          <p:nvPr/>
        </p:nvCxnSpPr>
        <p:spPr>
          <a:xfrm flipV="1">
            <a:off x="7010400" y="63500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H="1">
            <a:off x="11049000" y="66040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 39"/>
          <p:cNvCxnSpPr/>
          <p:nvPr/>
        </p:nvCxnSpPr>
        <p:spPr>
          <a:xfrm flipV="1">
            <a:off x="11303000" y="63500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56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4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82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24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66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4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82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24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74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103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145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274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316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445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487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529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571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613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655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697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739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781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763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805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847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889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931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973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2015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1" name="Glow 961"/>
          <p:cNvSpPr/>
          <p:nvPr/>
        </p:nvSpPr>
        <p:spPr>
          <a:xfrm>
            <a:off x="-1325880" y="-2148840"/>
            <a:ext cx="5943600" cy="5943600"/>
          </a:xfrm>
          <a:prstGeom prst="ellipse">
            <a:avLst/>
          </a:prstGeom>
          <a:gradFill>
            <a:gsLst>
              <a:gs pos="0">
                <a:srgbClr val="FFDD57">
                  <a:alpha val="8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0" name="Glow 960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60A5FA">
                  <a:alpha val="6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95524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51816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SC"/>
                <a:ea typeface="Noto Sans CJK SC"/>
                <a:cs typeface="Noto Sans CJK SC"/>
              </a:rPr>
              <a:t>直播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SC"/>
                <a:ea typeface="Noto Sans CJK SC"/>
                <a:cs typeface="Noto Sans CJK SC"/>
              </a:rPr>
              <a:t xml:space="preserve">实盘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SC"/>
                <a:ea typeface="Noto Sans CJK SC"/>
                <a:cs typeface="Noto Sans CJK SC"/>
              </a:rPr>
              <a:t>交易</a:t>
            </a:r>
            <a:r>
              <a:rPr sz="2900" b="1" i="0">
                <a:solidFill>
                  <a:srgbClr val="FFFFFF"/>
                </a:solidFill>
                <a:latin typeface="Noto Sans CJK SC"/>
                <a:ea typeface="Noto Sans CJK SC"/>
                <a:cs typeface="Noto Sans CJK SC"/>
              </a:rPr>
              <a:t>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SC"/>
                <a:ea typeface="Noto Sans CJK SC"/>
                <a:cs typeface="Noto Sans CJK SC"/>
              </a:rPr>
              <a:t>06</a:t>
            </a:r>
            <a:r>
              <a:rPr sz="950" b="0" i="0" spc="12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 xml:space="preserve">   /   实盘交易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  <a:hlinkClick r:id="rId7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98700" y="1816100"/>
            <a:ext cx="7594600" cy="4368800"/>
          </a:xfrm>
          <a:prstGeom prst="roundRect">
            <a:avLst>
              <a:gd name="adj" fmla="val 4069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pic>
        <p:nvPicPr>
          <p:cNvPr id="13" name="Picture 12" descr="poster_ra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0" y="1930400"/>
            <a:ext cx="7366000" cy="41402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16200" y="2133600"/>
            <a:ext cx="660400" cy="279400"/>
          </a:xfrm>
          <a:prstGeom prst="roundRect">
            <a:avLst>
              <a:gd name="adj" fmla="val 22727"/>
            </a:avLst>
          </a:prstGeom>
          <a:solidFill>
            <a:srgbClr val="0A0C14"/>
          </a:solidFill>
          <a:ln w="12700">
            <a:solidFill>
              <a:srgbClr val="F871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2755900" y="2235200"/>
            <a:ext cx="76200" cy="76200"/>
          </a:xfrm>
          <a:prstGeom prst="roundRect">
            <a:avLst>
              <a:gd name="adj" fmla="val 50000"/>
            </a:avLst>
          </a:prstGeom>
          <a:solidFill>
            <a:srgbClr val="F871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2921000" y="2113026"/>
            <a:ext cx="558800" cy="2794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1" i="0" spc="150">
                <a:solidFill>
                  <a:srgbClr val="F87171"/>
                </a:solidFill>
                <a:latin typeface="Noto Sans CJK SC"/>
                <a:ea typeface="Noto Sans CJK SC"/>
                <a:cs typeface="Noto Sans CJK SC"/>
              </a:rPr>
              <a:t>直播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676900" y="3581400"/>
            <a:ext cx="838200" cy="838200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DD5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Freeform 17"/>
          <p:cNvSpPr/>
          <p:nvPr/>
        </p:nvSpPr>
        <p:spPr>
          <a:xfrm>
            <a:off x="6045200" y="3835400"/>
            <a:ext cx="254000" cy="330200"/>
          </a:xfrm>
          <a:custGeom>
            <a:avLst/>
            <a:gdLst/>
            <a:ahLst/>
            <a:cxnLst/>
            <a:rect l="l" t="t" r="r" b="b"/>
            <a:pathLst>
              <a:path w="20" h="26">
                <a:moveTo>
                  <a:pt x="0" y="0"/>
                </a:moveTo>
                <a:lnTo>
                  <a:pt x="0" y="26"/>
                </a:lnTo>
                <a:lnTo>
                  <a:pt x="20" y="13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812800" y="6376797"/>
            <a:ext cx="106172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050" b="0" i="0" spc="200" u="none">
                <a:solidFill>
                  <a:srgbClr val="FFDD57"/>
                </a:solidFill>
                <a:latin typeface="Noto Sans CJK SC"/>
                <a:ea typeface="Noto Sans CJK SC"/>
                <a:cs typeface="Noto Sans CJK SC"/>
                <a:hlinkClick r:id="rId7"/>
              </a:rPr>
              <a:t>实盘交易录像 · 完整版观看 METATRONICS.GLOBAL</a:t>
            </a:r>
          </a:p>
        </p:txBody>
      </p:sp>
      <p:pic>
        <p:nvPicPr>
          <p:cNvPr id="20" name="trading_clip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3000" y="1930400"/>
            <a:ext cx="7366000" cy="414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00" dur="indefinite" nodeType="mainSeq"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2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719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89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974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016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3" name="Glow 963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2" name="Glow 962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59532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15824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SC"/>
                <a:ea typeface="Noto Sans CJK SC"/>
                <a:cs typeface="Noto Sans CJK SC"/>
              </a:rPr>
              <a:t>为何选择我们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SC"/>
                <a:ea typeface="Noto Sans CJK SC"/>
                <a:cs typeface="Noto Sans CJK SC"/>
              </a:rPr>
              <a:t xml:space="preserve">我们的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SC"/>
                <a:ea typeface="Noto Sans CJK SC"/>
                <a:cs typeface="Noto Sans CJK SC"/>
              </a:rPr>
              <a:t>差异化</a:t>
            </a:r>
            <a:r>
              <a:rPr sz="2900" b="1" i="0">
                <a:solidFill>
                  <a:srgbClr val="FFFFFF"/>
                </a:solidFill>
                <a:latin typeface="Noto Sans CJK SC"/>
                <a:ea typeface="Noto Sans CJK SC"/>
                <a:cs typeface="Noto Sans CJK SC"/>
              </a:rPr>
              <a:t>优势？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SC"/>
                <a:ea typeface="Noto Sans CJK SC"/>
                <a:cs typeface="Noto Sans CJK SC"/>
              </a:rPr>
              <a:t>07</a:t>
            </a:r>
            <a:r>
              <a:rPr sz="950" b="0" i="0" spc="12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 xml:space="preserve">   /   差异化优势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22733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3" name="Connector 12"/>
          <p:cNvCxnSpPr/>
          <p:nvPr/>
        </p:nvCxnSpPr>
        <p:spPr>
          <a:xfrm>
            <a:off x="923290" y="2471420"/>
            <a:ext cx="60960" cy="4953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V="1">
            <a:off x="984250" y="2406650"/>
            <a:ext cx="106680" cy="11430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97000" y="20011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透明优先模式，运作原则清晰可见</a:t>
            </a:r>
          </a:p>
        </p:txBody>
      </p:sp>
      <p:cxnSp>
        <p:nvCxnSpPr>
          <p:cNvPr id="16" name="Connector 15"/>
          <p:cNvCxnSpPr/>
          <p:nvPr/>
        </p:nvCxnSpPr>
        <p:spPr>
          <a:xfrm>
            <a:off x="812800" y="2895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812800" y="33401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8" name="Connector 17"/>
          <p:cNvCxnSpPr/>
          <p:nvPr/>
        </p:nvCxnSpPr>
        <p:spPr>
          <a:xfrm>
            <a:off x="923290" y="3538220"/>
            <a:ext cx="60960" cy="4953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or 18"/>
          <p:cNvCxnSpPr/>
          <p:nvPr/>
        </p:nvCxnSpPr>
        <p:spPr>
          <a:xfrm flipV="1">
            <a:off x="984250" y="3473450"/>
            <a:ext cx="106680" cy="11430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97000" y="30679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创始团队全员实名，真正可问责</a:t>
            </a:r>
          </a:p>
        </p:txBody>
      </p:sp>
      <p:cxnSp>
        <p:nvCxnSpPr>
          <p:cNvPr id="21" name="Connector 20"/>
          <p:cNvCxnSpPr/>
          <p:nvPr/>
        </p:nvCxnSpPr>
        <p:spPr>
          <a:xfrm>
            <a:off x="812800" y="396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812800" y="44069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3" name="Connector 22"/>
          <p:cNvCxnSpPr/>
          <p:nvPr/>
        </p:nvCxnSpPr>
        <p:spPr>
          <a:xfrm>
            <a:off x="923290" y="4605020"/>
            <a:ext cx="60960" cy="4953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 23"/>
          <p:cNvCxnSpPr/>
          <p:nvPr/>
        </p:nvCxnSpPr>
        <p:spPr>
          <a:xfrm flipV="1">
            <a:off x="984250" y="4540250"/>
            <a:ext cx="106680" cy="11430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97000" y="41347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每月发布收益报告，绩效持续可见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812800" y="5029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812800" y="54737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8" name="Connector 27"/>
          <p:cNvCxnSpPr/>
          <p:nvPr/>
        </p:nvCxnSpPr>
        <p:spPr>
          <a:xfrm>
            <a:off x="923290" y="5671820"/>
            <a:ext cx="60960" cy="4953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V="1">
            <a:off x="984250" y="5607050"/>
            <a:ext cx="106680" cy="11430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97000" y="52015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简明的存入与增长收益结构</a:t>
            </a:r>
          </a:p>
        </p:txBody>
      </p:sp>
      <p:cxnSp>
        <p:nvCxnSpPr>
          <p:cNvPr id="31" name="Connector 30"/>
          <p:cNvCxnSpPr/>
          <p:nvPr/>
        </p:nvCxnSpPr>
        <p:spPr>
          <a:xfrm>
            <a:off x="812800" y="6096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451600" y="22733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33" name="Connector 32"/>
          <p:cNvCxnSpPr/>
          <p:nvPr/>
        </p:nvCxnSpPr>
        <p:spPr>
          <a:xfrm>
            <a:off x="6562090" y="2471420"/>
            <a:ext cx="60960" cy="4953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 flipV="1">
            <a:off x="6623050" y="2406650"/>
            <a:ext cx="106680" cy="11430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35800" y="20011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入门门槛低 — 最低存入 $20</a:t>
            </a:r>
          </a:p>
        </p:txBody>
      </p:sp>
      <p:cxnSp>
        <p:nvCxnSpPr>
          <p:cNvPr id="36" name="Connector 35"/>
          <p:cNvCxnSpPr/>
          <p:nvPr/>
        </p:nvCxnSpPr>
        <p:spPr>
          <a:xfrm>
            <a:off x="6451600" y="2895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6451600" y="33401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38" name="Connector 37"/>
          <p:cNvCxnSpPr/>
          <p:nvPr/>
        </p:nvCxnSpPr>
        <p:spPr>
          <a:xfrm>
            <a:off x="6562090" y="3538220"/>
            <a:ext cx="60960" cy="4953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V="1">
            <a:off x="6623050" y="3473450"/>
            <a:ext cx="106680" cy="11430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35800" y="30679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无提现限制 — 资金始终可取</a:t>
            </a:r>
          </a:p>
        </p:txBody>
      </p:sp>
      <p:cxnSp>
        <p:nvCxnSpPr>
          <p:cNvPr id="41" name="Connector 40"/>
          <p:cNvCxnSpPr/>
          <p:nvPr/>
        </p:nvCxnSpPr>
        <p:spPr>
          <a:xfrm>
            <a:off x="6451600" y="396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6451600" y="44069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43" name="Connector 42"/>
          <p:cNvCxnSpPr/>
          <p:nvPr/>
        </p:nvCxnSpPr>
        <p:spPr>
          <a:xfrm>
            <a:off x="6562090" y="4605020"/>
            <a:ext cx="60960" cy="4953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or 43"/>
          <p:cNvCxnSpPr/>
          <p:nvPr/>
        </p:nvCxnSpPr>
        <p:spPr>
          <a:xfrm flipV="1">
            <a:off x="6623050" y="4540250"/>
            <a:ext cx="106680" cy="11430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035800" y="41347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无锁定期，灵活度最大化</a:t>
            </a:r>
          </a:p>
        </p:txBody>
      </p:sp>
      <p:cxnSp>
        <p:nvCxnSpPr>
          <p:cNvPr id="46" name="Connector 45"/>
          <p:cNvCxnSpPr/>
          <p:nvPr/>
        </p:nvCxnSpPr>
        <p:spPr>
          <a:xfrm>
            <a:off x="6451600" y="5029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6451600" y="54737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48" name="Connector 47"/>
          <p:cNvCxnSpPr/>
          <p:nvPr/>
        </p:nvCxnSpPr>
        <p:spPr>
          <a:xfrm>
            <a:off x="6562090" y="5671820"/>
            <a:ext cx="60960" cy="4953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or 48"/>
          <p:cNvCxnSpPr/>
          <p:nvPr/>
        </p:nvCxnSpPr>
        <p:spPr>
          <a:xfrm flipV="1">
            <a:off x="6623050" y="5607050"/>
            <a:ext cx="106680" cy="11430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035800" y="52015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上线后收益递减模式透明公开</a:t>
            </a:r>
          </a:p>
        </p:txBody>
      </p:sp>
      <p:cxnSp>
        <p:nvCxnSpPr>
          <p:cNvPr id="51" name="Connector 50"/>
          <p:cNvCxnSpPr/>
          <p:nvPr/>
        </p:nvCxnSpPr>
        <p:spPr>
          <a:xfrm>
            <a:off x="6451600" y="6096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87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929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971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13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14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8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22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268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39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81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523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565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607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778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82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949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991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2033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5" name="Glow 965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4" name="Glow 964"/>
          <p:cNvSpPr/>
          <p:nvPr/>
        </p:nvSpPr>
        <p:spPr>
          <a:xfrm>
            <a:off x="7818120" y="3063239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2752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83820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SC"/>
                <a:ea typeface="Noto Sans CJK SC"/>
                <a:cs typeface="Noto Sans CJK SC"/>
              </a:rPr>
              <a:t>被动模式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SC"/>
                <a:ea typeface="Noto Sans CJK SC"/>
                <a:cs typeface="Noto Sans CJK SC"/>
              </a:rPr>
              <a:t xml:space="preserve"/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SC"/>
                <a:ea typeface="Noto Sans CJK SC"/>
                <a:cs typeface="Noto Sans CJK SC"/>
              </a:rPr>
              <a:t>用户</a:t>
            </a:r>
            <a:r>
              <a:rPr sz="2900" b="1" i="0">
                <a:solidFill>
                  <a:srgbClr val="FFFFFF"/>
                </a:solidFill>
                <a:latin typeface="Noto Sans CJK SC"/>
                <a:ea typeface="Noto Sans CJK SC"/>
                <a:cs typeface="Noto Sans CJK SC"/>
              </a:rPr>
              <a:t xml:space="preserve">能赚多少？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SC"/>
                <a:ea typeface="Noto Sans CJK SC"/>
                <a:cs typeface="Noto Sans CJK SC"/>
              </a:rPr>
              <a:t>08</a:t>
            </a:r>
            <a:r>
              <a:rPr sz="950" b="0" i="0" spc="12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 xml:space="preserve">   /   被动收益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8200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1041400" y="1854962"/>
            <a:ext cx="11150600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solidFill>
                  <a:srgbClr val="60A5FA"/>
                </a:solidFill>
                <a:latin typeface="Noto Sans CJK SC"/>
                <a:ea typeface="Noto Sans CJK SC"/>
                <a:cs typeface="Noto Sans CJK SC"/>
              </a:rPr>
              <a:t>4%+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1400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基准月收益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60333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4563533" y="1854962"/>
            <a:ext cx="7628467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SC"/>
                <a:ea typeface="Noto Sans CJK SC"/>
                <a:cs typeface="Noto Sans CJK SC"/>
              </a:rPr>
              <a:t>~12%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63533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平均目标</a:t>
            </a:r>
          </a:p>
        </p:txBody>
      </p:sp>
      <p:cxnSp>
        <p:nvCxnSpPr>
          <p:cNvPr id="18" name="Connector 17"/>
          <p:cNvCxnSpPr/>
          <p:nvPr/>
        </p:nvCxnSpPr>
        <p:spPr>
          <a:xfrm>
            <a:off x="4334933" y="1981200"/>
            <a:ext cx="0" cy="6604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7882467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8085667" y="1854962"/>
            <a:ext cx="4106333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solidFill>
                  <a:srgbClr val="34D399"/>
                </a:solidFill>
                <a:latin typeface="Noto Sans CJK SC"/>
                <a:ea typeface="Noto Sans CJK SC"/>
                <a:cs typeface="Noto Sans CJK SC"/>
              </a:rPr>
              <a:t>20%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85667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高峰月份</a:t>
            </a:r>
          </a:p>
        </p:txBody>
      </p:sp>
      <p:cxnSp>
        <p:nvCxnSpPr>
          <p:cNvPr id="22" name="Connector 21"/>
          <p:cNvCxnSpPr/>
          <p:nvPr/>
        </p:nvCxnSpPr>
        <p:spPr>
          <a:xfrm>
            <a:off x="7857067" y="1981200"/>
            <a:ext cx="0" cy="6604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12800" y="2794000"/>
            <a:ext cx="10566400" cy="2540000"/>
          </a:xfrm>
          <a:prstGeom prst="roundRect">
            <a:avLst>
              <a:gd name="adj" fmla="val 7000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4" name="Connector 23"/>
          <p:cNvCxnSpPr/>
          <p:nvPr/>
        </p:nvCxnSpPr>
        <p:spPr>
          <a:xfrm>
            <a:off x="901700" y="28829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 24"/>
          <p:cNvCxnSpPr/>
          <p:nvPr/>
        </p:nvCxnSpPr>
        <p:spPr>
          <a:xfrm>
            <a:off x="901700" y="2882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 25"/>
          <p:cNvCxnSpPr/>
          <p:nvPr/>
        </p:nvCxnSpPr>
        <p:spPr>
          <a:xfrm flipH="1">
            <a:off x="11087100" y="28829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>
            <a:off x="11290300" y="2882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>
            <a:off x="901700" y="52451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V="1">
            <a:off x="901700" y="5041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 29"/>
          <p:cNvCxnSpPr/>
          <p:nvPr/>
        </p:nvCxnSpPr>
        <p:spPr>
          <a:xfrm flipH="1">
            <a:off x="11087100" y="52451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or 30"/>
          <p:cNvCxnSpPr/>
          <p:nvPr/>
        </p:nvCxnSpPr>
        <p:spPr>
          <a:xfrm flipV="1">
            <a:off x="11290300" y="5041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 31"/>
          <p:cNvCxnSpPr/>
          <p:nvPr/>
        </p:nvCxnSpPr>
        <p:spPr>
          <a:xfrm>
            <a:off x="1447800" y="4754418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90600" y="4657644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4%</a:t>
            </a:r>
          </a:p>
        </p:txBody>
      </p:sp>
      <p:cxnSp>
        <p:nvCxnSpPr>
          <p:cNvPr id="34" name="Connector 33"/>
          <p:cNvCxnSpPr/>
          <p:nvPr/>
        </p:nvCxnSpPr>
        <p:spPr>
          <a:xfrm>
            <a:off x="1447800" y="4408055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90600" y="4311281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8%</a:t>
            </a:r>
          </a:p>
        </p:txBody>
      </p:sp>
      <p:cxnSp>
        <p:nvCxnSpPr>
          <p:cNvPr id="36" name="Connector 35"/>
          <p:cNvCxnSpPr/>
          <p:nvPr/>
        </p:nvCxnSpPr>
        <p:spPr>
          <a:xfrm>
            <a:off x="1447800" y="4061691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90600" y="3964917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12%</a:t>
            </a:r>
          </a:p>
        </p:txBody>
      </p:sp>
      <p:cxnSp>
        <p:nvCxnSpPr>
          <p:cNvPr id="38" name="Connector 37"/>
          <p:cNvCxnSpPr/>
          <p:nvPr/>
        </p:nvCxnSpPr>
        <p:spPr>
          <a:xfrm>
            <a:off x="1447800" y="3715327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90600" y="3618553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16%</a:t>
            </a:r>
          </a:p>
        </p:txBody>
      </p:sp>
      <p:cxnSp>
        <p:nvCxnSpPr>
          <p:cNvPr id="40" name="Connector 39"/>
          <p:cNvCxnSpPr/>
          <p:nvPr/>
        </p:nvCxnSpPr>
        <p:spPr>
          <a:xfrm>
            <a:off x="1447800" y="3368964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90600" y="3272190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20%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0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1月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59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2月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48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3月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37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4月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26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5月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15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6月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04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7月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93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8月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382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9月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271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10月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160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11月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893552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12月</a:t>
            </a:r>
          </a:p>
        </p:txBody>
      </p:sp>
      <p:cxnSp>
        <p:nvCxnSpPr>
          <p:cNvPr id="54" name="Connector 53"/>
          <p:cNvCxnSpPr/>
          <p:nvPr/>
        </p:nvCxnSpPr>
        <p:spPr>
          <a:xfrm flipV="1">
            <a:off x="1447800" y="3368964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or 54"/>
          <p:cNvCxnSpPr/>
          <p:nvPr/>
        </p:nvCxnSpPr>
        <p:spPr>
          <a:xfrm flipV="1">
            <a:off x="2336800" y="3195782"/>
            <a:ext cx="889000" cy="173182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or 55"/>
          <p:cNvCxnSpPr/>
          <p:nvPr/>
        </p:nvCxnSpPr>
        <p:spPr>
          <a:xfrm>
            <a:off x="3225800" y="3195782"/>
            <a:ext cx="889000" cy="259773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or 56"/>
          <p:cNvCxnSpPr/>
          <p:nvPr/>
        </p:nvCxnSpPr>
        <p:spPr>
          <a:xfrm>
            <a:off x="4114800" y="3455555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or 57"/>
          <p:cNvCxnSpPr/>
          <p:nvPr/>
        </p:nvCxnSpPr>
        <p:spPr>
          <a:xfrm flipV="1">
            <a:off x="5003800" y="3542145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or 58"/>
          <p:cNvCxnSpPr/>
          <p:nvPr/>
        </p:nvCxnSpPr>
        <p:spPr>
          <a:xfrm flipV="1">
            <a:off x="5892800" y="3368964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or 59"/>
          <p:cNvCxnSpPr/>
          <p:nvPr/>
        </p:nvCxnSpPr>
        <p:spPr>
          <a:xfrm>
            <a:off x="6781800" y="3368964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or 60"/>
          <p:cNvCxnSpPr/>
          <p:nvPr/>
        </p:nvCxnSpPr>
        <p:spPr>
          <a:xfrm>
            <a:off x="7670800" y="3455555"/>
            <a:ext cx="889000" cy="86590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or 61"/>
          <p:cNvCxnSpPr/>
          <p:nvPr/>
        </p:nvCxnSpPr>
        <p:spPr>
          <a:xfrm flipV="1">
            <a:off x="8559800" y="3455555"/>
            <a:ext cx="889000" cy="86590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or 62"/>
          <p:cNvCxnSpPr/>
          <p:nvPr/>
        </p:nvCxnSpPr>
        <p:spPr>
          <a:xfrm flipV="1">
            <a:off x="9448800" y="3368964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or 63"/>
          <p:cNvCxnSpPr/>
          <p:nvPr/>
        </p:nvCxnSpPr>
        <p:spPr>
          <a:xfrm flipV="1">
            <a:off x="10337800" y="3195782"/>
            <a:ext cx="889000" cy="173182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1419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6" name="Rounded Rectangle 65"/>
          <p:cNvSpPr/>
          <p:nvPr/>
        </p:nvSpPr>
        <p:spPr>
          <a:xfrm>
            <a:off x="2308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7" name="Rounded Rectangle 66"/>
          <p:cNvSpPr/>
          <p:nvPr/>
        </p:nvSpPr>
        <p:spPr>
          <a:xfrm>
            <a:off x="3197860" y="31678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8" name="Rounded Rectangle 67"/>
          <p:cNvSpPr/>
          <p:nvPr/>
        </p:nvSpPr>
        <p:spPr>
          <a:xfrm>
            <a:off x="4086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9" name="Rounded Rectangle 68"/>
          <p:cNvSpPr/>
          <p:nvPr/>
        </p:nvSpPr>
        <p:spPr>
          <a:xfrm>
            <a:off x="4975860" y="3600796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0" name="Rounded Rectangle 69"/>
          <p:cNvSpPr/>
          <p:nvPr/>
        </p:nvSpPr>
        <p:spPr>
          <a:xfrm>
            <a:off x="5864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1" name="Rounded Rectangle 70"/>
          <p:cNvSpPr/>
          <p:nvPr/>
        </p:nvSpPr>
        <p:spPr>
          <a:xfrm>
            <a:off x="6753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2" name="Rounded Rectangle 71"/>
          <p:cNvSpPr/>
          <p:nvPr/>
        </p:nvSpPr>
        <p:spPr>
          <a:xfrm>
            <a:off x="7642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3" name="Rounded Rectangle 72"/>
          <p:cNvSpPr/>
          <p:nvPr/>
        </p:nvSpPr>
        <p:spPr>
          <a:xfrm>
            <a:off x="8531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4" name="Rounded Rectangle 73"/>
          <p:cNvSpPr/>
          <p:nvPr/>
        </p:nvSpPr>
        <p:spPr>
          <a:xfrm>
            <a:off x="9420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5" name="Rounded Rectangle 74"/>
          <p:cNvSpPr/>
          <p:nvPr/>
        </p:nvSpPr>
        <p:spPr>
          <a:xfrm>
            <a:off x="10309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6" name="Rounded Rectangle 75"/>
          <p:cNvSpPr/>
          <p:nvPr/>
        </p:nvSpPr>
        <p:spPr>
          <a:xfrm>
            <a:off x="11198860" y="31678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77" name="Connector 76"/>
          <p:cNvCxnSpPr/>
          <p:nvPr/>
        </p:nvCxnSpPr>
        <p:spPr>
          <a:xfrm flipV="1">
            <a:off x="1447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or 77"/>
          <p:cNvCxnSpPr/>
          <p:nvPr/>
        </p:nvCxnSpPr>
        <p:spPr>
          <a:xfrm flipV="1">
            <a:off x="2336800" y="3801918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ctor 78"/>
          <p:cNvCxnSpPr/>
          <p:nvPr/>
        </p:nvCxnSpPr>
        <p:spPr>
          <a:xfrm>
            <a:off x="3225800" y="3801918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or 79"/>
          <p:cNvCxnSpPr/>
          <p:nvPr/>
        </p:nvCxnSpPr>
        <p:spPr>
          <a:xfrm>
            <a:off x="4114800" y="3975100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or 80"/>
          <p:cNvCxnSpPr/>
          <p:nvPr/>
        </p:nvCxnSpPr>
        <p:spPr>
          <a:xfrm flipV="1">
            <a:off x="5003800" y="4061691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or 81"/>
          <p:cNvCxnSpPr/>
          <p:nvPr/>
        </p:nvCxnSpPr>
        <p:spPr>
          <a:xfrm flipV="1">
            <a:off x="5892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or 82"/>
          <p:cNvCxnSpPr/>
          <p:nvPr/>
        </p:nvCxnSpPr>
        <p:spPr>
          <a:xfrm flipV="1">
            <a:off x="6781800" y="3888509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or 83"/>
          <p:cNvCxnSpPr/>
          <p:nvPr/>
        </p:nvCxnSpPr>
        <p:spPr>
          <a:xfrm>
            <a:off x="7670800" y="3888509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or 84"/>
          <p:cNvCxnSpPr/>
          <p:nvPr/>
        </p:nvCxnSpPr>
        <p:spPr>
          <a:xfrm flipV="1">
            <a:off x="8559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or 85"/>
          <p:cNvCxnSpPr/>
          <p:nvPr/>
        </p:nvCxnSpPr>
        <p:spPr>
          <a:xfrm flipV="1">
            <a:off x="9448800" y="3888509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or 86"/>
          <p:cNvCxnSpPr/>
          <p:nvPr/>
        </p:nvCxnSpPr>
        <p:spPr>
          <a:xfrm flipV="1">
            <a:off x="10337800" y="3715327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1419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89" name="Rounded Rectangle 88"/>
          <p:cNvSpPr/>
          <p:nvPr/>
        </p:nvSpPr>
        <p:spPr>
          <a:xfrm>
            <a:off x="2308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0" name="Rounded Rectangle 89"/>
          <p:cNvSpPr/>
          <p:nvPr/>
        </p:nvSpPr>
        <p:spPr>
          <a:xfrm>
            <a:off x="3197860" y="37739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1" name="Rounded Rectangle 90"/>
          <p:cNvSpPr/>
          <p:nvPr/>
        </p:nvSpPr>
        <p:spPr>
          <a:xfrm>
            <a:off x="4086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2" name="Rounded Rectangle 91"/>
          <p:cNvSpPr/>
          <p:nvPr/>
        </p:nvSpPr>
        <p:spPr>
          <a:xfrm>
            <a:off x="4975860" y="41203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3" name="Rounded Rectangle 92"/>
          <p:cNvSpPr/>
          <p:nvPr/>
        </p:nvSpPr>
        <p:spPr>
          <a:xfrm>
            <a:off x="5864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4" name="Rounded Rectangle 93"/>
          <p:cNvSpPr/>
          <p:nvPr/>
        </p:nvSpPr>
        <p:spPr>
          <a:xfrm>
            <a:off x="6753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5" name="Rounded Rectangle 94"/>
          <p:cNvSpPr/>
          <p:nvPr/>
        </p:nvSpPr>
        <p:spPr>
          <a:xfrm>
            <a:off x="7642860" y="3860569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6" name="Rounded Rectangle 95"/>
          <p:cNvSpPr/>
          <p:nvPr/>
        </p:nvSpPr>
        <p:spPr>
          <a:xfrm>
            <a:off x="8531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7" name="Rounded Rectangle 96"/>
          <p:cNvSpPr/>
          <p:nvPr/>
        </p:nvSpPr>
        <p:spPr>
          <a:xfrm>
            <a:off x="9420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8" name="Rounded Rectangle 97"/>
          <p:cNvSpPr/>
          <p:nvPr/>
        </p:nvSpPr>
        <p:spPr>
          <a:xfrm>
            <a:off x="10309860" y="3860569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9" name="Rounded Rectangle 98"/>
          <p:cNvSpPr/>
          <p:nvPr/>
        </p:nvSpPr>
        <p:spPr>
          <a:xfrm>
            <a:off x="11198860" y="36873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00" name="Connector 99"/>
          <p:cNvCxnSpPr/>
          <p:nvPr/>
        </p:nvCxnSpPr>
        <p:spPr>
          <a:xfrm flipV="1">
            <a:off x="1447800" y="4711123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 100"/>
          <p:cNvCxnSpPr/>
          <p:nvPr/>
        </p:nvCxnSpPr>
        <p:spPr>
          <a:xfrm flipV="1">
            <a:off x="2336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 101"/>
          <p:cNvCxnSpPr/>
          <p:nvPr/>
        </p:nvCxnSpPr>
        <p:spPr>
          <a:xfrm>
            <a:off x="3225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 102"/>
          <p:cNvCxnSpPr/>
          <p:nvPr/>
        </p:nvCxnSpPr>
        <p:spPr>
          <a:xfrm flipV="1">
            <a:off x="4114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 103"/>
          <p:cNvCxnSpPr/>
          <p:nvPr/>
        </p:nvCxnSpPr>
        <p:spPr>
          <a:xfrm>
            <a:off x="5003800" y="4667827"/>
            <a:ext cx="889000" cy="86591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 104"/>
          <p:cNvCxnSpPr/>
          <p:nvPr/>
        </p:nvCxnSpPr>
        <p:spPr>
          <a:xfrm flipV="1">
            <a:off x="5892800" y="4711123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nector 105"/>
          <p:cNvCxnSpPr/>
          <p:nvPr/>
        </p:nvCxnSpPr>
        <p:spPr>
          <a:xfrm flipV="1">
            <a:off x="6781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onnector 106"/>
          <p:cNvCxnSpPr/>
          <p:nvPr/>
        </p:nvCxnSpPr>
        <p:spPr>
          <a:xfrm>
            <a:off x="7670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or 107"/>
          <p:cNvCxnSpPr/>
          <p:nvPr/>
        </p:nvCxnSpPr>
        <p:spPr>
          <a:xfrm flipV="1">
            <a:off x="8559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or 108"/>
          <p:cNvCxnSpPr/>
          <p:nvPr/>
        </p:nvCxnSpPr>
        <p:spPr>
          <a:xfrm flipV="1">
            <a:off x="9448800" y="4624532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onnector 109"/>
          <p:cNvCxnSpPr/>
          <p:nvPr/>
        </p:nvCxnSpPr>
        <p:spPr>
          <a:xfrm flipV="1">
            <a:off x="10337800" y="4581236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le 110"/>
          <p:cNvSpPr/>
          <p:nvPr/>
        </p:nvSpPr>
        <p:spPr>
          <a:xfrm>
            <a:off x="1419860" y="47264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2" name="Rounded Rectangle 111"/>
          <p:cNvSpPr/>
          <p:nvPr/>
        </p:nvSpPr>
        <p:spPr>
          <a:xfrm>
            <a:off x="2308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3" name="Rounded Rectangle 112"/>
          <p:cNvSpPr/>
          <p:nvPr/>
        </p:nvSpPr>
        <p:spPr>
          <a:xfrm>
            <a:off x="3197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4" name="Rounded Rectangle 113"/>
          <p:cNvSpPr/>
          <p:nvPr/>
        </p:nvSpPr>
        <p:spPr>
          <a:xfrm>
            <a:off x="4086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5" name="Rounded Rectangle 114"/>
          <p:cNvSpPr/>
          <p:nvPr/>
        </p:nvSpPr>
        <p:spPr>
          <a:xfrm>
            <a:off x="4975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6" name="Rounded Rectangle 115"/>
          <p:cNvSpPr/>
          <p:nvPr/>
        </p:nvSpPr>
        <p:spPr>
          <a:xfrm>
            <a:off x="5864860" y="47264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7" name="Rounded Rectangle 116"/>
          <p:cNvSpPr/>
          <p:nvPr/>
        </p:nvSpPr>
        <p:spPr>
          <a:xfrm>
            <a:off x="6753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8" name="Rounded Rectangle 117"/>
          <p:cNvSpPr/>
          <p:nvPr/>
        </p:nvSpPr>
        <p:spPr>
          <a:xfrm>
            <a:off x="7642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9" name="Rounded Rectangle 118"/>
          <p:cNvSpPr/>
          <p:nvPr/>
        </p:nvSpPr>
        <p:spPr>
          <a:xfrm>
            <a:off x="8531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0" name="Rounded Rectangle 119"/>
          <p:cNvSpPr/>
          <p:nvPr/>
        </p:nvSpPr>
        <p:spPr>
          <a:xfrm>
            <a:off x="9420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1" name="Rounded Rectangle 120"/>
          <p:cNvSpPr/>
          <p:nvPr/>
        </p:nvSpPr>
        <p:spPr>
          <a:xfrm>
            <a:off x="10309860" y="4596592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2" name="Rounded Rectangle 121"/>
          <p:cNvSpPr/>
          <p:nvPr/>
        </p:nvSpPr>
        <p:spPr>
          <a:xfrm>
            <a:off x="11198860" y="4553296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3" name="Rounded Rectangle 122"/>
          <p:cNvSpPr/>
          <p:nvPr/>
        </p:nvSpPr>
        <p:spPr>
          <a:xfrm>
            <a:off x="81280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4" name="TextBox 123"/>
          <p:cNvSpPr txBox="1"/>
          <p:nvPr/>
        </p:nvSpPr>
        <p:spPr>
          <a:xfrm>
            <a:off x="83058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高峰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91948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6" name="TextBox 125"/>
          <p:cNvSpPr txBox="1"/>
          <p:nvPr/>
        </p:nvSpPr>
        <p:spPr>
          <a:xfrm>
            <a:off x="93726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平均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02616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8" name="TextBox 127"/>
          <p:cNvSpPr txBox="1"/>
          <p:nvPr/>
        </p:nvSpPr>
        <p:spPr>
          <a:xfrm>
            <a:off x="104394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基准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12800" y="5283454"/>
            <a:ext cx="106172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0" i="1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目标月收益率 4–20%。收益随市场状况、波动率、流动性与模型适应而变化。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53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995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37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79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121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163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5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47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289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331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373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415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2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2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2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2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2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2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2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2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2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2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2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2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2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2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2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2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2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2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2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2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2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2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2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2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0" nodeType="withEffect">
                                  <p:stCondLst>
                                    <p:cond delay="1355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0" nodeType="withEffect">
                                  <p:stCondLst>
                                    <p:cond delay="1397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1439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7" name="Glow 967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8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6" name="Glow 966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95524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51816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SC"/>
                <a:ea typeface="Noto Sans CJK SC"/>
                <a:cs typeface="Noto Sans CJK SC"/>
              </a:rPr>
              <a:t>实证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SC"/>
                <a:ea typeface="Noto Sans CJK SC"/>
                <a:cs typeface="Noto Sans CJK SC"/>
              </a:rPr>
              <a:t xml:space="preserve">数字胜于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SC"/>
                <a:ea typeface="Noto Sans CJK SC"/>
                <a:cs typeface="Noto Sans CJK SC"/>
              </a:rPr>
              <a:t>雄辩</a:t>
            </a:r>
            <a:r>
              <a:rPr sz="2900" b="1" i="0">
                <a:solidFill>
                  <a:srgbClr val="FFFFFF"/>
                </a:solidFill>
                <a:latin typeface="Noto Sans CJK SC"/>
                <a:ea typeface="Noto Sans CJK SC"/>
                <a:cs typeface="Noto Sans CJK SC"/>
              </a:rPr>
              <a:t xml:space="preserve">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SC"/>
                <a:ea typeface="Noto Sans CJK SC"/>
                <a:cs typeface="Noto Sans CJK SC"/>
              </a:rPr>
              <a:t>09</a:t>
            </a:r>
            <a:r>
              <a:rPr sz="950" b="0" i="0" spc="12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 xml:space="preserve">   /   可验证收益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10287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3208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Noto Sans CJK SC"/>
                <a:ea typeface="Noto Sans CJK SC"/>
                <a:cs typeface="Noto Sans CJK SC"/>
              </a:rPr>
              <a:t>公开发布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208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月度盈亏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196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46355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49276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Noto Sans CJK SC"/>
                <a:ea typeface="Noto Sans CJK SC"/>
                <a:cs typeface="Noto Sans CJK SC"/>
              </a:rPr>
              <a:t>链上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276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交易记录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264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82423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85344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Noto Sans CJK SC"/>
                <a:ea typeface="Noto Sans CJK SC"/>
                <a:cs typeface="Noto Sans CJK SC"/>
              </a:rPr>
              <a:t>实时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344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数据更新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12800" y="2692400"/>
            <a:ext cx="10566400" cy="3581400"/>
          </a:xfrm>
          <a:prstGeom prst="roundRect">
            <a:avLst>
              <a:gd name="adj" fmla="val 4964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1117600" y="2872740"/>
            <a:ext cx="106172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 spc="16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交易终端 — 月度盈亏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93200" y="2876169"/>
            <a:ext cx="20320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演示数据</a:t>
            </a:r>
          </a:p>
        </p:txBody>
      </p:sp>
      <p:cxnSp>
        <p:nvCxnSpPr>
          <p:cNvPr id="27" name="Connector 26"/>
          <p:cNvCxnSpPr/>
          <p:nvPr/>
        </p:nvCxnSpPr>
        <p:spPr>
          <a:xfrm>
            <a:off x="1117600" y="3225800"/>
            <a:ext cx="99568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176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日期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交易对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052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类型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370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P&amp;L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546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状态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176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Apr 01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6000" y="36612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BTC/USDT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05200" y="36612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SC"/>
                <a:ea typeface="Noto Sans CJK SC"/>
                <a:cs typeface="Noto Sans CJK SC"/>
              </a:rPr>
              <a:t>LONG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370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SC"/>
                <a:ea typeface="Noto Sans CJK SC"/>
                <a:cs typeface="Noto Sans CJK SC"/>
              </a:rPr>
              <a:t>+$3,412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546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SC"/>
                <a:ea typeface="Noto Sans CJK SC"/>
                <a:cs typeface="Noto Sans CJK SC"/>
              </a:rPr>
              <a:t>PROFIT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176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Apr 02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86000" y="40041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ETH/USDT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05200" y="40041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Noto Sans CJK SC"/>
                <a:ea typeface="Noto Sans CJK SC"/>
                <a:cs typeface="Noto Sans CJK SC"/>
              </a:rPr>
              <a:t>SHORT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370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SC"/>
                <a:ea typeface="Noto Sans CJK SC"/>
                <a:cs typeface="Noto Sans CJK SC"/>
              </a:rPr>
              <a:t>+$1,820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546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SC"/>
                <a:ea typeface="Noto Sans CJK SC"/>
                <a:cs typeface="Noto Sans CJK SC"/>
              </a:rPr>
              <a:t>PROFIT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176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Apr 03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86000" y="43470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SOL/USDT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05200" y="43470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SC"/>
                <a:ea typeface="Noto Sans CJK SC"/>
                <a:cs typeface="Noto Sans CJK SC"/>
              </a:rPr>
              <a:t>LONG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370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CJK SC"/>
                <a:ea typeface="Noto Sans CJK SC"/>
                <a:cs typeface="Noto Sans CJK SC"/>
              </a:rPr>
              <a:t>-$640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546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CJK SC"/>
                <a:ea typeface="Noto Sans CJK SC"/>
                <a:cs typeface="Noto Sans CJK SC"/>
              </a:rPr>
              <a:t>LOSS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176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Apr 04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86000" y="46899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BNB/USDT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05200" y="46899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SC"/>
                <a:ea typeface="Noto Sans CJK SC"/>
                <a:cs typeface="Noto Sans CJK SC"/>
              </a:rPr>
              <a:t>LONG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370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SC"/>
                <a:ea typeface="Noto Sans CJK SC"/>
                <a:cs typeface="Noto Sans CJK SC"/>
              </a:rPr>
              <a:t>+$2,105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546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SC"/>
                <a:ea typeface="Noto Sans CJK SC"/>
                <a:cs typeface="Noto Sans CJK SC"/>
              </a:rPr>
              <a:t>PROFIT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176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Apr 05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86000" y="50328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BTC/USDT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05200" y="50328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Noto Sans CJK SC"/>
                <a:ea typeface="Noto Sans CJK SC"/>
                <a:cs typeface="Noto Sans CJK SC"/>
              </a:rPr>
              <a:t>SHORT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370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SC"/>
                <a:ea typeface="Noto Sans CJK SC"/>
                <a:cs typeface="Noto Sans CJK SC"/>
              </a:rPr>
              <a:t>+$4,775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0546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SC"/>
                <a:ea typeface="Noto Sans CJK SC"/>
                <a:cs typeface="Noto Sans CJK SC"/>
              </a:rPr>
              <a:t>PROFIT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176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Apr 06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86000" y="53757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ETH/USDT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05200" y="53757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SC"/>
                <a:ea typeface="Noto Sans CJK SC"/>
                <a:cs typeface="Noto Sans CJK SC"/>
              </a:rPr>
              <a:t>LONG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370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CJK SC"/>
                <a:ea typeface="Noto Sans CJK SC"/>
                <a:cs typeface="Noto Sans CJK SC"/>
              </a:rPr>
              <a:t>-$320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546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CJK SC"/>
                <a:ea typeface="Noto Sans CJK SC"/>
                <a:cs typeface="Noto Sans CJK SC"/>
              </a:rPr>
              <a:t>LOSS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1176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Apr 07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286000" y="57186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ADA/USDT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505200" y="57186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SC"/>
                <a:ea typeface="Noto Sans CJK SC"/>
                <a:cs typeface="Noto Sans CJK SC"/>
              </a:rPr>
              <a:t>LONG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370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SC"/>
                <a:ea typeface="Noto Sans CJK SC"/>
                <a:cs typeface="Noto Sans CJK SC"/>
              </a:rPr>
              <a:t>+$890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546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SC"/>
                <a:ea typeface="Noto Sans CJK SC"/>
                <a:cs typeface="Noto Sans CJK SC"/>
              </a:rPr>
              <a:t>PROFIT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484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日期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4168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交易对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6360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类型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0678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P&amp;L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1854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SC"/>
                <a:ea typeface="Noto Sans CJK SC"/>
                <a:cs typeface="Noto Sans CJK SC"/>
              </a:rPr>
              <a:t>状态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2484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Apr 08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416800" y="36612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SOL/USDT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636000" y="36612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Noto Sans CJK SC"/>
                <a:ea typeface="Noto Sans CJK SC"/>
                <a:cs typeface="Noto Sans CJK SC"/>
              </a:rPr>
              <a:t>SHORT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0678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SC"/>
                <a:ea typeface="Noto Sans CJK SC"/>
                <a:cs typeface="Noto Sans CJK SC"/>
              </a:rPr>
              <a:t>+$1,560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1854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SC"/>
                <a:ea typeface="Noto Sans CJK SC"/>
                <a:cs typeface="Noto Sans CJK SC"/>
              </a:rPr>
              <a:t>PROFIT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Apr 09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16800" y="40041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BNB/USDT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636000" y="40041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SC"/>
                <a:ea typeface="Noto Sans CJK SC"/>
                <a:cs typeface="Noto Sans CJK SC"/>
              </a:rPr>
              <a:t>LONG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0678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SC"/>
                <a:ea typeface="Noto Sans CJK SC"/>
                <a:cs typeface="Noto Sans CJK SC"/>
              </a:rPr>
              <a:t>+$3,220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1854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SC"/>
                <a:ea typeface="Noto Sans CJK SC"/>
                <a:cs typeface="Noto Sans CJK SC"/>
              </a:rPr>
              <a:t>PROFIT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2484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Apr 10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416800" y="43470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BTC/USDT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636000" y="43470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SC"/>
                <a:ea typeface="Noto Sans CJK SC"/>
                <a:cs typeface="Noto Sans CJK SC"/>
              </a:rPr>
              <a:t>LONG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0678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CJK SC"/>
                <a:ea typeface="Noto Sans CJK SC"/>
                <a:cs typeface="Noto Sans CJK SC"/>
              </a:rPr>
              <a:t>-$480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1854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CJK SC"/>
                <a:ea typeface="Noto Sans CJK SC"/>
                <a:cs typeface="Noto Sans CJK SC"/>
              </a:rPr>
              <a:t>LOSS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484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Apr 11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416800" y="46899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ETH/USDT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636000" y="46899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Noto Sans CJK SC"/>
                <a:ea typeface="Noto Sans CJK SC"/>
                <a:cs typeface="Noto Sans CJK SC"/>
              </a:rPr>
              <a:t>SHORT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0678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SC"/>
                <a:ea typeface="Noto Sans CJK SC"/>
                <a:cs typeface="Noto Sans CJK SC"/>
              </a:rPr>
              <a:t>+$2,890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01854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SC"/>
                <a:ea typeface="Noto Sans CJK SC"/>
                <a:cs typeface="Noto Sans CJK SC"/>
              </a:rPr>
              <a:t>PROFIT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2484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Apr 12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416800" y="50328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DOT/USDT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36000" y="50328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SC"/>
                <a:ea typeface="Noto Sans CJK SC"/>
                <a:cs typeface="Noto Sans CJK SC"/>
              </a:rPr>
              <a:t>LONG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90678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SC"/>
                <a:ea typeface="Noto Sans CJK SC"/>
                <a:cs typeface="Noto Sans CJK SC"/>
              </a:rPr>
              <a:t>+$1,140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01854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SC"/>
                <a:ea typeface="Noto Sans CJK SC"/>
                <a:cs typeface="Noto Sans CJK SC"/>
              </a:rPr>
              <a:t>PROFIT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2484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Apr 13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416800" y="53757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BTC/USDT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636000" y="53757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SC"/>
                <a:ea typeface="Noto Sans CJK SC"/>
                <a:cs typeface="Noto Sans CJK SC"/>
              </a:rPr>
              <a:t>LONG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90678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SC"/>
                <a:ea typeface="Noto Sans CJK SC"/>
                <a:cs typeface="Noto Sans CJK SC"/>
              </a:rPr>
              <a:t>+$5,330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01854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SC"/>
                <a:ea typeface="Noto Sans CJK SC"/>
                <a:cs typeface="Noto Sans CJK SC"/>
              </a:rPr>
              <a:t>PROFIT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2484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SC"/>
                <a:ea typeface="Noto Sans CJK SC"/>
                <a:cs typeface="Noto Sans CJK SC"/>
              </a:rPr>
              <a:t>Apr 14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416800" y="57186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SC"/>
                <a:ea typeface="Noto Sans CJK SC"/>
                <a:cs typeface="Noto Sans CJK SC"/>
              </a:rPr>
              <a:t>SOL/USDT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636000" y="57186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Noto Sans CJK SC"/>
                <a:ea typeface="Noto Sans CJK SC"/>
                <a:cs typeface="Noto Sans CJK SC"/>
              </a:rPr>
              <a:t>SHORT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90678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CJK SC"/>
                <a:ea typeface="Noto Sans CJK SC"/>
                <a:cs typeface="Noto Sans CJK SC"/>
              </a:rPr>
              <a:t>-$290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01854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CJK SC"/>
                <a:ea typeface="Noto Sans CJK SC"/>
                <a:cs typeface="Noto Sans CJK SC"/>
              </a:rPr>
              <a:t>LOSS</a:t>
            </a:r>
          </a:p>
        </p:txBody>
      </p:sp>
      <p:cxnSp>
        <p:nvCxnSpPr>
          <p:cNvPr id="108" name="Connector 107"/>
          <p:cNvCxnSpPr/>
          <p:nvPr/>
        </p:nvCxnSpPr>
        <p:spPr>
          <a:xfrm>
            <a:off x="6096000" y="3352800"/>
            <a:ext cx="0" cy="27178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35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77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1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6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3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45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87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629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1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97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908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34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76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18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202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244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286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328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37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52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562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604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646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688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1859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1901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1943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1985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988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203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2072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2114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2156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2198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2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224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2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2282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2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2324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2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2366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2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2327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2369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2411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2453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2495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2537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2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2579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2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2621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2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2663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2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2705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2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2666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2708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